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ink/ink1.xml" ContentType="application/inkml+xml"/>
  <Override PartName="/ppt/notesSlides/notesSlide31.xml" ContentType="application/vnd.openxmlformats-officedocument.presentationml.notesSlide+xml"/>
  <Override PartName="/ppt/ink/ink2.xml" ContentType="application/inkml+xml"/>
  <Override PartName="/ppt/notesSlides/notesSlide32.xml" ContentType="application/vnd.openxmlformats-officedocument.presentationml.notesSlide+xml"/>
  <Override PartName="/ppt/ink/ink3.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77"/>
  </p:notesMasterIdLst>
  <p:sldIdLst>
    <p:sldId id="256" r:id="rId5"/>
    <p:sldId id="396" r:id="rId6"/>
    <p:sldId id="258" r:id="rId7"/>
    <p:sldId id="299" r:id="rId8"/>
    <p:sldId id="334" r:id="rId9"/>
    <p:sldId id="300" r:id="rId10"/>
    <p:sldId id="301" r:id="rId11"/>
    <p:sldId id="302" r:id="rId12"/>
    <p:sldId id="303" r:id="rId13"/>
    <p:sldId id="304" r:id="rId14"/>
    <p:sldId id="309" r:id="rId15"/>
    <p:sldId id="357" r:id="rId16"/>
    <p:sldId id="358" r:id="rId17"/>
    <p:sldId id="359" r:id="rId18"/>
    <p:sldId id="397" r:id="rId19"/>
    <p:sldId id="398" r:id="rId20"/>
    <p:sldId id="362" r:id="rId21"/>
    <p:sldId id="363" r:id="rId22"/>
    <p:sldId id="307" r:id="rId23"/>
    <p:sldId id="273" r:id="rId24"/>
    <p:sldId id="336" r:id="rId25"/>
    <p:sldId id="364" r:id="rId26"/>
    <p:sldId id="399" r:id="rId27"/>
    <p:sldId id="400" r:id="rId28"/>
    <p:sldId id="312" r:id="rId29"/>
    <p:sldId id="314" r:id="rId30"/>
    <p:sldId id="343" r:id="rId31"/>
    <p:sldId id="317" r:id="rId32"/>
    <p:sldId id="319" r:id="rId33"/>
    <p:sldId id="345" r:id="rId34"/>
    <p:sldId id="370" r:id="rId35"/>
    <p:sldId id="371" r:id="rId36"/>
    <p:sldId id="346" r:id="rId37"/>
    <p:sldId id="324" r:id="rId38"/>
    <p:sldId id="352" r:id="rId39"/>
    <p:sldId id="325" r:id="rId40"/>
    <p:sldId id="372" r:id="rId41"/>
    <p:sldId id="373" r:id="rId42"/>
    <p:sldId id="374" r:id="rId43"/>
    <p:sldId id="375" r:id="rId44"/>
    <p:sldId id="376" r:id="rId45"/>
    <p:sldId id="377" r:id="rId46"/>
    <p:sldId id="378" r:id="rId47"/>
    <p:sldId id="379" r:id="rId48"/>
    <p:sldId id="380" r:id="rId49"/>
    <p:sldId id="381" r:id="rId50"/>
    <p:sldId id="382" r:id="rId51"/>
    <p:sldId id="383" r:id="rId52"/>
    <p:sldId id="384" r:id="rId53"/>
    <p:sldId id="401" r:id="rId54"/>
    <p:sldId id="402" r:id="rId55"/>
    <p:sldId id="329" r:id="rId56"/>
    <p:sldId id="330" r:id="rId57"/>
    <p:sldId id="386" r:id="rId58"/>
    <p:sldId id="353" r:id="rId59"/>
    <p:sldId id="387" r:id="rId60"/>
    <p:sldId id="388" r:id="rId61"/>
    <p:sldId id="389" r:id="rId62"/>
    <p:sldId id="390" r:id="rId63"/>
    <p:sldId id="391" r:id="rId64"/>
    <p:sldId id="392" r:id="rId65"/>
    <p:sldId id="393" r:id="rId66"/>
    <p:sldId id="394" r:id="rId67"/>
    <p:sldId id="395" r:id="rId68"/>
    <p:sldId id="349" r:id="rId69"/>
    <p:sldId id="350" r:id="rId70"/>
    <p:sldId id="351" r:id="rId71"/>
    <p:sldId id="403" r:id="rId72"/>
    <p:sldId id="259" r:id="rId73"/>
    <p:sldId id="260" r:id="rId74"/>
    <p:sldId id="261" r:id="rId75"/>
    <p:sldId id="262" r:id="rId7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3DD"/>
    <a:srgbClr val="FDCD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 mediu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ittlere Formatvorlag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46"/>
    <p:restoredTop sz="91268" autoAdjust="0"/>
  </p:normalViewPr>
  <p:slideViewPr>
    <p:cSldViewPr snapToGrid="0" snapToObjects="1">
      <p:cViewPr varScale="1">
        <p:scale>
          <a:sx n="108" d="100"/>
          <a:sy n="108" d="100"/>
        </p:scale>
        <p:origin x="464"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E7B8F2-00DB-485B-BE97-39C2A6C8006E}"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0B588460-2706-4B10-94CD-27B83AAFA0B8}">
      <dgm:prSet custT="1"/>
      <dgm:spPr/>
      <dgm:t>
        <a:bodyPr/>
        <a:lstStyle/>
        <a:p>
          <a:r>
            <a:rPr lang="en-US" sz="1800" noProof="0" dirty="0">
              <a:latin typeface="Arial" panose="020B0604020202020204" pitchFamily="34" charset="0"/>
              <a:cs typeface="Arial" panose="020B0604020202020204" pitchFamily="34" charset="0"/>
            </a:rPr>
            <a:t>Different aspects of sustainability</a:t>
          </a:r>
          <a:endParaRPr lang="en-US" sz="1800" dirty="0">
            <a:latin typeface="Arial" panose="020B0604020202020204" pitchFamily="34" charset="0"/>
            <a:cs typeface="Arial" panose="020B0604020202020204" pitchFamily="34" charset="0"/>
          </a:endParaRPr>
        </a:p>
      </dgm:t>
    </dgm:pt>
    <dgm:pt modelId="{901C7989-50BB-440E-B4F4-EE06951A9DE5}" type="par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9B6D717D-0850-45D1-ACD2-77546BEBD21C}" type="sib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1E8B077D-A483-1E4A-BB8F-CEF210C46548}">
      <dgm:prSet custT="1"/>
      <dgm:spPr/>
      <dgm:t>
        <a:bodyPr/>
        <a:lstStyle/>
        <a:p>
          <a:pPr>
            <a:buClrTx/>
            <a:buSzTx/>
            <a:buFontTx/>
            <a:buNone/>
          </a:pPr>
          <a:r>
            <a:rPr lang="en-US" sz="1800" noProof="0" dirty="0">
              <a:latin typeface="Arial" panose="020B0604020202020204" pitchFamily="34" charset="0"/>
              <a:cs typeface="Arial" panose="020B0604020202020204" pitchFamily="34" charset="0"/>
            </a:rPr>
            <a:t>Sustainability and Social Economy</a:t>
          </a:r>
          <a:r>
            <a:rPr lang="de-AT" sz="1800" dirty="0">
              <a:latin typeface="Arial" panose="020B0604020202020204" pitchFamily="34" charset="0"/>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9D1A70E2-8044-814C-BD91-9AC18FFF21EF}" type="parTrans" cxnId="{3D8E739E-806C-4244-9883-A77180F66701}">
      <dgm:prSet/>
      <dgm:spPr/>
      <dgm:t>
        <a:bodyPr/>
        <a:lstStyle/>
        <a:p>
          <a:endParaRPr lang="de-DE"/>
        </a:p>
      </dgm:t>
    </dgm:pt>
    <dgm:pt modelId="{2B8889A3-7212-B941-AE75-75B6A80CB14D}" type="sibTrans" cxnId="{3D8E739E-806C-4244-9883-A77180F66701}">
      <dgm:prSet/>
      <dgm:spPr/>
      <dgm:t>
        <a:bodyPr/>
        <a:lstStyle/>
        <a:p>
          <a:endParaRPr lang="de-DE"/>
        </a:p>
      </dgm:t>
    </dgm:pt>
    <dgm:pt modelId="{8C0A3C91-9A8F-8B46-8D68-EB0162DBDBF8}">
      <dgm:prSet custT="1"/>
      <dgm:spPr/>
      <dgm:t>
        <a:bodyPr/>
        <a:lstStyle/>
        <a:p>
          <a:r>
            <a:rPr lang="en-GB" sz="1800" noProof="0" dirty="0">
              <a:latin typeface="Arial" panose="020B0604020202020204" pitchFamily="34" charset="0"/>
              <a:cs typeface="Arial" panose="020B0604020202020204" pitchFamily="34" charset="0"/>
            </a:rPr>
            <a:t>Sustainability debate </a:t>
          </a:r>
          <a:endParaRPr lang="en-US" sz="1800" dirty="0">
            <a:latin typeface="Arial" panose="020B0604020202020204" pitchFamily="34" charset="0"/>
            <a:cs typeface="Arial" panose="020B0604020202020204" pitchFamily="34" charset="0"/>
          </a:endParaRPr>
        </a:p>
      </dgm:t>
    </dgm:pt>
    <dgm:pt modelId="{FD7D1A3E-F051-3C4A-8E41-902A21EF68F4}" type="parTrans" cxnId="{0DD0C4C4-BCE1-8042-ADE1-DFFADDA1C9A4}">
      <dgm:prSet/>
      <dgm:spPr/>
      <dgm:t>
        <a:bodyPr/>
        <a:lstStyle/>
        <a:p>
          <a:endParaRPr lang="de-DE"/>
        </a:p>
      </dgm:t>
    </dgm:pt>
    <dgm:pt modelId="{CC6AB8C4-BC39-5540-AF84-A775D16EC6C4}" type="sibTrans" cxnId="{0DD0C4C4-BCE1-8042-ADE1-DFFADDA1C9A4}">
      <dgm:prSet/>
      <dgm:spPr/>
      <dgm:t>
        <a:bodyPr/>
        <a:lstStyle/>
        <a:p>
          <a:endParaRPr lang="de-DE"/>
        </a:p>
      </dgm:t>
    </dgm:pt>
    <dgm:pt modelId="{1024918E-702E-464C-99D2-FA21246E72A7}">
      <dgm:prSet custT="1"/>
      <dgm:spPr/>
      <dgm:t>
        <a:bodyPr/>
        <a:lstStyle/>
        <a:p>
          <a:pPr rtl="0"/>
          <a:r>
            <a:rPr lang="en-US" sz="1800" dirty="0">
              <a:latin typeface="Arial" panose="020B0604020202020204" pitchFamily="34" charset="0"/>
              <a:cs typeface="Arial" panose="020B0604020202020204" pitchFamily="34" charset="0"/>
            </a:rPr>
            <a:t>Practical Example: </a:t>
          </a:r>
          <a:r>
            <a:rPr lang="en-US" sz="1800" dirty="0" err="1">
              <a:latin typeface="Arial" panose="020B0604020202020204" pitchFamily="34" charset="0"/>
              <a:cs typeface="Arial" panose="020B0604020202020204" pitchFamily="34" charset="0"/>
            </a:rPr>
            <a:t>autArK</a:t>
          </a:r>
          <a:r>
            <a:rPr lang="en-US" sz="1800" dirty="0">
              <a:latin typeface="Arial" panose="020B0604020202020204" pitchFamily="34" charset="0"/>
              <a:cs typeface="Arial" panose="020B0604020202020204" pitchFamily="34" charset="0"/>
            </a:rPr>
            <a:t> </a:t>
          </a:r>
        </a:p>
      </dgm:t>
    </dgm:pt>
    <dgm:pt modelId="{5B732C18-04FD-BD45-91C6-1CA0DA250022}" type="parTrans" cxnId="{4F7EDD2A-7EEA-804A-A1CC-FC5441DB6BF7}">
      <dgm:prSet/>
      <dgm:spPr/>
      <dgm:t>
        <a:bodyPr/>
        <a:lstStyle/>
        <a:p>
          <a:endParaRPr lang="de-DE"/>
        </a:p>
      </dgm:t>
    </dgm:pt>
    <dgm:pt modelId="{3E43F3ED-B919-0A43-8C12-CA973EDA46EF}" type="sibTrans" cxnId="{4F7EDD2A-7EEA-804A-A1CC-FC5441DB6BF7}">
      <dgm:prSet/>
      <dgm:spPr/>
      <dgm:t>
        <a:bodyPr/>
        <a:lstStyle/>
        <a:p>
          <a:endParaRPr lang="de-DE"/>
        </a:p>
      </dgm:t>
    </dgm:pt>
    <dgm:pt modelId="{15B8C4F5-5AA6-BA4A-885B-B5EBB9A102E2}" type="pres">
      <dgm:prSet presAssocID="{F0E7B8F2-00DB-485B-BE97-39C2A6C8006E}" presName="vert0" presStyleCnt="0">
        <dgm:presLayoutVars>
          <dgm:dir/>
          <dgm:animOne val="branch"/>
          <dgm:animLvl val="lvl"/>
        </dgm:presLayoutVars>
      </dgm:prSet>
      <dgm:spPr/>
    </dgm:pt>
    <dgm:pt modelId="{8C54B2AD-33DA-D34C-91A2-2D7B8029D18E}" type="pres">
      <dgm:prSet presAssocID="{0B588460-2706-4B10-94CD-27B83AAFA0B8}" presName="thickLine" presStyleLbl="alignNode1" presStyleIdx="0" presStyleCnt="4"/>
      <dgm:spPr/>
    </dgm:pt>
    <dgm:pt modelId="{00C7A5FC-E4DB-1B4F-9874-8E0E769D02D1}" type="pres">
      <dgm:prSet presAssocID="{0B588460-2706-4B10-94CD-27B83AAFA0B8}" presName="horz1" presStyleCnt="0"/>
      <dgm:spPr/>
    </dgm:pt>
    <dgm:pt modelId="{1300135D-AA1D-DD4A-A7A6-E88104D34A3E}" type="pres">
      <dgm:prSet presAssocID="{0B588460-2706-4B10-94CD-27B83AAFA0B8}" presName="tx1" presStyleLbl="revTx" presStyleIdx="0" presStyleCnt="4"/>
      <dgm:spPr/>
    </dgm:pt>
    <dgm:pt modelId="{12AC9EF4-C16B-D342-A3B6-1ABBC2D5B526}" type="pres">
      <dgm:prSet presAssocID="{0B588460-2706-4B10-94CD-27B83AAFA0B8}" presName="vert1" presStyleCnt="0"/>
      <dgm:spPr/>
    </dgm:pt>
    <dgm:pt modelId="{3FCE7B34-E84F-2E4A-AFA8-1985BA04C0C1}" type="pres">
      <dgm:prSet presAssocID="{1E8B077D-A483-1E4A-BB8F-CEF210C46548}" presName="thickLine" presStyleLbl="alignNode1" presStyleIdx="1" presStyleCnt="4"/>
      <dgm:spPr/>
    </dgm:pt>
    <dgm:pt modelId="{5AB6BFC7-4C2E-7542-A948-56FDCA24631F}" type="pres">
      <dgm:prSet presAssocID="{1E8B077D-A483-1E4A-BB8F-CEF210C46548}" presName="horz1" presStyleCnt="0"/>
      <dgm:spPr/>
    </dgm:pt>
    <dgm:pt modelId="{9BC348A0-6528-6B49-B67B-2C174C1F1ABC}" type="pres">
      <dgm:prSet presAssocID="{1E8B077D-A483-1E4A-BB8F-CEF210C46548}" presName="tx1" presStyleLbl="revTx" presStyleIdx="1" presStyleCnt="4"/>
      <dgm:spPr/>
    </dgm:pt>
    <dgm:pt modelId="{14529BC5-C8D2-4144-BEF6-C349B9EF00E2}" type="pres">
      <dgm:prSet presAssocID="{1E8B077D-A483-1E4A-BB8F-CEF210C46548}" presName="vert1" presStyleCnt="0"/>
      <dgm:spPr/>
    </dgm:pt>
    <dgm:pt modelId="{85109EA8-A69E-B249-AA0E-E5713AAEF0F0}" type="pres">
      <dgm:prSet presAssocID="{8C0A3C91-9A8F-8B46-8D68-EB0162DBDBF8}" presName="thickLine" presStyleLbl="alignNode1" presStyleIdx="2" presStyleCnt="4"/>
      <dgm:spPr/>
    </dgm:pt>
    <dgm:pt modelId="{45FFDFE1-98D7-A14F-AE6E-735D8392A2A2}" type="pres">
      <dgm:prSet presAssocID="{8C0A3C91-9A8F-8B46-8D68-EB0162DBDBF8}" presName="horz1" presStyleCnt="0"/>
      <dgm:spPr/>
    </dgm:pt>
    <dgm:pt modelId="{9BF70002-3BB2-2143-8BF7-7EA2013E3DB0}" type="pres">
      <dgm:prSet presAssocID="{8C0A3C91-9A8F-8B46-8D68-EB0162DBDBF8}" presName="tx1" presStyleLbl="revTx" presStyleIdx="2" presStyleCnt="4"/>
      <dgm:spPr/>
    </dgm:pt>
    <dgm:pt modelId="{2CD2A955-21FC-A546-9E39-3A6D5AFDA6B1}" type="pres">
      <dgm:prSet presAssocID="{8C0A3C91-9A8F-8B46-8D68-EB0162DBDBF8}" presName="vert1" presStyleCnt="0"/>
      <dgm:spPr/>
    </dgm:pt>
    <dgm:pt modelId="{4161C370-5670-0F41-BD76-7B7B91D40E85}" type="pres">
      <dgm:prSet presAssocID="{1024918E-702E-464C-99D2-FA21246E72A7}" presName="thickLine" presStyleLbl="alignNode1" presStyleIdx="3" presStyleCnt="4"/>
      <dgm:spPr/>
    </dgm:pt>
    <dgm:pt modelId="{DB9B3BA0-26B7-9E43-932B-C251201F82C7}" type="pres">
      <dgm:prSet presAssocID="{1024918E-702E-464C-99D2-FA21246E72A7}" presName="horz1" presStyleCnt="0"/>
      <dgm:spPr/>
    </dgm:pt>
    <dgm:pt modelId="{8249107F-5615-CE4E-B294-02109F288F23}" type="pres">
      <dgm:prSet presAssocID="{1024918E-702E-464C-99D2-FA21246E72A7}" presName="tx1" presStyleLbl="revTx" presStyleIdx="3" presStyleCnt="4"/>
      <dgm:spPr/>
    </dgm:pt>
    <dgm:pt modelId="{5F13E43B-E5D9-584B-9EC7-AE251ECBF92E}" type="pres">
      <dgm:prSet presAssocID="{1024918E-702E-464C-99D2-FA21246E72A7}" presName="vert1" presStyleCnt="0"/>
      <dgm:spPr/>
    </dgm:pt>
  </dgm:ptLst>
  <dgm:cxnLst>
    <dgm:cxn modelId="{008E5118-5684-B749-B7A1-1A1569706F23}" type="presOf" srcId="{1E8B077D-A483-1E4A-BB8F-CEF210C46548}" destId="{9BC348A0-6528-6B49-B67B-2C174C1F1ABC}" srcOrd="0" destOrd="0" presId="urn:microsoft.com/office/officeart/2008/layout/LinedList"/>
    <dgm:cxn modelId="{4F7EDD2A-7EEA-804A-A1CC-FC5441DB6BF7}" srcId="{F0E7B8F2-00DB-485B-BE97-39C2A6C8006E}" destId="{1024918E-702E-464C-99D2-FA21246E72A7}" srcOrd="3" destOrd="0" parTransId="{5B732C18-04FD-BD45-91C6-1CA0DA250022}" sibTransId="{3E43F3ED-B919-0A43-8C12-CA973EDA46EF}"/>
    <dgm:cxn modelId="{07B19432-209F-014A-8CAA-3A23F3D17FA0}" type="presOf" srcId="{8C0A3C91-9A8F-8B46-8D68-EB0162DBDBF8}" destId="{9BF70002-3BB2-2143-8BF7-7EA2013E3DB0}" srcOrd="0" destOrd="0" presId="urn:microsoft.com/office/officeart/2008/layout/LinedList"/>
    <dgm:cxn modelId="{E24B458C-999E-9540-A898-0AC1CE3B4D19}" type="presOf" srcId="{1024918E-702E-464C-99D2-FA21246E72A7}" destId="{8249107F-5615-CE4E-B294-02109F288F23}" srcOrd="0" destOrd="0" presId="urn:microsoft.com/office/officeart/2008/layout/LinedList"/>
    <dgm:cxn modelId="{480F1990-A4B0-C743-BB04-772AC9720FF5}" type="presOf" srcId="{F0E7B8F2-00DB-485B-BE97-39C2A6C8006E}" destId="{15B8C4F5-5AA6-BA4A-885B-B5EBB9A102E2}" srcOrd="0" destOrd="0" presId="urn:microsoft.com/office/officeart/2008/layout/LinedList"/>
    <dgm:cxn modelId="{3D8E739E-806C-4244-9883-A77180F66701}" srcId="{F0E7B8F2-00DB-485B-BE97-39C2A6C8006E}" destId="{1E8B077D-A483-1E4A-BB8F-CEF210C46548}" srcOrd="1" destOrd="0" parTransId="{9D1A70E2-8044-814C-BD91-9AC18FFF21EF}" sibTransId="{2B8889A3-7212-B941-AE75-75B6A80CB14D}"/>
    <dgm:cxn modelId="{47EBD5B7-1602-8644-A4AE-967E051BA1BD}" type="presOf" srcId="{0B588460-2706-4B10-94CD-27B83AAFA0B8}" destId="{1300135D-AA1D-DD4A-A7A6-E88104D34A3E}" srcOrd="0" destOrd="0" presId="urn:microsoft.com/office/officeart/2008/layout/LinedList"/>
    <dgm:cxn modelId="{0DD0C4C4-BCE1-8042-ADE1-DFFADDA1C9A4}" srcId="{F0E7B8F2-00DB-485B-BE97-39C2A6C8006E}" destId="{8C0A3C91-9A8F-8B46-8D68-EB0162DBDBF8}" srcOrd="2" destOrd="0" parTransId="{FD7D1A3E-F051-3C4A-8E41-902A21EF68F4}" sibTransId="{CC6AB8C4-BC39-5540-AF84-A775D16EC6C4}"/>
    <dgm:cxn modelId="{444F8ED0-C2E7-416E-878E-446BAB75DD29}" srcId="{F0E7B8F2-00DB-485B-BE97-39C2A6C8006E}" destId="{0B588460-2706-4B10-94CD-27B83AAFA0B8}" srcOrd="0" destOrd="0" parTransId="{901C7989-50BB-440E-B4F4-EE06951A9DE5}" sibTransId="{9B6D717D-0850-45D1-ACD2-77546BEBD21C}"/>
    <dgm:cxn modelId="{0E0CAD6D-7B4A-1448-A432-BF9EF4DAC181}" type="presParOf" srcId="{15B8C4F5-5AA6-BA4A-885B-B5EBB9A102E2}" destId="{8C54B2AD-33DA-D34C-91A2-2D7B8029D18E}" srcOrd="0" destOrd="0" presId="urn:microsoft.com/office/officeart/2008/layout/LinedList"/>
    <dgm:cxn modelId="{810CB5BD-BD05-CA4A-A656-B63645142234}" type="presParOf" srcId="{15B8C4F5-5AA6-BA4A-885B-B5EBB9A102E2}" destId="{00C7A5FC-E4DB-1B4F-9874-8E0E769D02D1}" srcOrd="1" destOrd="0" presId="urn:microsoft.com/office/officeart/2008/layout/LinedList"/>
    <dgm:cxn modelId="{605F5342-85F3-EC47-BCA3-F5104E2E53AF}" type="presParOf" srcId="{00C7A5FC-E4DB-1B4F-9874-8E0E769D02D1}" destId="{1300135D-AA1D-DD4A-A7A6-E88104D34A3E}" srcOrd="0" destOrd="0" presId="urn:microsoft.com/office/officeart/2008/layout/LinedList"/>
    <dgm:cxn modelId="{D392D61C-84FE-FD4B-B405-AFC3A9A5BDB5}" type="presParOf" srcId="{00C7A5FC-E4DB-1B4F-9874-8E0E769D02D1}" destId="{12AC9EF4-C16B-D342-A3B6-1ABBC2D5B526}" srcOrd="1" destOrd="0" presId="urn:microsoft.com/office/officeart/2008/layout/LinedList"/>
    <dgm:cxn modelId="{5BC36BFA-B47F-1B4A-B30C-7B6BB324B75F}" type="presParOf" srcId="{15B8C4F5-5AA6-BA4A-885B-B5EBB9A102E2}" destId="{3FCE7B34-E84F-2E4A-AFA8-1985BA04C0C1}" srcOrd="2" destOrd="0" presId="urn:microsoft.com/office/officeart/2008/layout/LinedList"/>
    <dgm:cxn modelId="{45AF1165-F5AE-CF45-95C8-B954F12A017D}" type="presParOf" srcId="{15B8C4F5-5AA6-BA4A-885B-B5EBB9A102E2}" destId="{5AB6BFC7-4C2E-7542-A948-56FDCA24631F}" srcOrd="3" destOrd="0" presId="urn:microsoft.com/office/officeart/2008/layout/LinedList"/>
    <dgm:cxn modelId="{90D389B7-68B8-5D4A-9D59-1C3B8047A879}" type="presParOf" srcId="{5AB6BFC7-4C2E-7542-A948-56FDCA24631F}" destId="{9BC348A0-6528-6B49-B67B-2C174C1F1ABC}" srcOrd="0" destOrd="0" presId="urn:microsoft.com/office/officeart/2008/layout/LinedList"/>
    <dgm:cxn modelId="{EDEDBF68-41DC-DD4E-8079-E89254D41DFB}" type="presParOf" srcId="{5AB6BFC7-4C2E-7542-A948-56FDCA24631F}" destId="{14529BC5-C8D2-4144-BEF6-C349B9EF00E2}" srcOrd="1" destOrd="0" presId="urn:microsoft.com/office/officeart/2008/layout/LinedList"/>
    <dgm:cxn modelId="{E09F2B2B-2CBB-EE4E-8A23-F445CB05F08B}" type="presParOf" srcId="{15B8C4F5-5AA6-BA4A-885B-B5EBB9A102E2}" destId="{85109EA8-A69E-B249-AA0E-E5713AAEF0F0}" srcOrd="4" destOrd="0" presId="urn:microsoft.com/office/officeart/2008/layout/LinedList"/>
    <dgm:cxn modelId="{14FA876D-F5DF-D643-83AB-8681F357A589}" type="presParOf" srcId="{15B8C4F5-5AA6-BA4A-885B-B5EBB9A102E2}" destId="{45FFDFE1-98D7-A14F-AE6E-735D8392A2A2}" srcOrd="5" destOrd="0" presId="urn:microsoft.com/office/officeart/2008/layout/LinedList"/>
    <dgm:cxn modelId="{1A2C10D6-A85D-7E41-A0EB-1D566F231C6A}" type="presParOf" srcId="{45FFDFE1-98D7-A14F-AE6E-735D8392A2A2}" destId="{9BF70002-3BB2-2143-8BF7-7EA2013E3DB0}" srcOrd="0" destOrd="0" presId="urn:microsoft.com/office/officeart/2008/layout/LinedList"/>
    <dgm:cxn modelId="{F1EE7CC6-180A-544C-9EB1-4023F42AC7B6}" type="presParOf" srcId="{45FFDFE1-98D7-A14F-AE6E-735D8392A2A2}" destId="{2CD2A955-21FC-A546-9E39-3A6D5AFDA6B1}" srcOrd="1" destOrd="0" presId="urn:microsoft.com/office/officeart/2008/layout/LinedList"/>
    <dgm:cxn modelId="{1CB0BE77-8A50-7747-B647-F129DAEBBC4F}" type="presParOf" srcId="{15B8C4F5-5AA6-BA4A-885B-B5EBB9A102E2}" destId="{4161C370-5670-0F41-BD76-7B7B91D40E85}" srcOrd="6" destOrd="0" presId="urn:microsoft.com/office/officeart/2008/layout/LinedList"/>
    <dgm:cxn modelId="{6809D2BF-D449-AF41-90E4-2AA4B2BE758D}" type="presParOf" srcId="{15B8C4F5-5AA6-BA4A-885B-B5EBB9A102E2}" destId="{DB9B3BA0-26B7-9E43-932B-C251201F82C7}" srcOrd="7" destOrd="0" presId="urn:microsoft.com/office/officeart/2008/layout/LinedList"/>
    <dgm:cxn modelId="{E9A5BA4A-0671-BF40-9A87-FEF99507D361}" type="presParOf" srcId="{DB9B3BA0-26B7-9E43-932B-C251201F82C7}" destId="{8249107F-5615-CE4E-B294-02109F288F23}" srcOrd="0" destOrd="0" presId="urn:microsoft.com/office/officeart/2008/layout/LinedList"/>
    <dgm:cxn modelId="{EEF63E37-5527-CE47-9880-04051864AB52}" type="presParOf" srcId="{DB9B3BA0-26B7-9E43-932B-C251201F82C7}" destId="{5F13E43B-E5D9-584B-9EC7-AE251ECBF92E}"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E7B8F2-00DB-485B-BE97-39C2A6C8006E}"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0B588460-2706-4B10-94CD-27B83AAFA0B8}">
      <dgm:prSet custT="1"/>
      <dgm:spPr/>
      <dgm:t>
        <a:bodyPr/>
        <a:lstStyle/>
        <a:p>
          <a:r>
            <a:rPr lang="en-US" sz="1800" noProof="0" dirty="0">
              <a:latin typeface="Arial" panose="020B0604020202020204" pitchFamily="34" charset="0"/>
              <a:cs typeface="Arial" panose="020B0604020202020204" pitchFamily="34" charset="0"/>
            </a:rPr>
            <a:t>Milestones</a:t>
          </a:r>
          <a:endParaRPr lang="en-US" sz="1800" dirty="0">
            <a:latin typeface="Arial" panose="020B0604020202020204" pitchFamily="34" charset="0"/>
            <a:cs typeface="Arial" panose="020B0604020202020204" pitchFamily="34" charset="0"/>
          </a:endParaRPr>
        </a:p>
      </dgm:t>
    </dgm:pt>
    <dgm:pt modelId="{901C7989-50BB-440E-B4F4-EE06951A9DE5}" type="par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9B6D717D-0850-45D1-ACD2-77546BEBD21C}" type="sib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1E8B077D-A483-1E4A-BB8F-CEF210C46548}">
      <dgm:prSet custT="1"/>
      <dgm:spPr/>
      <dgm:t>
        <a:bodyPr/>
        <a:lstStyle/>
        <a:p>
          <a:pPr>
            <a:buClrTx/>
            <a:buSzTx/>
            <a:buFontTx/>
            <a:buNone/>
          </a:pPr>
          <a:r>
            <a:rPr lang="de-AT" sz="1800" noProof="0" dirty="0">
              <a:latin typeface="Arial" panose="020B0604020202020204" pitchFamily="34" charset="0"/>
              <a:cs typeface="Arial" panose="020B0604020202020204" pitchFamily="34" charset="0"/>
            </a:rPr>
            <a:t>International </a:t>
          </a:r>
          <a:r>
            <a:rPr lang="de-AT" sz="1800" noProof="0" dirty="0" err="1">
              <a:latin typeface="Arial" panose="020B0604020202020204" pitchFamily="34" charset="0"/>
              <a:cs typeface="Arial" panose="020B0604020202020204" pitchFamily="34" charset="0"/>
            </a:rPr>
            <a:t>development</a:t>
          </a:r>
          <a:endParaRPr lang="en-US" sz="1800" dirty="0">
            <a:latin typeface="Arial" panose="020B0604020202020204" pitchFamily="34" charset="0"/>
            <a:cs typeface="Arial" panose="020B0604020202020204" pitchFamily="34" charset="0"/>
          </a:endParaRPr>
        </a:p>
      </dgm:t>
    </dgm:pt>
    <dgm:pt modelId="{9D1A70E2-8044-814C-BD91-9AC18FFF21EF}" type="parTrans" cxnId="{3D8E739E-806C-4244-9883-A77180F66701}">
      <dgm:prSet/>
      <dgm:spPr/>
      <dgm:t>
        <a:bodyPr/>
        <a:lstStyle/>
        <a:p>
          <a:endParaRPr lang="de-DE"/>
        </a:p>
      </dgm:t>
    </dgm:pt>
    <dgm:pt modelId="{2B8889A3-7212-B941-AE75-75B6A80CB14D}" type="sibTrans" cxnId="{3D8E739E-806C-4244-9883-A77180F66701}">
      <dgm:prSet/>
      <dgm:spPr/>
      <dgm:t>
        <a:bodyPr/>
        <a:lstStyle/>
        <a:p>
          <a:endParaRPr lang="de-DE"/>
        </a:p>
      </dgm:t>
    </dgm:pt>
    <dgm:pt modelId="{8C0A3C91-9A8F-8B46-8D68-EB0162DBDBF8}">
      <dgm:prSet custT="1"/>
      <dgm:spPr/>
      <dgm:t>
        <a:bodyPr/>
        <a:lstStyle/>
        <a:p>
          <a:r>
            <a:rPr lang="en-US" sz="1800" dirty="0">
              <a:latin typeface="Arial" panose="020B0604020202020204" pitchFamily="34" charset="0"/>
              <a:cs typeface="Arial" panose="020B0604020202020204" pitchFamily="34" charset="0"/>
            </a:rPr>
            <a:t>Practical Example: SDG Watch Austria</a:t>
          </a:r>
        </a:p>
      </dgm:t>
    </dgm:pt>
    <dgm:pt modelId="{FD7D1A3E-F051-3C4A-8E41-902A21EF68F4}" type="parTrans" cxnId="{0DD0C4C4-BCE1-8042-ADE1-DFFADDA1C9A4}">
      <dgm:prSet/>
      <dgm:spPr/>
      <dgm:t>
        <a:bodyPr/>
        <a:lstStyle/>
        <a:p>
          <a:endParaRPr lang="de-DE"/>
        </a:p>
      </dgm:t>
    </dgm:pt>
    <dgm:pt modelId="{CC6AB8C4-BC39-5540-AF84-A775D16EC6C4}" type="sibTrans" cxnId="{0DD0C4C4-BCE1-8042-ADE1-DFFADDA1C9A4}">
      <dgm:prSet/>
      <dgm:spPr/>
      <dgm:t>
        <a:bodyPr/>
        <a:lstStyle/>
        <a:p>
          <a:endParaRPr lang="de-DE"/>
        </a:p>
      </dgm:t>
    </dgm:pt>
    <dgm:pt modelId="{15B8C4F5-5AA6-BA4A-885B-B5EBB9A102E2}" type="pres">
      <dgm:prSet presAssocID="{F0E7B8F2-00DB-485B-BE97-39C2A6C8006E}" presName="vert0" presStyleCnt="0">
        <dgm:presLayoutVars>
          <dgm:dir/>
          <dgm:animOne val="branch"/>
          <dgm:animLvl val="lvl"/>
        </dgm:presLayoutVars>
      </dgm:prSet>
      <dgm:spPr/>
    </dgm:pt>
    <dgm:pt modelId="{8C54B2AD-33DA-D34C-91A2-2D7B8029D18E}" type="pres">
      <dgm:prSet presAssocID="{0B588460-2706-4B10-94CD-27B83AAFA0B8}" presName="thickLine" presStyleLbl="alignNode1" presStyleIdx="0" presStyleCnt="3"/>
      <dgm:spPr/>
    </dgm:pt>
    <dgm:pt modelId="{00C7A5FC-E4DB-1B4F-9874-8E0E769D02D1}" type="pres">
      <dgm:prSet presAssocID="{0B588460-2706-4B10-94CD-27B83AAFA0B8}" presName="horz1" presStyleCnt="0"/>
      <dgm:spPr/>
    </dgm:pt>
    <dgm:pt modelId="{1300135D-AA1D-DD4A-A7A6-E88104D34A3E}" type="pres">
      <dgm:prSet presAssocID="{0B588460-2706-4B10-94CD-27B83AAFA0B8}" presName="tx1" presStyleLbl="revTx" presStyleIdx="0" presStyleCnt="3"/>
      <dgm:spPr/>
    </dgm:pt>
    <dgm:pt modelId="{12AC9EF4-C16B-D342-A3B6-1ABBC2D5B526}" type="pres">
      <dgm:prSet presAssocID="{0B588460-2706-4B10-94CD-27B83AAFA0B8}" presName="vert1" presStyleCnt="0"/>
      <dgm:spPr/>
    </dgm:pt>
    <dgm:pt modelId="{3FCE7B34-E84F-2E4A-AFA8-1985BA04C0C1}" type="pres">
      <dgm:prSet presAssocID="{1E8B077D-A483-1E4A-BB8F-CEF210C46548}" presName="thickLine" presStyleLbl="alignNode1" presStyleIdx="1" presStyleCnt="3"/>
      <dgm:spPr/>
    </dgm:pt>
    <dgm:pt modelId="{5AB6BFC7-4C2E-7542-A948-56FDCA24631F}" type="pres">
      <dgm:prSet presAssocID="{1E8B077D-A483-1E4A-BB8F-CEF210C46548}" presName="horz1" presStyleCnt="0"/>
      <dgm:spPr/>
    </dgm:pt>
    <dgm:pt modelId="{9BC348A0-6528-6B49-B67B-2C174C1F1ABC}" type="pres">
      <dgm:prSet presAssocID="{1E8B077D-A483-1E4A-BB8F-CEF210C46548}" presName="tx1" presStyleLbl="revTx" presStyleIdx="1" presStyleCnt="3"/>
      <dgm:spPr/>
    </dgm:pt>
    <dgm:pt modelId="{14529BC5-C8D2-4144-BEF6-C349B9EF00E2}" type="pres">
      <dgm:prSet presAssocID="{1E8B077D-A483-1E4A-BB8F-CEF210C46548}" presName="vert1" presStyleCnt="0"/>
      <dgm:spPr/>
    </dgm:pt>
    <dgm:pt modelId="{85109EA8-A69E-B249-AA0E-E5713AAEF0F0}" type="pres">
      <dgm:prSet presAssocID="{8C0A3C91-9A8F-8B46-8D68-EB0162DBDBF8}" presName="thickLine" presStyleLbl="alignNode1" presStyleIdx="2" presStyleCnt="3"/>
      <dgm:spPr/>
    </dgm:pt>
    <dgm:pt modelId="{45FFDFE1-98D7-A14F-AE6E-735D8392A2A2}" type="pres">
      <dgm:prSet presAssocID="{8C0A3C91-9A8F-8B46-8D68-EB0162DBDBF8}" presName="horz1" presStyleCnt="0"/>
      <dgm:spPr/>
    </dgm:pt>
    <dgm:pt modelId="{9BF70002-3BB2-2143-8BF7-7EA2013E3DB0}" type="pres">
      <dgm:prSet presAssocID="{8C0A3C91-9A8F-8B46-8D68-EB0162DBDBF8}" presName="tx1" presStyleLbl="revTx" presStyleIdx="2" presStyleCnt="3"/>
      <dgm:spPr/>
    </dgm:pt>
    <dgm:pt modelId="{2CD2A955-21FC-A546-9E39-3A6D5AFDA6B1}" type="pres">
      <dgm:prSet presAssocID="{8C0A3C91-9A8F-8B46-8D68-EB0162DBDBF8}" presName="vert1" presStyleCnt="0"/>
      <dgm:spPr/>
    </dgm:pt>
  </dgm:ptLst>
  <dgm:cxnLst>
    <dgm:cxn modelId="{008E5118-5684-B749-B7A1-1A1569706F23}" type="presOf" srcId="{1E8B077D-A483-1E4A-BB8F-CEF210C46548}" destId="{9BC348A0-6528-6B49-B67B-2C174C1F1ABC}" srcOrd="0" destOrd="0" presId="urn:microsoft.com/office/officeart/2008/layout/LinedList"/>
    <dgm:cxn modelId="{07B19432-209F-014A-8CAA-3A23F3D17FA0}" type="presOf" srcId="{8C0A3C91-9A8F-8B46-8D68-EB0162DBDBF8}" destId="{9BF70002-3BB2-2143-8BF7-7EA2013E3DB0}" srcOrd="0" destOrd="0" presId="urn:microsoft.com/office/officeart/2008/layout/LinedList"/>
    <dgm:cxn modelId="{480F1990-A4B0-C743-BB04-772AC9720FF5}" type="presOf" srcId="{F0E7B8F2-00DB-485B-BE97-39C2A6C8006E}" destId="{15B8C4F5-5AA6-BA4A-885B-B5EBB9A102E2}" srcOrd="0" destOrd="0" presId="urn:microsoft.com/office/officeart/2008/layout/LinedList"/>
    <dgm:cxn modelId="{3D8E739E-806C-4244-9883-A77180F66701}" srcId="{F0E7B8F2-00DB-485B-BE97-39C2A6C8006E}" destId="{1E8B077D-A483-1E4A-BB8F-CEF210C46548}" srcOrd="1" destOrd="0" parTransId="{9D1A70E2-8044-814C-BD91-9AC18FFF21EF}" sibTransId="{2B8889A3-7212-B941-AE75-75B6A80CB14D}"/>
    <dgm:cxn modelId="{47EBD5B7-1602-8644-A4AE-967E051BA1BD}" type="presOf" srcId="{0B588460-2706-4B10-94CD-27B83AAFA0B8}" destId="{1300135D-AA1D-DD4A-A7A6-E88104D34A3E}" srcOrd="0" destOrd="0" presId="urn:microsoft.com/office/officeart/2008/layout/LinedList"/>
    <dgm:cxn modelId="{0DD0C4C4-BCE1-8042-ADE1-DFFADDA1C9A4}" srcId="{F0E7B8F2-00DB-485B-BE97-39C2A6C8006E}" destId="{8C0A3C91-9A8F-8B46-8D68-EB0162DBDBF8}" srcOrd="2" destOrd="0" parTransId="{FD7D1A3E-F051-3C4A-8E41-902A21EF68F4}" sibTransId="{CC6AB8C4-BC39-5540-AF84-A775D16EC6C4}"/>
    <dgm:cxn modelId="{444F8ED0-C2E7-416E-878E-446BAB75DD29}" srcId="{F0E7B8F2-00DB-485B-BE97-39C2A6C8006E}" destId="{0B588460-2706-4B10-94CD-27B83AAFA0B8}" srcOrd="0" destOrd="0" parTransId="{901C7989-50BB-440E-B4F4-EE06951A9DE5}" sibTransId="{9B6D717D-0850-45D1-ACD2-77546BEBD21C}"/>
    <dgm:cxn modelId="{0E0CAD6D-7B4A-1448-A432-BF9EF4DAC181}" type="presParOf" srcId="{15B8C4F5-5AA6-BA4A-885B-B5EBB9A102E2}" destId="{8C54B2AD-33DA-D34C-91A2-2D7B8029D18E}" srcOrd="0" destOrd="0" presId="urn:microsoft.com/office/officeart/2008/layout/LinedList"/>
    <dgm:cxn modelId="{810CB5BD-BD05-CA4A-A656-B63645142234}" type="presParOf" srcId="{15B8C4F5-5AA6-BA4A-885B-B5EBB9A102E2}" destId="{00C7A5FC-E4DB-1B4F-9874-8E0E769D02D1}" srcOrd="1" destOrd="0" presId="urn:microsoft.com/office/officeart/2008/layout/LinedList"/>
    <dgm:cxn modelId="{605F5342-85F3-EC47-BCA3-F5104E2E53AF}" type="presParOf" srcId="{00C7A5FC-E4DB-1B4F-9874-8E0E769D02D1}" destId="{1300135D-AA1D-DD4A-A7A6-E88104D34A3E}" srcOrd="0" destOrd="0" presId="urn:microsoft.com/office/officeart/2008/layout/LinedList"/>
    <dgm:cxn modelId="{D392D61C-84FE-FD4B-B405-AFC3A9A5BDB5}" type="presParOf" srcId="{00C7A5FC-E4DB-1B4F-9874-8E0E769D02D1}" destId="{12AC9EF4-C16B-D342-A3B6-1ABBC2D5B526}" srcOrd="1" destOrd="0" presId="urn:microsoft.com/office/officeart/2008/layout/LinedList"/>
    <dgm:cxn modelId="{5BC36BFA-B47F-1B4A-B30C-7B6BB324B75F}" type="presParOf" srcId="{15B8C4F5-5AA6-BA4A-885B-B5EBB9A102E2}" destId="{3FCE7B34-E84F-2E4A-AFA8-1985BA04C0C1}" srcOrd="2" destOrd="0" presId="urn:microsoft.com/office/officeart/2008/layout/LinedList"/>
    <dgm:cxn modelId="{45AF1165-F5AE-CF45-95C8-B954F12A017D}" type="presParOf" srcId="{15B8C4F5-5AA6-BA4A-885B-B5EBB9A102E2}" destId="{5AB6BFC7-4C2E-7542-A948-56FDCA24631F}" srcOrd="3" destOrd="0" presId="urn:microsoft.com/office/officeart/2008/layout/LinedList"/>
    <dgm:cxn modelId="{90D389B7-68B8-5D4A-9D59-1C3B8047A879}" type="presParOf" srcId="{5AB6BFC7-4C2E-7542-A948-56FDCA24631F}" destId="{9BC348A0-6528-6B49-B67B-2C174C1F1ABC}" srcOrd="0" destOrd="0" presId="urn:microsoft.com/office/officeart/2008/layout/LinedList"/>
    <dgm:cxn modelId="{EDEDBF68-41DC-DD4E-8079-E89254D41DFB}" type="presParOf" srcId="{5AB6BFC7-4C2E-7542-A948-56FDCA24631F}" destId="{14529BC5-C8D2-4144-BEF6-C349B9EF00E2}" srcOrd="1" destOrd="0" presId="urn:microsoft.com/office/officeart/2008/layout/LinedList"/>
    <dgm:cxn modelId="{E09F2B2B-2CBB-EE4E-8A23-F445CB05F08B}" type="presParOf" srcId="{15B8C4F5-5AA6-BA4A-885B-B5EBB9A102E2}" destId="{85109EA8-A69E-B249-AA0E-E5713AAEF0F0}" srcOrd="4" destOrd="0" presId="urn:microsoft.com/office/officeart/2008/layout/LinedList"/>
    <dgm:cxn modelId="{14FA876D-F5DF-D643-83AB-8681F357A589}" type="presParOf" srcId="{15B8C4F5-5AA6-BA4A-885B-B5EBB9A102E2}" destId="{45FFDFE1-98D7-A14F-AE6E-735D8392A2A2}" srcOrd="5" destOrd="0" presId="urn:microsoft.com/office/officeart/2008/layout/LinedList"/>
    <dgm:cxn modelId="{1A2C10D6-A85D-7E41-A0EB-1D566F231C6A}" type="presParOf" srcId="{45FFDFE1-98D7-A14F-AE6E-735D8392A2A2}" destId="{9BF70002-3BB2-2143-8BF7-7EA2013E3DB0}" srcOrd="0" destOrd="0" presId="urn:microsoft.com/office/officeart/2008/layout/LinedList"/>
    <dgm:cxn modelId="{F1EE7CC6-180A-544C-9EB1-4023F42AC7B6}" type="presParOf" srcId="{45FFDFE1-98D7-A14F-AE6E-735D8392A2A2}" destId="{2CD2A955-21FC-A546-9E39-3A6D5AFDA6B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E7B8F2-00DB-485B-BE97-39C2A6C8006E}"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0B588460-2706-4B10-94CD-27B83AAFA0B8}">
      <dgm:prSet custT="1"/>
      <dgm:spPr/>
      <dgm:t>
        <a:bodyPr/>
        <a:lstStyle/>
        <a:p>
          <a:r>
            <a:rPr lang="en-US" sz="1800" noProof="0" dirty="0">
              <a:latin typeface="Arial" panose="020B0604020202020204" pitchFamily="34" charset="0"/>
              <a:cs typeface="Arial" panose="020B0604020202020204" pitchFamily="34" charset="0"/>
            </a:rPr>
            <a:t>Environmental Sustainability</a:t>
          </a:r>
          <a:endParaRPr lang="en-US" sz="1800" dirty="0">
            <a:latin typeface="Arial" panose="020B0604020202020204" pitchFamily="34" charset="0"/>
            <a:cs typeface="Arial" panose="020B0604020202020204" pitchFamily="34" charset="0"/>
          </a:endParaRPr>
        </a:p>
      </dgm:t>
    </dgm:pt>
    <dgm:pt modelId="{901C7989-50BB-440E-B4F4-EE06951A9DE5}" type="par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9B6D717D-0850-45D1-ACD2-77546BEBD21C}" type="sib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1E8B077D-A483-1E4A-BB8F-CEF210C46548}">
      <dgm:prSet custT="1"/>
      <dgm:spPr/>
      <dgm:t>
        <a:bodyPr/>
        <a:lstStyle/>
        <a:p>
          <a:pPr marL="269875" indent="0">
            <a:buClrTx/>
            <a:buSzTx/>
            <a:buFontTx/>
            <a:buNone/>
            <a:tabLst/>
          </a:pPr>
          <a:r>
            <a:rPr lang="en-US" sz="1800" dirty="0">
              <a:latin typeface="Arial" panose="020B0604020202020204" pitchFamily="34" charset="0"/>
              <a:cs typeface="Arial" panose="020B0604020202020204" pitchFamily="34" charset="0"/>
            </a:rPr>
            <a:t>Certifications of products and suppliers </a:t>
          </a:r>
        </a:p>
      </dgm:t>
    </dgm:pt>
    <dgm:pt modelId="{9D1A70E2-8044-814C-BD91-9AC18FFF21EF}" type="parTrans" cxnId="{3D8E739E-806C-4244-9883-A77180F66701}">
      <dgm:prSet/>
      <dgm:spPr/>
      <dgm:t>
        <a:bodyPr/>
        <a:lstStyle/>
        <a:p>
          <a:endParaRPr lang="de-DE"/>
        </a:p>
      </dgm:t>
    </dgm:pt>
    <dgm:pt modelId="{2B8889A3-7212-B941-AE75-75B6A80CB14D}" type="sibTrans" cxnId="{3D8E739E-806C-4244-9883-A77180F66701}">
      <dgm:prSet/>
      <dgm:spPr/>
      <dgm:t>
        <a:bodyPr/>
        <a:lstStyle/>
        <a:p>
          <a:endParaRPr lang="de-DE"/>
        </a:p>
      </dgm:t>
    </dgm:pt>
    <dgm:pt modelId="{8C0A3C91-9A8F-8B46-8D68-EB0162DBDBF8}">
      <dgm:prSet custT="1"/>
      <dgm:spPr/>
      <dgm:t>
        <a:bodyPr/>
        <a:lstStyle/>
        <a:p>
          <a:pPr marL="269875" indent="0">
            <a:tabLst/>
          </a:pPr>
          <a:r>
            <a:rPr lang="en-US" sz="1800" dirty="0">
              <a:latin typeface="Arial" panose="020B0604020202020204" pitchFamily="34" charset="0"/>
              <a:cs typeface="Arial" panose="020B0604020202020204" pitchFamily="34" charset="0"/>
            </a:rPr>
            <a:t>Environmental sustainability and Social Economy </a:t>
          </a:r>
        </a:p>
      </dgm:t>
    </dgm:pt>
    <dgm:pt modelId="{FD7D1A3E-F051-3C4A-8E41-902A21EF68F4}" type="parTrans" cxnId="{0DD0C4C4-BCE1-8042-ADE1-DFFADDA1C9A4}">
      <dgm:prSet/>
      <dgm:spPr/>
      <dgm:t>
        <a:bodyPr/>
        <a:lstStyle/>
        <a:p>
          <a:endParaRPr lang="de-DE"/>
        </a:p>
      </dgm:t>
    </dgm:pt>
    <dgm:pt modelId="{CC6AB8C4-BC39-5540-AF84-A775D16EC6C4}" type="sibTrans" cxnId="{0DD0C4C4-BCE1-8042-ADE1-DFFADDA1C9A4}">
      <dgm:prSet/>
      <dgm:spPr/>
      <dgm:t>
        <a:bodyPr/>
        <a:lstStyle/>
        <a:p>
          <a:endParaRPr lang="de-DE"/>
        </a:p>
      </dgm:t>
    </dgm:pt>
    <dgm:pt modelId="{1024918E-702E-464C-99D2-FA21246E72A7}">
      <dgm:prSet custT="1"/>
      <dgm:spPr/>
      <dgm:t>
        <a:bodyPr/>
        <a:lstStyle/>
        <a:p>
          <a:pPr rtl="0"/>
          <a:r>
            <a:rPr lang="en-US" sz="1800" dirty="0">
              <a:latin typeface="Arial" panose="020B0604020202020204" pitchFamily="34" charset="0"/>
              <a:cs typeface="Arial" panose="020B0604020202020204" pitchFamily="34" charset="0"/>
            </a:rPr>
            <a:t>Health sustainability </a:t>
          </a:r>
        </a:p>
      </dgm:t>
    </dgm:pt>
    <dgm:pt modelId="{5B732C18-04FD-BD45-91C6-1CA0DA250022}" type="parTrans" cxnId="{4F7EDD2A-7EEA-804A-A1CC-FC5441DB6BF7}">
      <dgm:prSet/>
      <dgm:spPr/>
      <dgm:t>
        <a:bodyPr/>
        <a:lstStyle/>
        <a:p>
          <a:endParaRPr lang="de-DE"/>
        </a:p>
      </dgm:t>
    </dgm:pt>
    <dgm:pt modelId="{3E43F3ED-B919-0A43-8C12-CA973EDA46EF}" type="sibTrans" cxnId="{4F7EDD2A-7EEA-804A-A1CC-FC5441DB6BF7}">
      <dgm:prSet/>
      <dgm:spPr/>
      <dgm:t>
        <a:bodyPr/>
        <a:lstStyle/>
        <a:p>
          <a:endParaRPr lang="de-DE"/>
        </a:p>
      </dgm:t>
    </dgm:pt>
    <dgm:pt modelId="{960BF7B5-E76B-5340-8968-5988D20E3259}">
      <dgm:prSet custT="1"/>
      <dgm:spPr/>
      <dgm:t>
        <a:bodyPr/>
        <a:lstStyle/>
        <a:p>
          <a:pPr rtl="0"/>
          <a:r>
            <a:rPr lang="en-US" sz="1800" dirty="0">
              <a:latin typeface="Arial" panose="020B0604020202020204" pitchFamily="34" charset="0"/>
              <a:cs typeface="Arial" panose="020B0604020202020204" pitchFamily="34" charset="0"/>
            </a:rPr>
            <a:t>Social sustainability</a:t>
          </a:r>
        </a:p>
      </dgm:t>
    </dgm:pt>
    <dgm:pt modelId="{76E18597-6BCC-6741-B803-01FE9E086DCC}" type="parTrans" cxnId="{93471355-1E26-244E-BC9A-87BFDA4219A0}">
      <dgm:prSet/>
      <dgm:spPr/>
      <dgm:t>
        <a:bodyPr/>
        <a:lstStyle/>
        <a:p>
          <a:endParaRPr lang="de-DE"/>
        </a:p>
      </dgm:t>
    </dgm:pt>
    <dgm:pt modelId="{F4962DAC-6E07-AC46-A0C9-CAB2AAAA3B79}" type="sibTrans" cxnId="{93471355-1E26-244E-BC9A-87BFDA4219A0}">
      <dgm:prSet/>
      <dgm:spPr/>
      <dgm:t>
        <a:bodyPr/>
        <a:lstStyle/>
        <a:p>
          <a:endParaRPr lang="de-DE"/>
        </a:p>
      </dgm:t>
    </dgm:pt>
    <dgm:pt modelId="{F3B538D6-D4F8-F144-8ED0-613D4A81B041}">
      <dgm:prSet custT="1"/>
      <dgm:spPr/>
      <dgm:t>
        <a:bodyPr/>
        <a:lstStyle/>
        <a:p>
          <a:pPr>
            <a:buClrTx/>
            <a:buSzTx/>
            <a:buFontTx/>
            <a:buNone/>
          </a:pPr>
          <a:r>
            <a:rPr lang="en-US" sz="1800" dirty="0">
              <a:latin typeface="Arial" panose="020B0604020202020204" pitchFamily="34" charset="0"/>
              <a:cs typeface="Arial" panose="020B0604020202020204" pitchFamily="34" charset="0"/>
            </a:rPr>
            <a:t>Economic sustainability </a:t>
          </a:r>
        </a:p>
      </dgm:t>
    </dgm:pt>
    <dgm:pt modelId="{D2EA51B6-FD26-3349-8B18-E7B5E9681669}" type="parTrans" cxnId="{94B90201-AC2C-7544-A10D-13341870445F}">
      <dgm:prSet/>
      <dgm:spPr/>
      <dgm:t>
        <a:bodyPr/>
        <a:lstStyle/>
        <a:p>
          <a:endParaRPr lang="de-DE"/>
        </a:p>
      </dgm:t>
    </dgm:pt>
    <dgm:pt modelId="{CF57870A-C289-B04D-B42A-2D1F86FA1D65}" type="sibTrans" cxnId="{94B90201-AC2C-7544-A10D-13341870445F}">
      <dgm:prSet/>
      <dgm:spPr/>
      <dgm:t>
        <a:bodyPr/>
        <a:lstStyle/>
        <a:p>
          <a:endParaRPr lang="de-DE"/>
        </a:p>
      </dgm:t>
    </dgm:pt>
    <dgm:pt modelId="{C7E9414C-2AF4-C34E-A883-8EB00470339B}">
      <dgm:prSet custT="1"/>
      <dgm:spPr/>
      <dgm:t>
        <a:bodyPr/>
        <a:lstStyle/>
        <a:p>
          <a:pPr marL="317500" indent="0">
            <a:buClrTx/>
            <a:buSzTx/>
            <a:buFontTx/>
            <a:buNone/>
            <a:tabLst/>
          </a:pPr>
          <a:r>
            <a:rPr lang="en-US" sz="1800" dirty="0">
              <a:latin typeface="Arial" panose="020B0604020202020204" pitchFamily="34" charset="0"/>
              <a:cs typeface="Arial" panose="020B0604020202020204" pitchFamily="34" charset="0"/>
            </a:rPr>
            <a:t>Practical examples:</a:t>
          </a:r>
        </a:p>
        <a:p>
          <a:pPr marL="317500" indent="0">
            <a:buClrTx/>
            <a:buSzTx/>
            <a:buFontTx/>
            <a:buNone/>
            <a:tabLst/>
          </a:pPr>
          <a:r>
            <a:rPr lang="en-US" sz="1800" dirty="0">
              <a:latin typeface="Arial" panose="020B0604020202020204" pitchFamily="34" charset="0"/>
              <a:cs typeface="Arial" panose="020B0604020202020204" pitchFamily="34" charset="0"/>
            </a:rPr>
            <a:t>Iris House – Diakonia, </a:t>
          </a:r>
          <a:r>
            <a:rPr lang="en-US" sz="1800" dirty="0" err="1">
              <a:latin typeface="Arial" panose="020B0604020202020204" pitchFamily="34" charset="0"/>
              <a:cs typeface="Arial" panose="020B0604020202020204" pitchFamily="34" charset="0"/>
            </a:rPr>
            <a:t>magdas</a:t>
          </a:r>
          <a:r>
            <a:rPr lang="en-US" sz="1800" dirty="0">
              <a:latin typeface="Arial" panose="020B0604020202020204" pitchFamily="34" charset="0"/>
              <a:cs typeface="Arial" panose="020B0604020202020204" pitchFamily="34" charset="0"/>
            </a:rPr>
            <a:t> Hotel, 1 </a:t>
          </a:r>
          <a:r>
            <a:rPr lang="en-GB" sz="1800" dirty="0" err="1">
              <a:solidFill>
                <a:schemeClr val="tx1"/>
              </a:solidFill>
              <a:effectLst/>
              <a:latin typeface="Arial" panose="020B0604020202020204" pitchFamily="34" charset="0"/>
              <a:ea typeface="+mn-ea"/>
              <a:cs typeface="Arial" panose="020B0604020202020204" pitchFamily="34" charset="0"/>
            </a:rPr>
            <a:t>Valašská</a:t>
          </a:r>
          <a:r>
            <a:rPr lang="en-GB" sz="1800" dirty="0">
              <a:solidFill>
                <a:schemeClr val="tx1"/>
              </a:solidFill>
              <a:effectLst/>
              <a:latin typeface="Arial" panose="020B0604020202020204" pitchFamily="34" charset="0"/>
              <a:ea typeface="+mn-ea"/>
              <a:cs typeface="Arial" panose="020B0604020202020204" pitchFamily="34" charset="0"/>
            </a:rPr>
            <a:t> </a:t>
          </a:r>
          <a:r>
            <a:rPr lang="en-GB" sz="1800" dirty="0" err="1">
              <a:solidFill>
                <a:schemeClr val="tx1"/>
              </a:solidFill>
              <a:effectLst/>
              <a:latin typeface="Arial" panose="020B0604020202020204" pitchFamily="34" charset="0"/>
              <a:ea typeface="+mn-ea"/>
              <a:cs typeface="Arial" panose="020B0604020202020204" pitchFamily="34" charset="0"/>
            </a:rPr>
            <a:t>Diakonická</a:t>
          </a:r>
          <a:r>
            <a:rPr lang="en-GB" sz="1800" dirty="0">
              <a:solidFill>
                <a:schemeClr val="tx1"/>
              </a:solidFill>
              <a:effectLst/>
              <a:latin typeface="Arial" panose="020B0604020202020204" pitchFamily="34" charset="0"/>
              <a:ea typeface="+mn-ea"/>
              <a:cs typeface="Arial" panose="020B0604020202020204" pitchFamily="34" charset="0"/>
            </a:rPr>
            <a:t> , </a:t>
          </a:r>
          <a:r>
            <a:rPr lang="en-GB" sz="1800" dirty="0" err="1">
              <a:solidFill>
                <a:schemeClr val="tx1"/>
              </a:solidFill>
              <a:effectLst/>
              <a:latin typeface="Arial" panose="020B0604020202020204" pitchFamily="34" charset="0"/>
              <a:ea typeface="+mn-ea"/>
              <a:cs typeface="Arial" panose="020B0604020202020204" pitchFamily="34" charset="0"/>
            </a:rPr>
            <a:t>Herrnhuter</a:t>
          </a:r>
          <a:r>
            <a:rPr lang="en-GB" sz="1800" dirty="0">
              <a:solidFill>
                <a:schemeClr val="tx1"/>
              </a:solidFill>
              <a:effectLst/>
              <a:latin typeface="Arial" panose="020B0604020202020204" pitchFamily="34" charset="0"/>
              <a:ea typeface="+mn-ea"/>
              <a:cs typeface="Arial" panose="020B0604020202020204" pitchFamily="34" charset="0"/>
            </a:rPr>
            <a:t> </a:t>
          </a:r>
          <a:r>
            <a:rPr lang="en-GB" sz="1800" dirty="0" err="1">
              <a:solidFill>
                <a:schemeClr val="tx1"/>
              </a:solidFill>
              <a:effectLst/>
              <a:latin typeface="Arial" panose="020B0604020202020204" pitchFamily="34" charset="0"/>
              <a:ea typeface="+mn-ea"/>
              <a:cs typeface="Arial" panose="020B0604020202020204" pitchFamily="34" charset="0"/>
            </a:rPr>
            <a:t>Diakonie</a:t>
          </a:r>
          <a:r>
            <a:rPr lang="en-GB" sz="1800" dirty="0">
              <a:solidFill>
                <a:schemeClr val="tx1"/>
              </a:solidFill>
              <a:effectLst/>
              <a:latin typeface="Arial" panose="020B0604020202020204" pitchFamily="34" charset="0"/>
              <a:ea typeface="+mn-ea"/>
              <a:cs typeface="Arial" panose="020B0604020202020204" pitchFamily="34" charset="0"/>
            </a:rPr>
            <a:t> </a:t>
          </a:r>
          <a:endParaRPr lang="en-US" sz="1800" dirty="0">
            <a:latin typeface="Arial" panose="020B0604020202020204" pitchFamily="34" charset="0"/>
            <a:cs typeface="Arial" panose="020B0604020202020204" pitchFamily="34" charset="0"/>
          </a:endParaRPr>
        </a:p>
      </dgm:t>
    </dgm:pt>
    <dgm:pt modelId="{D40022C6-0A50-9B44-A3D7-C6EA194A9D7F}" type="parTrans" cxnId="{5CD9458B-7A62-FE4B-98B5-974D67545F89}">
      <dgm:prSet/>
      <dgm:spPr/>
      <dgm:t>
        <a:bodyPr/>
        <a:lstStyle/>
        <a:p>
          <a:endParaRPr lang="de-DE"/>
        </a:p>
      </dgm:t>
    </dgm:pt>
    <dgm:pt modelId="{E1B7BDE5-1F11-AD41-A8A0-FDE3CDAC26FC}" type="sibTrans" cxnId="{5CD9458B-7A62-FE4B-98B5-974D67545F89}">
      <dgm:prSet/>
      <dgm:spPr/>
      <dgm:t>
        <a:bodyPr/>
        <a:lstStyle/>
        <a:p>
          <a:endParaRPr lang="de-DE"/>
        </a:p>
      </dgm:t>
    </dgm:pt>
    <dgm:pt modelId="{F3BC9DDB-9E77-3540-9477-079463C0F6BA}">
      <dgm:prSet custT="1"/>
      <dgm:spPr/>
      <dgm:t>
        <a:bodyPr/>
        <a:lstStyle/>
        <a:p>
          <a:pPr marL="317500" indent="0">
            <a:buClrTx/>
            <a:buSzTx/>
            <a:buFontTx/>
            <a:buNone/>
            <a:tabLst/>
          </a:pPr>
          <a:r>
            <a:rPr lang="en-US" sz="1800" dirty="0">
              <a:latin typeface="Arial" panose="020B0604020202020204" pitchFamily="34" charset="0"/>
              <a:cs typeface="Arial" panose="020B0604020202020204" pitchFamily="34" charset="0"/>
            </a:rPr>
            <a:t>Alternative economic and social systems </a:t>
          </a:r>
        </a:p>
      </dgm:t>
    </dgm:pt>
    <dgm:pt modelId="{E95E113A-5B4C-1A4A-9312-9DBD8F74EA6A}" type="parTrans" cxnId="{FD81D777-D26C-F543-AB45-1612BFE49B89}">
      <dgm:prSet/>
      <dgm:spPr/>
      <dgm:t>
        <a:bodyPr/>
        <a:lstStyle/>
        <a:p>
          <a:endParaRPr lang="de-DE"/>
        </a:p>
      </dgm:t>
    </dgm:pt>
    <dgm:pt modelId="{1037F521-6EBF-BE4C-9CA6-CFB2778F70D4}" type="sibTrans" cxnId="{FD81D777-D26C-F543-AB45-1612BFE49B89}">
      <dgm:prSet/>
      <dgm:spPr/>
      <dgm:t>
        <a:bodyPr/>
        <a:lstStyle/>
        <a:p>
          <a:endParaRPr lang="de-DE"/>
        </a:p>
      </dgm:t>
    </dgm:pt>
    <dgm:pt modelId="{15B8C4F5-5AA6-BA4A-885B-B5EBB9A102E2}" type="pres">
      <dgm:prSet presAssocID="{F0E7B8F2-00DB-485B-BE97-39C2A6C8006E}" presName="vert0" presStyleCnt="0">
        <dgm:presLayoutVars>
          <dgm:dir/>
          <dgm:animOne val="branch"/>
          <dgm:animLvl val="lvl"/>
        </dgm:presLayoutVars>
      </dgm:prSet>
      <dgm:spPr/>
    </dgm:pt>
    <dgm:pt modelId="{8C54B2AD-33DA-D34C-91A2-2D7B8029D18E}" type="pres">
      <dgm:prSet presAssocID="{0B588460-2706-4B10-94CD-27B83AAFA0B8}" presName="thickLine" presStyleLbl="alignNode1" presStyleIdx="0" presStyleCnt="8"/>
      <dgm:spPr/>
    </dgm:pt>
    <dgm:pt modelId="{00C7A5FC-E4DB-1B4F-9874-8E0E769D02D1}" type="pres">
      <dgm:prSet presAssocID="{0B588460-2706-4B10-94CD-27B83AAFA0B8}" presName="horz1" presStyleCnt="0"/>
      <dgm:spPr/>
    </dgm:pt>
    <dgm:pt modelId="{1300135D-AA1D-DD4A-A7A6-E88104D34A3E}" type="pres">
      <dgm:prSet presAssocID="{0B588460-2706-4B10-94CD-27B83AAFA0B8}" presName="tx1" presStyleLbl="revTx" presStyleIdx="0" presStyleCnt="8"/>
      <dgm:spPr/>
    </dgm:pt>
    <dgm:pt modelId="{12AC9EF4-C16B-D342-A3B6-1ABBC2D5B526}" type="pres">
      <dgm:prSet presAssocID="{0B588460-2706-4B10-94CD-27B83AAFA0B8}" presName="vert1" presStyleCnt="0"/>
      <dgm:spPr/>
    </dgm:pt>
    <dgm:pt modelId="{3FCE7B34-E84F-2E4A-AFA8-1985BA04C0C1}" type="pres">
      <dgm:prSet presAssocID="{1E8B077D-A483-1E4A-BB8F-CEF210C46548}" presName="thickLine" presStyleLbl="alignNode1" presStyleIdx="1" presStyleCnt="8"/>
      <dgm:spPr/>
    </dgm:pt>
    <dgm:pt modelId="{5AB6BFC7-4C2E-7542-A948-56FDCA24631F}" type="pres">
      <dgm:prSet presAssocID="{1E8B077D-A483-1E4A-BB8F-CEF210C46548}" presName="horz1" presStyleCnt="0"/>
      <dgm:spPr/>
    </dgm:pt>
    <dgm:pt modelId="{9BC348A0-6528-6B49-B67B-2C174C1F1ABC}" type="pres">
      <dgm:prSet presAssocID="{1E8B077D-A483-1E4A-BB8F-CEF210C46548}" presName="tx1" presStyleLbl="revTx" presStyleIdx="1" presStyleCnt="8"/>
      <dgm:spPr/>
    </dgm:pt>
    <dgm:pt modelId="{14529BC5-C8D2-4144-BEF6-C349B9EF00E2}" type="pres">
      <dgm:prSet presAssocID="{1E8B077D-A483-1E4A-BB8F-CEF210C46548}" presName="vert1" presStyleCnt="0"/>
      <dgm:spPr/>
    </dgm:pt>
    <dgm:pt modelId="{85109EA8-A69E-B249-AA0E-E5713AAEF0F0}" type="pres">
      <dgm:prSet presAssocID="{8C0A3C91-9A8F-8B46-8D68-EB0162DBDBF8}" presName="thickLine" presStyleLbl="alignNode1" presStyleIdx="2" presStyleCnt="8"/>
      <dgm:spPr/>
    </dgm:pt>
    <dgm:pt modelId="{45FFDFE1-98D7-A14F-AE6E-735D8392A2A2}" type="pres">
      <dgm:prSet presAssocID="{8C0A3C91-9A8F-8B46-8D68-EB0162DBDBF8}" presName="horz1" presStyleCnt="0"/>
      <dgm:spPr/>
    </dgm:pt>
    <dgm:pt modelId="{9BF70002-3BB2-2143-8BF7-7EA2013E3DB0}" type="pres">
      <dgm:prSet presAssocID="{8C0A3C91-9A8F-8B46-8D68-EB0162DBDBF8}" presName="tx1" presStyleLbl="revTx" presStyleIdx="2" presStyleCnt="8"/>
      <dgm:spPr/>
    </dgm:pt>
    <dgm:pt modelId="{2CD2A955-21FC-A546-9E39-3A6D5AFDA6B1}" type="pres">
      <dgm:prSet presAssocID="{8C0A3C91-9A8F-8B46-8D68-EB0162DBDBF8}" presName="vert1" presStyleCnt="0"/>
      <dgm:spPr/>
    </dgm:pt>
    <dgm:pt modelId="{4161C370-5670-0F41-BD76-7B7B91D40E85}" type="pres">
      <dgm:prSet presAssocID="{1024918E-702E-464C-99D2-FA21246E72A7}" presName="thickLine" presStyleLbl="alignNode1" presStyleIdx="3" presStyleCnt="8"/>
      <dgm:spPr/>
    </dgm:pt>
    <dgm:pt modelId="{DB9B3BA0-26B7-9E43-932B-C251201F82C7}" type="pres">
      <dgm:prSet presAssocID="{1024918E-702E-464C-99D2-FA21246E72A7}" presName="horz1" presStyleCnt="0"/>
      <dgm:spPr/>
    </dgm:pt>
    <dgm:pt modelId="{8249107F-5615-CE4E-B294-02109F288F23}" type="pres">
      <dgm:prSet presAssocID="{1024918E-702E-464C-99D2-FA21246E72A7}" presName="tx1" presStyleLbl="revTx" presStyleIdx="3" presStyleCnt="8"/>
      <dgm:spPr/>
    </dgm:pt>
    <dgm:pt modelId="{5F13E43B-E5D9-584B-9EC7-AE251ECBF92E}" type="pres">
      <dgm:prSet presAssocID="{1024918E-702E-464C-99D2-FA21246E72A7}" presName="vert1" presStyleCnt="0"/>
      <dgm:spPr/>
    </dgm:pt>
    <dgm:pt modelId="{FFEDEF78-5A00-8741-BCC8-4EEFB7C5453E}" type="pres">
      <dgm:prSet presAssocID="{960BF7B5-E76B-5340-8968-5988D20E3259}" presName="thickLine" presStyleLbl="alignNode1" presStyleIdx="4" presStyleCnt="8"/>
      <dgm:spPr/>
    </dgm:pt>
    <dgm:pt modelId="{C7900978-7CA3-0F41-AA15-4D7DF27E7960}" type="pres">
      <dgm:prSet presAssocID="{960BF7B5-E76B-5340-8968-5988D20E3259}" presName="horz1" presStyleCnt="0"/>
      <dgm:spPr/>
    </dgm:pt>
    <dgm:pt modelId="{E4BD27A4-9819-884F-92C9-363EF43FB4C4}" type="pres">
      <dgm:prSet presAssocID="{960BF7B5-E76B-5340-8968-5988D20E3259}" presName="tx1" presStyleLbl="revTx" presStyleIdx="4" presStyleCnt="8"/>
      <dgm:spPr/>
    </dgm:pt>
    <dgm:pt modelId="{4128E72E-971A-0F45-8FEF-016A208BC3A9}" type="pres">
      <dgm:prSet presAssocID="{960BF7B5-E76B-5340-8968-5988D20E3259}" presName="vert1" presStyleCnt="0"/>
      <dgm:spPr/>
    </dgm:pt>
    <dgm:pt modelId="{B67A11BA-6521-8E47-BE47-D27A9FB5FEE5}" type="pres">
      <dgm:prSet presAssocID="{F3B538D6-D4F8-F144-8ED0-613D4A81B041}" presName="thickLine" presStyleLbl="alignNode1" presStyleIdx="5" presStyleCnt="8"/>
      <dgm:spPr/>
    </dgm:pt>
    <dgm:pt modelId="{BCEFDCD8-9CE7-2947-A683-CFCC221CF83A}" type="pres">
      <dgm:prSet presAssocID="{F3B538D6-D4F8-F144-8ED0-613D4A81B041}" presName="horz1" presStyleCnt="0"/>
      <dgm:spPr/>
    </dgm:pt>
    <dgm:pt modelId="{29DC94EA-CCFC-7046-9283-E7B78A7719C0}" type="pres">
      <dgm:prSet presAssocID="{F3B538D6-D4F8-F144-8ED0-613D4A81B041}" presName="tx1" presStyleLbl="revTx" presStyleIdx="5" presStyleCnt="8"/>
      <dgm:spPr/>
    </dgm:pt>
    <dgm:pt modelId="{C23E4BE3-FCF8-A84E-A7EB-7FA4576D4EE7}" type="pres">
      <dgm:prSet presAssocID="{F3B538D6-D4F8-F144-8ED0-613D4A81B041}" presName="vert1" presStyleCnt="0"/>
      <dgm:spPr/>
    </dgm:pt>
    <dgm:pt modelId="{5D14C03F-FF5C-FF44-85B3-FE91BB70C858}" type="pres">
      <dgm:prSet presAssocID="{F3BC9DDB-9E77-3540-9477-079463C0F6BA}" presName="thickLine" presStyleLbl="alignNode1" presStyleIdx="6" presStyleCnt="8"/>
      <dgm:spPr/>
    </dgm:pt>
    <dgm:pt modelId="{E8006D17-B91D-A645-BA38-2670D35CCD7F}" type="pres">
      <dgm:prSet presAssocID="{F3BC9DDB-9E77-3540-9477-079463C0F6BA}" presName="horz1" presStyleCnt="0"/>
      <dgm:spPr/>
    </dgm:pt>
    <dgm:pt modelId="{AC79B26C-8B87-CB41-B182-708CAA485718}" type="pres">
      <dgm:prSet presAssocID="{F3BC9DDB-9E77-3540-9477-079463C0F6BA}" presName="tx1" presStyleLbl="revTx" presStyleIdx="6" presStyleCnt="8"/>
      <dgm:spPr/>
    </dgm:pt>
    <dgm:pt modelId="{BB612F64-C61F-B747-B7D2-F0730FE0CC2B}" type="pres">
      <dgm:prSet presAssocID="{F3BC9DDB-9E77-3540-9477-079463C0F6BA}" presName="vert1" presStyleCnt="0"/>
      <dgm:spPr/>
    </dgm:pt>
    <dgm:pt modelId="{1C849050-E3FC-D94C-B472-46A2C3EA1C8C}" type="pres">
      <dgm:prSet presAssocID="{C7E9414C-2AF4-C34E-A883-8EB00470339B}" presName="thickLine" presStyleLbl="alignNode1" presStyleIdx="7" presStyleCnt="8"/>
      <dgm:spPr/>
    </dgm:pt>
    <dgm:pt modelId="{FE0B0A5B-9CC1-7B41-AEA6-695B79387C6B}" type="pres">
      <dgm:prSet presAssocID="{C7E9414C-2AF4-C34E-A883-8EB00470339B}" presName="horz1" presStyleCnt="0"/>
      <dgm:spPr/>
    </dgm:pt>
    <dgm:pt modelId="{72755B92-5551-B044-A89D-8FF9D873CACE}" type="pres">
      <dgm:prSet presAssocID="{C7E9414C-2AF4-C34E-A883-8EB00470339B}" presName="tx1" presStyleLbl="revTx" presStyleIdx="7" presStyleCnt="8" custScaleY="150275"/>
      <dgm:spPr/>
    </dgm:pt>
    <dgm:pt modelId="{E8284A6A-66BF-7842-AD3D-5FF3FD778B86}" type="pres">
      <dgm:prSet presAssocID="{C7E9414C-2AF4-C34E-A883-8EB00470339B}" presName="vert1" presStyleCnt="0"/>
      <dgm:spPr/>
    </dgm:pt>
  </dgm:ptLst>
  <dgm:cxnLst>
    <dgm:cxn modelId="{94B90201-AC2C-7544-A10D-13341870445F}" srcId="{F0E7B8F2-00DB-485B-BE97-39C2A6C8006E}" destId="{F3B538D6-D4F8-F144-8ED0-613D4A81B041}" srcOrd="5" destOrd="0" parTransId="{D2EA51B6-FD26-3349-8B18-E7B5E9681669}" sibTransId="{CF57870A-C289-B04D-B42A-2D1F86FA1D65}"/>
    <dgm:cxn modelId="{008E5118-5684-B749-B7A1-1A1569706F23}" type="presOf" srcId="{1E8B077D-A483-1E4A-BB8F-CEF210C46548}" destId="{9BC348A0-6528-6B49-B67B-2C174C1F1ABC}" srcOrd="0" destOrd="0" presId="urn:microsoft.com/office/officeart/2008/layout/LinedList"/>
    <dgm:cxn modelId="{74144123-FE88-9E45-873F-E200AE0A5B10}" type="presOf" srcId="{960BF7B5-E76B-5340-8968-5988D20E3259}" destId="{E4BD27A4-9819-884F-92C9-363EF43FB4C4}" srcOrd="0" destOrd="0" presId="urn:microsoft.com/office/officeart/2008/layout/LinedList"/>
    <dgm:cxn modelId="{4F7EDD2A-7EEA-804A-A1CC-FC5441DB6BF7}" srcId="{F0E7B8F2-00DB-485B-BE97-39C2A6C8006E}" destId="{1024918E-702E-464C-99D2-FA21246E72A7}" srcOrd="3" destOrd="0" parTransId="{5B732C18-04FD-BD45-91C6-1CA0DA250022}" sibTransId="{3E43F3ED-B919-0A43-8C12-CA973EDA46EF}"/>
    <dgm:cxn modelId="{07B19432-209F-014A-8CAA-3A23F3D17FA0}" type="presOf" srcId="{8C0A3C91-9A8F-8B46-8D68-EB0162DBDBF8}" destId="{9BF70002-3BB2-2143-8BF7-7EA2013E3DB0}" srcOrd="0" destOrd="0" presId="urn:microsoft.com/office/officeart/2008/layout/LinedList"/>
    <dgm:cxn modelId="{25ADC540-A9AB-1344-A9E7-572954D00B58}" type="presOf" srcId="{F3B538D6-D4F8-F144-8ED0-613D4A81B041}" destId="{29DC94EA-CCFC-7046-9283-E7B78A7719C0}" srcOrd="0" destOrd="0" presId="urn:microsoft.com/office/officeart/2008/layout/LinedList"/>
    <dgm:cxn modelId="{C16B2953-70B9-1C47-B383-542634AED551}" type="presOf" srcId="{C7E9414C-2AF4-C34E-A883-8EB00470339B}" destId="{72755B92-5551-B044-A89D-8FF9D873CACE}" srcOrd="0" destOrd="0" presId="urn:microsoft.com/office/officeart/2008/layout/LinedList"/>
    <dgm:cxn modelId="{93471355-1E26-244E-BC9A-87BFDA4219A0}" srcId="{F0E7B8F2-00DB-485B-BE97-39C2A6C8006E}" destId="{960BF7B5-E76B-5340-8968-5988D20E3259}" srcOrd="4" destOrd="0" parTransId="{76E18597-6BCC-6741-B803-01FE9E086DCC}" sibTransId="{F4962DAC-6E07-AC46-A0C9-CAB2AAAA3B79}"/>
    <dgm:cxn modelId="{FD81D777-D26C-F543-AB45-1612BFE49B89}" srcId="{F0E7B8F2-00DB-485B-BE97-39C2A6C8006E}" destId="{F3BC9DDB-9E77-3540-9477-079463C0F6BA}" srcOrd="6" destOrd="0" parTransId="{E95E113A-5B4C-1A4A-9312-9DBD8F74EA6A}" sibTransId="{1037F521-6EBF-BE4C-9CA6-CFB2778F70D4}"/>
    <dgm:cxn modelId="{5CD9458B-7A62-FE4B-98B5-974D67545F89}" srcId="{F0E7B8F2-00DB-485B-BE97-39C2A6C8006E}" destId="{C7E9414C-2AF4-C34E-A883-8EB00470339B}" srcOrd="7" destOrd="0" parTransId="{D40022C6-0A50-9B44-A3D7-C6EA194A9D7F}" sibTransId="{E1B7BDE5-1F11-AD41-A8A0-FDE3CDAC26FC}"/>
    <dgm:cxn modelId="{E24B458C-999E-9540-A898-0AC1CE3B4D19}" type="presOf" srcId="{1024918E-702E-464C-99D2-FA21246E72A7}" destId="{8249107F-5615-CE4E-B294-02109F288F23}" srcOrd="0" destOrd="0" presId="urn:microsoft.com/office/officeart/2008/layout/LinedList"/>
    <dgm:cxn modelId="{480F1990-A4B0-C743-BB04-772AC9720FF5}" type="presOf" srcId="{F0E7B8F2-00DB-485B-BE97-39C2A6C8006E}" destId="{15B8C4F5-5AA6-BA4A-885B-B5EBB9A102E2}" srcOrd="0" destOrd="0" presId="urn:microsoft.com/office/officeart/2008/layout/LinedList"/>
    <dgm:cxn modelId="{6E54C992-22DE-E24D-ABFC-5BEA1CA48D08}" type="presOf" srcId="{F3BC9DDB-9E77-3540-9477-079463C0F6BA}" destId="{AC79B26C-8B87-CB41-B182-708CAA485718}" srcOrd="0" destOrd="0" presId="urn:microsoft.com/office/officeart/2008/layout/LinedList"/>
    <dgm:cxn modelId="{3D8E739E-806C-4244-9883-A77180F66701}" srcId="{F0E7B8F2-00DB-485B-BE97-39C2A6C8006E}" destId="{1E8B077D-A483-1E4A-BB8F-CEF210C46548}" srcOrd="1" destOrd="0" parTransId="{9D1A70E2-8044-814C-BD91-9AC18FFF21EF}" sibTransId="{2B8889A3-7212-B941-AE75-75B6A80CB14D}"/>
    <dgm:cxn modelId="{47EBD5B7-1602-8644-A4AE-967E051BA1BD}" type="presOf" srcId="{0B588460-2706-4B10-94CD-27B83AAFA0B8}" destId="{1300135D-AA1D-DD4A-A7A6-E88104D34A3E}" srcOrd="0" destOrd="0" presId="urn:microsoft.com/office/officeart/2008/layout/LinedList"/>
    <dgm:cxn modelId="{0DD0C4C4-BCE1-8042-ADE1-DFFADDA1C9A4}" srcId="{F0E7B8F2-00DB-485B-BE97-39C2A6C8006E}" destId="{8C0A3C91-9A8F-8B46-8D68-EB0162DBDBF8}" srcOrd="2" destOrd="0" parTransId="{FD7D1A3E-F051-3C4A-8E41-902A21EF68F4}" sibTransId="{CC6AB8C4-BC39-5540-AF84-A775D16EC6C4}"/>
    <dgm:cxn modelId="{444F8ED0-C2E7-416E-878E-446BAB75DD29}" srcId="{F0E7B8F2-00DB-485B-BE97-39C2A6C8006E}" destId="{0B588460-2706-4B10-94CD-27B83AAFA0B8}" srcOrd="0" destOrd="0" parTransId="{901C7989-50BB-440E-B4F4-EE06951A9DE5}" sibTransId="{9B6D717D-0850-45D1-ACD2-77546BEBD21C}"/>
    <dgm:cxn modelId="{0E0CAD6D-7B4A-1448-A432-BF9EF4DAC181}" type="presParOf" srcId="{15B8C4F5-5AA6-BA4A-885B-B5EBB9A102E2}" destId="{8C54B2AD-33DA-D34C-91A2-2D7B8029D18E}" srcOrd="0" destOrd="0" presId="urn:microsoft.com/office/officeart/2008/layout/LinedList"/>
    <dgm:cxn modelId="{810CB5BD-BD05-CA4A-A656-B63645142234}" type="presParOf" srcId="{15B8C4F5-5AA6-BA4A-885B-B5EBB9A102E2}" destId="{00C7A5FC-E4DB-1B4F-9874-8E0E769D02D1}" srcOrd="1" destOrd="0" presId="urn:microsoft.com/office/officeart/2008/layout/LinedList"/>
    <dgm:cxn modelId="{605F5342-85F3-EC47-BCA3-F5104E2E53AF}" type="presParOf" srcId="{00C7A5FC-E4DB-1B4F-9874-8E0E769D02D1}" destId="{1300135D-AA1D-DD4A-A7A6-E88104D34A3E}" srcOrd="0" destOrd="0" presId="urn:microsoft.com/office/officeart/2008/layout/LinedList"/>
    <dgm:cxn modelId="{D392D61C-84FE-FD4B-B405-AFC3A9A5BDB5}" type="presParOf" srcId="{00C7A5FC-E4DB-1B4F-9874-8E0E769D02D1}" destId="{12AC9EF4-C16B-D342-A3B6-1ABBC2D5B526}" srcOrd="1" destOrd="0" presId="urn:microsoft.com/office/officeart/2008/layout/LinedList"/>
    <dgm:cxn modelId="{5BC36BFA-B47F-1B4A-B30C-7B6BB324B75F}" type="presParOf" srcId="{15B8C4F5-5AA6-BA4A-885B-B5EBB9A102E2}" destId="{3FCE7B34-E84F-2E4A-AFA8-1985BA04C0C1}" srcOrd="2" destOrd="0" presId="urn:microsoft.com/office/officeart/2008/layout/LinedList"/>
    <dgm:cxn modelId="{45AF1165-F5AE-CF45-95C8-B954F12A017D}" type="presParOf" srcId="{15B8C4F5-5AA6-BA4A-885B-B5EBB9A102E2}" destId="{5AB6BFC7-4C2E-7542-A948-56FDCA24631F}" srcOrd="3" destOrd="0" presId="urn:microsoft.com/office/officeart/2008/layout/LinedList"/>
    <dgm:cxn modelId="{90D389B7-68B8-5D4A-9D59-1C3B8047A879}" type="presParOf" srcId="{5AB6BFC7-4C2E-7542-A948-56FDCA24631F}" destId="{9BC348A0-6528-6B49-B67B-2C174C1F1ABC}" srcOrd="0" destOrd="0" presId="urn:microsoft.com/office/officeart/2008/layout/LinedList"/>
    <dgm:cxn modelId="{EDEDBF68-41DC-DD4E-8079-E89254D41DFB}" type="presParOf" srcId="{5AB6BFC7-4C2E-7542-A948-56FDCA24631F}" destId="{14529BC5-C8D2-4144-BEF6-C349B9EF00E2}" srcOrd="1" destOrd="0" presId="urn:microsoft.com/office/officeart/2008/layout/LinedList"/>
    <dgm:cxn modelId="{E09F2B2B-2CBB-EE4E-8A23-F445CB05F08B}" type="presParOf" srcId="{15B8C4F5-5AA6-BA4A-885B-B5EBB9A102E2}" destId="{85109EA8-A69E-B249-AA0E-E5713AAEF0F0}" srcOrd="4" destOrd="0" presId="urn:microsoft.com/office/officeart/2008/layout/LinedList"/>
    <dgm:cxn modelId="{14FA876D-F5DF-D643-83AB-8681F357A589}" type="presParOf" srcId="{15B8C4F5-5AA6-BA4A-885B-B5EBB9A102E2}" destId="{45FFDFE1-98D7-A14F-AE6E-735D8392A2A2}" srcOrd="5" destOrd="0" presId="urn:microsoft.com/office/officeart/2008/layout/LinedList"/>
    <dgm:cxn modelId="{1A2C10D6-A85D-7E41-A0EB-1D566F231C6A}" type="presParOf" srcId="{45FFDFE1-98D7-A14F-AE6E-735D8392A2A2}" destId="{9BF70002-3BB2-2143-8BF7-7EA2013E3DB0}" srcOrd="0" destOrd="0" presId="urn:microsoft.com/office/officeart/2008/layout/LinedList"/>
    <dgm:cxn modelId="{F1EE7CC6-180A-544C-9EB1-4023F42AC7B6}" type="presParOf" srcId="{45FFDFE1-98D7-A14F-AE6E-735D8392A2A2}" destId="{2CD2A955-21FC-A546-9E39-3A6D5AFDA6B1}" srcOrd="1" destOrd="0" presId="urn:microsoft.com/office/officeart/2008/layout/LinedList"/>
    <dgm:cxn modelId="{1CB0BE77-8A50-7747-B647-F129DAEBBC4F}" type="presParOf" srcId="{15B8C4F5-5AA6-BA4A-885B-B5EBB9A102E2}" destId="{4161C370-5670-0F41-BD76-7B7B91D40E85}" srcOrd="6" destOrd="0" presId="urn:microsoft.com/office/officeart/2008/layout/LinedList"/>
    <dgm:cxn modelId="{6809D2BF-D449-AF41-90E4-2AA4B2BE758D}" type="presParOf" srcId="{15B8C4F5-5AA6-BA4A-885B-B5EBB9A102E2}" destId="{DB9B3BA0-26B7-9E43-932B-C251201F82C7}" srcOrd="7" destOrd="0" presId="urn:microsoft.com/office/officeart/2008/layout/LinedList"/>
    <dgm:cxn modelId="{E9A5BA4A-0671-BF40-9A87-FEF99507D361}" type="presParOf" srcId="{DB9B3BA0-26B7-9E43-932B-C251201F82C7}" destId="{8249107F-5615-CE4E-B294-02109F288F23}" srcOrd="0" destOrd="0" presId="urn:microsoft.com/office/officeart/2008/layout/LinedList"/>
    <dgm:cxn modelId="{EEF63E37-5527-CE47-9880-04051864AB52}" type="presParOf" srcId="{DB9B3BA0-26B7-9E43-932B-C251201F82C7}" destId="{5F13E43B-E5D9-584B-9EC7-AE251ECBF92E}" srcOrd="1" destOrd="0" presId="urn:microsoft.com/office/officeart/2008/layout/LinedList"/>
    <dgm:cxn modelId="{80EA0A39-390F-1443-94CD-32792452ED4C}" type="presParOf" srcId="{15B8C4F5-5AA6-BA4A-885B-B5EBB9A102E2}" destId="{FFEDEF78-5A00-8741-BCC8-4EEFB7C5453E}" srcOrd="8" destOrd="0" presId="urn:microsoft.com/office/officeart/2008/layout/LinedList"/>
    <dgm:cxn modelId="{629D7B9D-1A8F-F645-B98F-D2F3C937EE18}" type="presParOf" srcId="{15B8C4F5-5AA6-BA4A-885B-B5EBB9A102E2}" destId="{C7900978-7CA3-0F41-AA15-4D7DF27E7960}" srcOrd="9" destOrd="0" presId="urn:microsoft.com/office/officeart/2008/layout/LinedList"/>
    <dgm:cxn modelId="{F63106F7-F00D-2E4A-AB27-05F0C70A0CFF}" type="presParOf" srcId="{C7900978-7CA3-0F41-AA15-4D7DF27E7960}" destId="{E4BD27A4-9819-884F-92C9-363EF43FB4C4}" srcOrd="0" destOrd="0" presId="urn:microsoft.com/office/officeart/2008/layout/LinedList"/>
    <dgm:cxn modelId="{223646B2-9336-AE45-BF8E-4867FA1721A8}" type="presParOf" srcId="{C7900978-7CA3-0F41-AA15-4D7DF27E7960}" destId="{4128E72E-971A-0F45-8FEF-016A208BC3A9}" srcOrd="1" destOrd="0" presId="urn:microsoft.com/office/officeart/2008/layout/LinedList"/>
    <dgm:cxn modelId="{C01C6F25-179B-DA4D-B84F-9BE00A9605B3}" type="presParOf" srcId="{15B8C4F5-5AA6-BA4A-885B-B5EBB9A102E2}" destId="{B67A11BA-6521-8E47-BE47-D27A9FB5FEE5}" srcOrd="10" destOrd="0" presId="urn:microsoft.com/office/officeart/2008/layout/LinedList"/>
    <dgm:cxn modelId="{372D6978-F8A6-BC4D-BD09-5CB567787708}" type="presParOf" srcId="{15B8C4F5-5AA6-BA4A-885B-B5EBB9A102E2}" destId="{BCEFDCD8-9CE7-2947-A683-CFCC221CF83A}" srcOrd="11" destOrd="0" presId="urn:microsoft.com/office/officeart/2008/layout/LinedList"/>
    <dgm:cxn modelId="{2B99C859-1B6A-4546-9E9A-67E02F70941B}" type="presParOf" srcId="{BCEFDCD8-9CE7-2947-A683-CFCC221CF83A}" destId="{29DC94EA-CCFC-7046-9283-E7B78A7719C0}" srcOrd="0" destOrd="0" presId="urn:microsoft.com/office/officeart/2008/layout/LinedList"/>
    <dgm:cxn modelId="{19F4816F-29FB-0F48-B5F7-9155375B0E08}" type="presParOf" srcId="{BCEFDCD8-9CE7-2947-A683-CFCC221CF83A}" destId="{C23E4BE3-FCF8-A84E-A7EB-7FA4576D4EE7}" srcOrd="1" destOrd="0" presId="urn:microsoft.com/office/officeart/2008/layout/LinedList"/>
    <dgm:cxn modelId="{A29F5AB9-C1FA-2840-86E9-43B9F20CDAB8}" type="presParOf" srcId="{15B8C4F5-5AA6-BA4A-885B-B5EBB9A102E2}" destId="{5D14C03F-FF5C-FF44-85B3-FE91BB70C858}" srcOrd="12" destOrd="0" presId="urn:microsoft.com/office/officeart/2008/layout/LinedList"/>
    <dgm:cxn modelId="{813D767D-748F-9745-862E-0774B61F52FA}" type="presParOf" srcId="{15B8C4F5-5AA6-BA4A-885B-B5EBB9A102E2}" destId="{E8006D17-B91D-A645-BA38-2670D35CCD7F}" srcOrd="13" destOrd="0" presId="urn:microsoft.com/office/officeart/2008/layout/LinedList"/>
    <dgm:cxn modelId="{B7CA40D0-FC6F-A449-922D-129AF4EAD656}" type="presParOf" srcId="{E8006D17-B91D-A645-BA38-2670D35CCD7F}" destId="{AC79B26C-8B87-CB41-B182-708CAA485718}" srcOrd="0" destOrd="0" presId="urn:microsoft.com/office/officeart/2008/layout/LinedList"/>
    <dgm:cxn modelId="{AA8ACB44-0CD7-1D48-924D-8CC8D5F29928}" type="presParOf" srcId="{E8006D17-B91D-A645-BA38-2670D35CCD7F}" destId="{BB612F64-C61F-B747-B7D2-F0730FE0CC2B}" srcOrd="1" destOrd="0" presId="urn:microsoft.com/office/officeart/2008/layout/LinedList"/>
    <dgm:cxn modelId="{00DBB035-AC03-3443-B5A1-90783495CF52}" type="presParOf" srcId="{15B8C4F5-5AA6-BA4A-885B-B5EBB9A102E2}" destId="{1C849050-E3FC-D94C-B472-46A2C3EA1C8C}" srcOrd="14" destOrd="0" presId="urn:microsoft.com/office/officeart/2008/layout/LinedList"/>
    <dgm:cxn modelId="{4059C5EA-0BE4-9B42-9548-7A429C5D9AB3}" type="presParOf" srcId="{15B8C4F5-5AA6-BA4A-885B-B5EBB9A102E2}" destId="{FE0B0A5B-9CC1-7B41-AEA6-695B79387C6B}" srcOrd="15" destOrd="0" presId="urn:microsoft.com/office/officeart/2008/layout/LinedList"/>
    <dgm:cxn modelId="{8D7D4A41-CA96-F345-B56A-E09B60C56B59}" type="presParOf" srcId="{FE0B0A5B-9CC1-7B41-AEA6-695B79387C6B}" destId="{72755B92-5551-B044-A89D-8FF9D873CACE}" srcOrd="0" destOrd="0" presId="urn:microsoft.com/office/officeart/2008/layout/LinedList"/>
    <dgm:cxn modelId="{2B3F7A6C-B8BD-6745-8A43-286065DAF56E}" type="presParOf" srcId="{FE0B0A5B-9CC1-7B41-AEA6-695B79387C6B}" destId="{E8284A6A-66BF-7842-AD3D-5FF3FD778B8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0E7B8F2-00DB-485B-BE97-39C2A6C8006E}" type="doc">
      <dgm:prSet loTypeId="urn:microsoft.com/office/officeart/2008/layout/LinedList" loCatId="list" qsTypeId="urn:microsoft.com/office/officeart/2005/8/quickstyle/simple1" qsCatId="simple" csTypeId="urn:microsoft.com/office/officeart/2005/8/colors/accent0_1" csCatId="mainScheme" phldr="1"/>
      <dgm:spPr/>
      <dgm:t>
        <a:bodyPr/>
        <a:lstStyle/>
        <a:p>
          <a:endParaRPr lang="en-US"/>
        </a:p>
      </dgm:t>
    </dgm:pt>
    <dgm:pt modelId="{0B588460-2706-4B10-94CD-27B83AAFA0B8}">
      <dgm:prSet custT="1"/>
      <dgm:spPr/>
      <dgm:t>
        <a:bodyPr/>
        <a:lstStyle/>
        <a:p>
          <a:r>
            <a:rPr lang="en-US" sz="1800" noProof="0" dirty="0">
              <a:latin typeface="Arial" panose="020B0604020202020204" pitchFamily="34" charset="0"/>
              <a:cs typeface="Arial" panose="020B0604020202020204" pitchFamily="34" charset="0"/>
            </a:rPr>
            <a:t>Description of SDGs</a:t>
          </a:r>
          <a:endParaRPr lang="en-US" sz="1800" dirty="0">
            <a:latin typeface="Arial" panose="020B0604020202020204" pitchFamily="34" charset="0"/>
            <a:cs typeface="Arial" panose="020B0604020202020204" pitchFamily="34" charset="0"/>
          </a:endParaRPr>
        </a:p>
      </dgm:t>
    </dgm:pt>
    <dgm:pt modelId="{901C7989-50BB-440E-B4F4-EE06951A9DE5}" type="par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9B6D717D-0850-45D1-ACD2-77546BEBD21C}" type="sibTrans" cxnId="{444F8ED0-C2E7-416E-878E-446BAB75DD29}">
      <dgm:prSet/>
      <dgm:spPr/>
      <dgm:t>
        <a:bodyPr/>
        <a:lstStyle/>
        <a:p>
          <a:endParaRPr lang="en-US" sz="1800">
            <a:latin typeface="Arial" panose="020B0604020202020204" pitchFamily="34" charset="0"/>
            <a:cs typeface="Arial" panose="020B0604020202020204" pitchFamily="34" charset="0"/>
          </a:endParaRPr>
        </a:p>
      </dgm:t>
    </dgm:pt>
    <dgm:pt modelId="{1024918E-702E-464C-99D2-FA21246E72A7}">
      <dgm:prSet custT="1"/>
      <dgm:spPr/>
      <dgm:t>
        <a:bodyPr/>
        <a:lstStyle/>
        <a:p>
          <a:pPr rtl="0"/>
          <a:r>
            <a:rPr lang="en-US" sz="1800" dirty="0">
              <a:latin typeface="Arial" panose="020B0604020202020204" pitchFamily="34" charset="0"/>
              <a:cs typeface="Arial" panose="020B0604020202020204" pitchFamily="34" charset="0"/>
            </a:rPr>
            <a:t>Core messages</a:t>
          </a:r>
        </a:p>
      </dgm:t>
    </dgm:pt>
    <dgm:pt modelId="{5B732C18-04FD-BD45-91C6-1CA0DA250022}" type="parTrans" cxnId="{4F7EDD2A-7EEA-804A-A1CC-FC5441DB6BF7}">
      <dgm:prSet/>
      <dgm:spPr/>
      <dgm:t>
        <a:bodyPr/>
        <a:lstStyle/>
        <a:p>
          <a:endParaRPr lang="de-DE"/>
        </a:p>
      </dgm:t>
    </dgm:pt>
    <dgm:pt modelId="{3E43F3ED-B919-0A43-8C12-CA973EDA46EF}" type="sibTrans" cxnId="{4F7EDD2A-7EEA-804A-A1CC-FC5441DB6BF7}">
      <dgm:prSet/>
      <dgm:spPr/>
      <dgm:t>
        <a:bodyPr/>
        <a:lstStyle/>
        <a:p>
          <a:endParaRPr lang="de-DE"/>
        </a:p>
      </dgm:t>
    </dgm:pt>
    <dgm:pt modelId="{960BF7B5-E76B-5340-8968-5988D20E3259}">
      <dgm:prSet custT="1"/>
      <dgm:spPr/>
      <dgm:t>
        <a:bodyPr/>
        <a:lstStyle/>
        <a:p>
          <a:pPr rtl="0"/>
          <a:r>
            <a:rPr lang="en-US" sz="1800" dirty="0">
              <a:latin typeface="Arial" panose="020B0604020202020204" pitchFamily="34" charset="0"/>
              <a:cs typeface="Arial" panose="020B0604020202020204" pitchFamily="34" charset="0"/>
            </a:rPr>
            <a:t>Examples from the field of Social Economy / social work</a:t>
          </a:r>
        </a:p>
      </dgm:t>
    </dgm:pt>
    <dgm:pt modelId="{76E18597-6BCC-6741-B803-01FE9E086DCC}" type="parTrans" cxnId="{93471355-1E26-244E-BC9A-87BFDA4219A0}">
      <dgm:prSet/>
      <dgm:spPr/>
      <dgm:t>
        <a:bodyPr/>
        <a:lstStyle/>
        <a:p>
          <a:endParaRPr lang="de-DE"/>
        </a:p>
      </dgm:t>
    </dgm:pt>
    <dgm:pt modelId="{F4962DAC-6E07-AC46-A0C9-CAB2AAAA3B79}" type="sibTrans" cxnId="{93471355-1E26-244E-BC9A-87BFDA4219A0}">
      <dgm:prSet/>
      <dgm:spPr/>
      <dgm:t>
        <a:bodyPr/>
        <a:lstStyle/>
        <a:p>
          <a:endParaRPr lang="de-DE"/>
        </a:p>
      </dgm:t>
    </dgm:pt>
    <dgm:pt modelId="{F3B538D6-D4F8-F144-8ED0-613D4A81B041}">
      <dgm:prSet custT="1"/>
      <dgm:spPr/>
      <dgm:t>
        <a:bodyPr/>
        <a:lstStyle/>
        <a:p>
          <a:pPr>
            <a:buClrTx/>
            <a:buSzTx/>
            <a:buFontTx/>
            <a:buNone/>
          </a:pPr>
          <a:r>
            <a:rPr lang="en-US" sz="1800" dirty="0">
              <a:latin typeface="Arial" panose="020B0604020202020204" pitchFamily="34" charset="0"/>
              <a:cs typeface="Arial" panose="020B0604020202020204" pitchFamily="34" charset="0"/>
            </a:rPr>
            <a:t>SDGs and the dimensions of sustainability</a:t>
          </a:r>
        </a:p>
      </dgm:t>
    </dgm:pt>
    <dgm:pt modelId="{D2EA51B6-FD26-3349-8B18-E7B5E9681669}" type="parTrans" cxnId="{94B90201-AC2C-7544-A10D-13341870445F}">
      <dgm:prSet/>
      <dgm:spPr/>
      <dgm:t>
        <a:bodyPr/>
        <a:lstStyle/>
        <a:p>
          <a:endParaRPr lang="de-DE"/>
        </a:p>
      </dgm:t>
    </dgm:pt>
    <dgm:pt modelId="{CF57870A-C289-B04D-B42A-2D1F86FA1D65}" type="sibTrans" cxnId="{94B90201-AC2C-7544-A10D-13341870445F}">
      <dgm:prSet/>
      <dgm:spPr/>
      <dgm:t>
        <a:bodyPr/>
        <a:lstStyle/>
        <a:p>
          <a:endParaRPr lang="de-DE"/>
        </a:p>
      </dgm:t>
    </dgm:pt>
    <dgm:pt modelId="{3F32FE73-8B83-804B-9A62-F19C2A235A63}">
      <dgm:prSet custT="1"/>
      <dgm:spPr/>
      <dgm:t>
        <a:bodyPr/>
        <a:lstStyle/>
        <a:p>
          <a:pPr>
            <a:buClrTx/>
            <a:buSzTx/>
            <a:buFontTx/>
            <a:buNone/>
          </a:pPr>
          <a:r>
            <a:rPr lang="en-US" sz="1800" dirty="0">
              <a:latin typeface="Arial" panose="020B0604020202020204" pitchFamily="34" charset="0"/>
              <a:cs typeface="Arial" panose="020B0604020202020204" pitchFamily="34" charset="0"/>
            </a:rPr>
            <a:t>Practical Example: AWO</a:t>
          </a:r>
        </a:p>
      </dgm:t>
    </dgm:pt>
    <dgm:pt modelId="{0FF40DC2-8D35-A943-9A45-EC82E3ECE914}" type="parTrans" cxnId="{69A7D800-7E3B-DD4E-B202-C2BC695784C7}">
      <dgm:prSet/>
      <dgm:spPr/>
      <dgm:t>
        <a:bodyPr/>
        <a:lstStyle/>
        <a:p>
          <a:endParaRPr lang="de-DE"/>
        </a:p>
      </dgm:t>
    </dgm:pt>
    <dgm:pt modelId="{653C508E-C746-4C4A-97DE-FC9DDE5B23E3}" type="sibTrans" cxnId="{69A7D800-7E3B-DD4E-B202-C2BC695784C7}">
      <dgm:prSet/>
      <dgm:spPr/>
      <dgm:t>
        <a:bodyPr/>
        <a:lstStyle/>
        <a:p>
          <a:endParaRPr lang="de-DE"/>
        </a:p>
      </dgm:t>
    </dgm:pt>
    <dgm:pt modelId="{15B8C4F5-5AA6-BA4A-885B-B5EBB9A102E2}" type="pres">
      <dgm:prSet presAssocID="{F0E7B8F2-00DB-485B-BE97-39C2A6C8006E}" presName="vert0" presStyleCnt="0">
        <dgm:presLayoutVars>
          <dgm:dir/>
          <dgm:animOne val="branch"/>
          <dgm:animLvl val="lvl"/>
        </dgm:presLayoutVars>
      </dgm:prSet>
      <dgm:spPr/>
    </dgm:pt>
    <dgm:pt modelId="{8C54B2AD-33DA-D34C-91A2-2D7B8029D18E}" type="pres">
      <dgm:prSet presAssocID="{0B588460-2706-4B10-94CD-27B83AAFA0B8}" presName="thickLine" presStyleLbl="alignNode1" presStyleIdx="0" presStyleCnt="5"/>
      <dgm:spPr/>
    </dgm:pt>
    <dgm:pt modelId="{00C7A5FC-E4DB-1B4F-9874-8E0E769D02D1}" type="pres">
      <dgm:prSet presAssocID="{0B588460-2706-4B10-94CD-27B83AAFA0B8}" presName="horz1" presStyleCnt="0"/>
      <dgm:spPr/>
    </dgm:pt>
    <dgm:pt modelId="{1300135D-AA1D-DD4A-A7A6-E88104D34A3E}" type="pres">
      <dgm:prSet presAssocID="{0B588460-2706-4B10-94CD-27B83AAFA0B8}" presName="tx1" presStyleLbl="revTx" presStyleIdx="0" presStyleCnt="5"/>
      <dgm:spPr/>
    </dgm:pt>
    <dgm:pt modelId="{12AC9EF4-C16B-D342-A3B6-1ABBC2D5B526}" type="pres">
      <dgm:prSet presAssocID="{0B588460-2706-4B10-94CD-27B83AAFA0B8}" presName="vert1" presStyleCnt="0"/>
      <dgm:spPr/>
    </dgm:pt>
    <dgm:pt modelId="{4161C370-5670-0F41-BD76-7B7B91D40E85}" type="pres">
      <dgm:prSet presAssocID="{1024918E-702E-464C-99D2-FA21246E72A7}" presName="thickLine" presStyleLbl="alignNode1" presStyleIdx="1" presStyleCnt="5"/>
      <dgm:spPr/>
    </dgm:pt>
    <dgm:pt modelId="{DB9B3BA0-26B7-9E43-932B-C251201F82C7}" type="pres">
      <dgm:prSet presAssocID="{1024918E-702E-464C-99D2-FA21246E72A7}" presName="horz1" presStyleCnt="0"/>
      <dgm:spPr/>
    </dgm:pt>
    <dgm:pt modelId="{8249107F-5615-CE4E-B294-02109F288F23}" type="pres">
      <dgm:prSet presAssocID="{1024918E-702E-464C-99D2-FA21246E72A7}" presName="tx1" presStyleLbl="revTx" presStyleIdx="1" presStyleCnt="5"/>
      <dgm:spPr/>
    </dgm:pt>
    <dgm:pt modelId="{5F13E43B-E5D9-584B-9EC7-AE251ECBF92E}" type="pres">
      <dgm:prSet presAssocID="{1024918E-702E-464C-99D2-FA21246E72A7}" presName="vert1" presStyleCnt="0"/>
      <dgm:spPr/>
    </dgm:pt>
    <dgm:pt modelId="{FFEDEF78-5A00-8741-BCC8-4EEFB7C5453E}" type="pres">
      <dgm:prSet presAssocID="{960BF7B5-E76B-5340-8968-5988D20E3259}" presName="thickLine" presStyleLbl="alignNode1" presStyleIdx="2" presStyleCnt="5"/>
      <dgm:spPr/>
    </dgm:pt>
    <dgm:pt modelId="{C7900978-7CA3-0F41-AA15-4D7DF27E7960}" type="pres">
      <dgm:prSet presAssocID="{960BF7B5-E76B-5340-8968-5988D20E3259}" presName="horz1" presStyleCnt="0"/>
      <dgm:spPr/>
    </dgm:pt>
    <dgm:pt modelId="{E4BD27A4-9819-884F-92C9-363EF43FB4C4}" type="pres">
      <dgm:prSet presAssocID="{960BF7B5-E76B-5340-8968-5988D20E3259}" presName="tx1" presStyleLbl="revTx" presStyleIdx="2" presStyleCnt="5"/>
      <dgm:spPr/>
    </dgm:pt>
    <dgm:pt modelId="{4128E72E-971A-0F45-8FEF-016A208BC3A9}" type="pres">
      <dgm:prSet presAssocID="{960BF7B5-E76B-5340-8968-5988D20E3259}" presName="vert1" presStyleCnt="0"/>
      <dgm:spPr/>
    </dgm:pt>
    <dgm:pt modelId="{B67A11BA-6521-8E47-BE47-D27A9FB5FEE5}" type="pres">
      <dgm:prSet presAssocID="{F3B538D6-D4F8-F144-8ED0-613D4A81B041}" presName="thickLine" presStyleLbl="alignNode1" presStyleIdx="3" presStyleCnt="5"/>
      <dgm:spPr/>
    </dgm:pt>
    <dgm:pt modelId="{BCEFDCD8-9CE7-2947-A683-CFCC221CF83A}" type="pres">
      <dgm:prSet presAssocID="{F3B538D6-D4F8-F144-8ED0-613D4A81B041}" presName="horz1" presStyleCnt="0"/>
      <dgm:spPr/>
    </dgm:pt>
    <dgm:pt modelId="{29DC94EA-CCFC-7046-9283-E7B78A7719C0}" type="pres">
      <dgm:prSet presAssocID="{F3B538D6-D4F8-F144-8ED0-613D4A81B041}" presName="tx1" presStyleLbl="revTx" presStyleIdx="3" presStyleCnt="5"/>
      <dgm:spPr/>
    </dgm:pt>
    <dgm:pt modelId="{C23E4BE3-FCF8-A84E-A7EB-7FA4576D4EE7}" type="pres">
      <dgm:prSet presAssocID="{F3B538D6-D4F8-F144-8ED0-613D4A81B041}" presName="vert1" presStyleCnt="0"/>
      <dgm:spPr/>
    </dgm:pt>
    <dgm:pt modelId="{E382BB18-FB9F-0C4F-B089-C1710F120DEF}" type="pres">
      <dgm:prSet presAssocID="{3F32FE73-8B83-804B-9A62-F19C2A235A63}" presName="thickLine" presStyleLbl="alignNode1" presStyleIdx="4" presStyleCnt="5"/>
      <dgm:spPr/>
    </dgm:pt>
    <dgm:pt modelId="{ED87FD5C-0D6B-CE4B-8679-DB4578CDB5AA}" type="pres">
      <dgm:prSet presAssocID="{3F32FE73-8B83-804B-9A62-F19C2A235A63}" presName="horz1" presStyleCnt="0"/>
      <dgm:spPr/>
    </dgm:pt>
    <dgm:pt modelId="{912B576F-2974-504E-A40A-84E6E0A5A622}" type="pres">
      <dgm:prSet presAssocID="{3F32FE73-8B83-804B-9A62-F19C2A235A63}" presName="tx1" presStyleLbl="revTx" presStyleIdx="4" presStyleCnt="5"/>
      <dgm:spPr/>
    </dgm:pt>
    <dgm:pt modelId="{9C3432C0-6E0C-AD47-9063-E81391A35EEB}" type="pres">
      <dgm:prSet presAssocID="{3F32FE73-8B83-804B-9A62-F19C2A235A63}" presName="vert1" presStyleCnt="0"/>
      <dgm:spPr/>
    </dgm:pt>
  </dgm:ptLst>
  <dgm:cxnLst>
    <dgm:cxn modelId="{69A7D800-7E3B-DD4E-B202-C2BC695784C7}" srcId="{F0E7B8F2-00DB-485B-BE97-39C2A6C8006E}" destId="{3F32FE73-8B83-804B-9A62-F19C2A235A63}" srcOrd="4" destOrd="0" parTransId="{0FF40DC2-8D35-A943-9A45-EC82E3ECE914}" sibTransId="{653C508E-C746-4C4A-97DE-FC9DDE5B23E3}"/>
    <dgm:cxn modelId="{94B90201-AC2C-7544-A10D-13341870445F}" srcId="{F0E7B8F2-00DB-485B-BE97-39C2A6C8006E}" destId="{F3B538D6-D4F8-F144-8ED0-613D4A81B041}" srcOrd="3" destOrd="0" parTransId="{D2EA51B6-FD26-3349-8B18-E7B5E9681669}" sibTransId="{CF57870A-C289-B04D-B42A-2D1F86FA1D65}"/>
    <dgm:cxn modelId="{74144123-FE88-9E45-873F-E200AE0A5B10}" type="presOf" srcId="{960BF7B5-E76B-5340-8968-5988D20E3259}" destId="{E4BD27A4-9819-884F-92C9-363EF43FB4C4}" srcOrd="0" destOrd="0" presId="urn:microsoft.com/office/officeart/2008/layout/LinedList"/>
    <dgm:cxn modelId="{4F7EDD2A-7EEA-804A-A1CC-FC5441DB6BF7}" srcId="{F0E7B8F2-00DB-485B-BE97-39C2A6C8006E}" destId="{1024918E-702E-464C-99D2-FA21246E72A7}" srcOrd="1" destOrd="0" parTransId="{5B732C18-04FD-BD45-91C6-1CA0DA250022}" sibTransId="{3E43F3ED-B919-0A43-8C12-CA973EDA46EF}"/>
    <dgm:cxn modelId="{25ADC540-A9AB-1344-A9E7-572954D00B58}" type="presOf" srcId="{F3B538D6-D4F8-F144-8ED0-613D4A81B041}" destId="{29DC94EA-CCFC-7046-9283-E7B78A7719C0}" srcOrd="0" destOrd="0" presId="urn:microsoft.com/office/officeart/2008/layout/LinedList"/>
    <dgm:cxn modelId="{93471355-1E26-244E-BC9A-87BFDA4219A0}" srcId="{F0E7B8F2-00DB-485B-BE97-39C2A6C8006E}" destId="{960BF7B5-E76B-5340-8968-5988D20E3259}" srcOrd="2" destOrd="0" parTransId="{76E18597-6BCC-6741-B803-01FE9E086DCC}" sibTransId="{F4962DAC-6E07-AC46-A0C9-CAB2AAAA3B79}"/>
    <dgm:cxn modelId="{598DB480-BBAE-EE40-89CD-F4919DEC3A20}" type="presOf" srcId="{3F32FE73-8B83-804B-9A62-F19C2A235A63}" destId="{912B576F-2974-504E-A40A-84E6E0A5A622}" srcOrd="0" destOrd="0" presId="urn:microsoft.com/office/officeart/2008/layout/LinedList"/>
    <dgm:cxn modelId="{E24B458C-999E-9540-A898-0AC1CE3B4D19}" type="presOf" srcId="{1024918E-702E-464C-99D2-FA21246E72A7}" destId="{8249107F-5615-CE4E-B294-02109F288F23}" srcOrd="0" destOrd="0" presId="urn:microsoft.com/office/officeart/2008/layout/LinedList"/>
    <dgm:cxn modelId="{480F1990-A4B0-C743-BB04-772AC9720FF5}" type="presOf" srcId="{F0E7B8F2-00DB-485B-BE97-39C2A6C8006E}" destId="{15B8C4F5-5AA6-BA4A-885B-B5EBB9A102E2}" srcOrd="0" destOrd="0" presId="urn:microsoft.com/office/officeart/2008/layout/LinedList"/>
    <dgm:cxn modelId="{47EBD5B7-1602-8644-A4AE-967E051BA1BD}" type="presOf" srcId="{0B588460-2706-4B10-94CD-27B83AAFA0B8}" destId="{1300135D-AA1D-DD4A-A7A6-E88104D34A3E}" srcOrd="0" destOrd="0" presId="urn:microsoft.com/office/officeart/2008/layout/LinedList"/>
    <dgm:cxn modelId="{444F8ED0-C2E7-416E-878E-446BAB75DD29}" srcId="{F0E7B8F2-00DB-485B-BE97-39C2A6C8006E}" destId="{0B588460-2706-4B10-94CD-27B83AAFA0B8}" srcOrd="0" destOrd="0" parTransId="{901C7989-50BB-440E-B4F4-EE06951A9DE5}" sibTransId="{9B6D717D-0850-45D1-ACD2-77546BEBD21C}"/>
    <dgm:cxn modelId="{0E0CAD6D-7B4A-1448-A432-BF9EF4DAC181}" type="presParOf" srcId="{15B8C4F5-5AA6-BA4A-885B-B5EBB9A102E2}" destId="{8C54B2AD-33DA-D34C-91A2-2D7B8029D18E}" srcOrd="0" destOrd="0" presId="urn:microsoft.com/office/officeart/2008/layout/LinedList"/>
    <dgm:cxn modelId="{810CB5BD-BD05-CA4A-A656-B63645142234}" type="presParOf" srcId="{15B8C4F5-5AA6-BA4A-885B-B5EBB9A102E2}" destId="{00C7A5FC-E4DB-1B4F-9874-8E0E769D02D1}" srcOrd="1" destOrd="0" presId="urn:microsoft.com/office/officeart/2008/layout/LinedList"/>
    <dgm:cxn modelId="{605F5342-85F3-EC47-BCA3-F5104E2E53AF}" type="presParOf" srcId="{00C7A5FC-E4DB-1B4F-9874-8E0E769D02D1}" destId="{1300135D-AA1D-DD4A-A7A6-E88104D34A3E}" srcOrd="0" destOrd="0" presId="urn:microsoft.com/office/officeart/2008/layout/LinedList"/>
    <dgm:cxn modelId="{D392D61C-84FE-FD4B-B405-AFC3A9A5BDB5}" type="presParOf" srcId="{00C7A5FC-E4DB-1B4F-9874-8E0E769D02D1}" destId="{12AC9EF4-C16B-D342-A3B6-1ABBC2D5B526}" srcOrd="1" destOrd="0" presId="urn:microsoft.com/office/officeart/2008/layout/LinedList"/>
    <dgm:cxn modelId="{1CB0BE77-8A50-7747-B647-F129DAEBBC4F}" type="presParOf" srcId="{15B8C4F5-5AA6-BA4A-885B-B5EBB9A102E2}" destId="{4161C370-5670-0F41-BD76-7B7B91D40E85}" srcOrd="2" destOrd="0" presId="urn:microsoft.com/office/officeart/2008/layout/LinedList"/>
    <dgm:cxn modelId="{6809D2BF-D449-AF41-90E4-2AA4B2BE758D}" type="presParOf" srcId="{15B8C4F5-5AA6-BA4A-885B-B5EBB9A102E2}" destId="{DB9B3BA0-26B7-9E43-932B-C251201F82C7}" srcOrd="3" destOrd="0" presId="urn:microsoft.com/office/officeart/2008/layout/LinedList"/>
    <dgm:cxn modelId="{E9A5BA4A-0671-BF40-9A87-FEF99507D361}" type="presParOf" srcId="{DB9B3BA0-26B7-9E43-932B-C251201F82C7}" destId="{8249107F-5615-CE4E-B294-02109F288F23}" srcOrd="0" destOrd="0" presId="urn:microsoft.com/office/officeart/2008/layout/LinedList"/>
    <dgm:cxn modelId="{EEF63E37-5527-CE47-9880-04051864AB52}" type="presParOf" srcId="{DB9B3BA0-26B7-9E43-932B-C251201F82C7}" destId="{5F13E43B-E5D9-584B-9EC7-AE251ECBF92E}" srcOrd="1" destOrd="0" presId="urn:microsoft.com/office/officeart/2008/layout/LinedList"/>
    <dgm:cxn modelId="{80EA0A39-390F-1443-94CD-32792452ED4C}" type="presParOf" srcId="{15B8C4F5-5AA6-BA4A-885B-B5EBB9A102E2}" destId="{FFEDEF78-5A00-8741-BCC8-4EEFB7C5453E}" srcOrd="4" destOrd="0" presId="urn:microsoft.com/office/officeart/2008/layout/LinedList"/>
    <dgm:cxn modelId="{629D7B9D-1A8F-F645-B98F-D2F3C937EE18}" type="presParOf" srcId="{15B8C4F5-5AA6-BA4A-885B-B5EBB9A102E2}" destId="{C7900978-7CA3-0F41-AA15-4D7DF27E7960}" srcOrd="5" destOrd="0" presId="urn:microsoft.com/office/officeart/2008/layout/LinedList"/>
    <dgm:cxn modelId="{F63106F7-F00D-2E4A-AB27-05F0C70A0CFF}" type="presParOf" srcId="{C7900978-7CA3-0F41-AA15-4D7DF27E7960}" destId="{E4BD27A4-9819-884F-92C9-363EF43FB4C4}" srcOrd="0" destOrd="0" presId="urn:microsoft.com/office/officeart/2008/layout/LinedList"/>
    <dgm:cxn modelId="{223646B2-9336-AE45-BF8E-4867FA1721A8}" type="presParOf" srcId="{C7900978-7CA3-0F41-AA15-4D7DF27E7960}" destId="{4128E72E-971A-0F45-8FEF-016A208BC3A9}" srcOrd="1" destOrd="0" presId="urn:microsoft.com/office/officeart/2008/layout/LinedList"/>
    <dgm:cxn modelId="{C01C6F25-179B-DA4D-B84F-9BE00A9605B3}" type="presParOf" srcId="{15B8C4F5-5AA6-BA4A-885B-B5EBB9A102E2}" destId="{B67A11BA-6521-8E47-BE47-D27A9FB5FEE5}" srcOrd="6" destOrd="0" presId="urn:microsoft.com/office/officeart/2008/layout/LinedList"/>
    <dgm:cxn modelId="{372D6978-F8A6-BC4D-BD09-5CB567787708}" type="presParOf" srcId="{15B8C4F5-5AA6-BA4A-885B-B5EBB9A102E2}" destId="{BCEFDCD8-9CE7-2947-A683-CFCC221CF83A}" srcOrd="7" destOrd="0" presId="urn:microsoft.com/office/officeart/2008/layout/LinedList"/>
    <dgm:cxn modelId="{2B99C859-1B6A-4546-9E9A-67E02F70941B}" type="presParOf" srcId="{BCEFDCD8-9CE7-2947-A683-CFCC221CF83A}" destId="{29DC94EA-CCFC-7046-9283-E7B78A7719C0}" srcOrd="0" destOrd="0" presId="urn:microsoft.com/office/officeart/2008/layout/LinedList"/>
    <dgm:cxn modelId="{19F4816F-29FB-0F48-B5F7-9155375B0E08}" type="presParOf" srcId="{BCEFDCD8-9CE7-2947-A683-CFCC221CF83A}" destId="{C23E4BE3-FCF8-A84E-A7EB-7FA4576D4EE7}" srcOrd="1" destOrd="0" presId="urn:microsoft.com/office/officeart/2008/layout/LinedList"/>
    <dgm:cxn modelId="{89185040-92B1-DF4A-9F1D-FCE28283715B}" type="presParOf" srcId="{15B8C4F5-5AA6-BA4A-885B-B5EBB9A102E2}" destId="{E382BB18-FB9F-0C4F-B089-C1710F120DEF}" srcOrd="8" destOrd="0" presId="urn:microsoft.com/office/officeart/2008/layout/LinedList"/>
    <dgm:cxn modelId="{ECF41F29-AB49-BE41-BE4F-71197A22B8B2}" type="presParOf" srcId="{15B8C4F5-5AA6-BA4A-885B-B5EBB9A102E2}" destId="{ED87FD5C-0D6B-CE4B-8679-DB4578CDB5AA}" srcOrd="9" destOrd="0" presId="urn:microsoft.com/office/officeart/2008/layout/LinedList"/>
    <dgm:cxn modelId="{1291F7CB-1D0D-2841-B986-BF0CBE078B7C}" type="presParOf" srcId="{ED87FD5C-0D6B-CE4B-8679-DB4578CDB5AA}" destId="{912B576F-2974-504E-A40A-84E6E0A5A622}" srcOrd="0" destOrd="0" presId="urn:microsoft.com/office/officeart/2008/layout/LinedList"/>
    <dgm:cxn modelId="{E47E01B4-4928-3347-9F8A-5F3271ACF576}" type="presParOf" srcId="{ED87FD5C-0D6B-CE4B-8679-DB4578CDB5AA}" destId="{9C3432C0-6E0C-AD47-9063-E81391A35EEB}"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4B2AD-33DA-D34C-91A2-2D7B8029D18E}">
      <dsp:nvSpPr>
        <dsp:cNvPr id="0" name=""/>
        <dsp:cNvSpPr/>
      </dsp:nvSpPr>
      <dsp:spPr>
        <a:xfrm>
          <a:off x="0" y="0"/>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0135D-AA1D-DD4A-A7A6-E88104D34A3E}">
      <dsp:nvSpPr>
        <dsp:cNvPr id="0" name=""/>
        <dsp:cNvSpPr/>
      </dsp:nvSpPr>
      <dsp:spPr>
        <a:xfrm>
          <a:off x="0" y="0"/>
          <a:ext cx="10535760" cy="457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noProof="0" dirty="0">
              <a:latin typeface="Arial" panose="020B0604020202020204" pitchFamily="34" charset="0"/>
              <a:cs typeface="Arial" panose="020B0604020202020204" pitchFamily="34" charset="0"/>
            </a:rPr>
            <a:t>Different aspects of sustainability</a:t>
          </a:r>
          <a:endParaRPr lang="en-US" sz="1800" kern="1200" dirty="0">
            <a:latin typeface="Arial" panose="020B0604020202020204" pitchFamily="34" charset="0"/>
            <a:cs typeface="Arial" panose="020B0604020202020204" pitchFamily="34" charset="0"/>
          </a:endParaRPr>
        </a:p>
      </dsp:txBody>
      <dsp:txXfrm>
        <a:off x="0" y="0"/>
        <a:ext cx="10535760" cy="457942"/>
      </dsp:txXfrm>
    </dsp:sp>
    <dsp:sp modelId="{3FCE7B34-E84F-2E4A-AFA8-1985BA04C0C1}">
      <dsp:nvSpPr>
        <dsp:cNvPr id="0" name=""/>
        <dsp:cNvSpPr/>
      </dsp:nvSpPr>
      <dsp:spPr>
        <a:xfrm>
          <a:off x="0" y="457942"/>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348A0-6528-6B49-B67B-2C174C1F1ABC}">
      <dsp:nvSpPr>
        <dsp:cNvPr id="0" name=""/>
        <dsp:cNvSpPr/>
      </dsp:nvSpPr>
      <dsp:spPr>
        <a:xfrm>
          <a:off x="0" y="457942"/>
          <a:ext cx="10535760" cy="457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lang="en-US" sz="1800" kern="1200" noProof="0" dirty="0">
              <a:latin typeface="Arial" panose="020B0604020202020204" pitchFamily="34" charset="0"/>
              <a:cs typeface="Arial" panose="020B0604020202020204" pitchFamily="34" charset="0"/>
            </a:rPr>
            <a:t>Sustainability and Social Economy</a:t>
          </a:r>
          <a:r>
            <a:rPr lang="de-AT" sz="1800" kern="1200" dirty="0">
              <a:latin typeface="Arial" panose="020B0604020202020204" pitchFamily="34" charset="0"/>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0" y="457942"/>
        <a:ext cx="10535760" cy="457942"/>
      </dsp:txXfrm>
    </dsp:sp>
    <dsp:sp modelId="{85109EA8-A69E-B249-AA0E-E5713AAEF0F0}">
      <dsp:nvSpPr>
        <dsp:cNvPr id="0" name=""/>
        <dsp:cNvSpPr/>
      </dsp:nvSpPr>
      <dsp:spPr>
        <a:xfrm>
          <a:off x="0" y="915884"/>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70002-3BB2-2143-8BF7-7EA2013E3DB0}">
      <dsp:nvSpPr>
        <dsp:cNvPr id="0" name=""/>
        <dsp:cNvSpPr/>
      </dsp:nvSpPr>
      <dsp:spPr>
        <a:xfrm>
          <a:off x="0" y="915884"/>
          <a:ext cx="10535760" cy="457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GB" sz="1800" kern="1200" noProof="0" dirty="0">
              <a:latin typeface="Arial" panose="020B0604020202020204" pitchFamily="34" charset="0"/>
              <a:cs typeface="Arial" panose="020B0604020202020204" pitchFamily="34" charset="0"/>
            </a:rPr>
            <a:t>Sustainability debate </a:t>
          </a:r>
          <a:endParaRPr lang="en-US" sz="1800" kern="1200" dirty="0">
            <a:latin typeface="Arial" panose="020B0604020202020204" pitchFamily="34" charset="0"/>
            <a:cs typeface="Arial" panose="020B0604020202020204" pitchFamily="34" charset="0"/>
          </a:endParaRPr>
        </a:p>
      </dsp:txBody>
      <dsp:txXfrm>
        <a:off x="0" y="915884"/>
        <a:ext cx="10535760" cy="457942"/>
      </dsp:txXfrm>
    </dsp:sp>
    <dsp:sp modelId="{4161C370-5670-0F41-BD76-7B7B91D40E85}">
      <dsp:nvSpPr>
        <dsp:cNvPr id="0" name=""/>
        <dsp:cNvSpPr/>
      </dsp:nvSpPr>
      <dsp:spPr>
        <a:xfrm>
          <a:off x="0" y="1373826"/>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9107F-5615-CE4E-B294-02109F288F23}">
      <dsp:nvSpPr>
        <dsp:cNvPr id="0" name=""/>
        <dsp:cNvSpPr/>
      </dsp:nvSpPr>
      <dsp:spPr>
        <a:xfrm>
          <a:off x="0" y="1373826"/>
          <a:ext cx="10535760" cy="457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Practical Example: </a:t>
          </a:r>
          <a:r>
            <a:rPr lang="en-US" sz="1800" kern="1200" dirty="0" err="1">
              <a:latin typeface="Arial" panose="020B0604020202020204" pitchFamily="34" charset="0"/>
              <a:cs typeface="Arial" panose="020B0604020202020204" pitchFamily="34" charset="0"/>
            </a:rPr>
            <a:t>autArK</a:t>
          </a:r>
          <a:r>
            <a:rPr lang="en-US" sz="1800" kern="1200" dirty="0">
              <a:latin typeface="Arial" panose="020B0604020202020204" pitchFamily="34" charset="0"/>
              <a:cs typeface="Arial" panose="020B0604020202020204" pitchFamily="34" charset="0"/>
            </a:rPr>
            <a:t> </a:t>
          </a:r>
        </a:p>
      </dsp:txBody>
      <dsp:txXfrm>
        <a:off x="0" y="1373826"/>
        <a:ext cx="10535760" cy="457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4B2AD-33DA-D34C-91A2-2D7B8029D18E}">
      <dsp:nvSpPr>
        <dsp:cNvPr id="0" name=""/>
        <dsp:cNvSpPr/>
      </dsp:nvSpPr>
      <dsp:spPr>
        <a:xfrm>
          <a:off x="0" y="782"/>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0135D-AA1D-DD4A-A7A6-E88104D34A3E}">
      <dsp:nvSpPr>
        <dsp:cNvPr id="0" name=""/>
        <dsp:cNvSpPr/>
      </dsp:nvSpPr>
      <dsp:spPr>
        <a:xfrm>
          <a:off x="0" y="782"/>
          <a:ext cx="10535760" cy="533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noProof="0" dirty="0">
              <a:latin typeface="Arial" panose="020B0604020202020204" pitchFamily="34" charset="0"/>
              <a:cs typeface="Arial" panose="020B0604020202020204" pitchFamily="34" charset="0"/>
            </a:rPr>
            <a:t>Milestones</a:t>
          </a:r>
          <a:endParaRPr lang="en-US" sz="1800" kern="1200" dirty="0">
            <a:latin typeface="Arial" panose="020B0604020202020204" pitchFamily="34" charset="0"/>
            <a:cs typeface="Arial" panose="020B0604020202020204" pitchFamily="34" charset="0"/>
          </a:endParaRPr>
        </a:p>
      </dsp:txBody>
      <dsp:txXfrm>
        <a:off x="0" y="782"/>
        <a:ext cx="10535760" cy="533867"/>
      </dsp:txXfrm>
    </dsp:sp>
    <dsp:sp modelId="{3FCE7B34-E84F-2E4A-AFA8-1985BA04C0C1}">
      <dsp:nvSpPr>
        <dsp:cNvPr id="0" name=""/>
        <dsp:cNvSpPr/>
      </dsp:nvSpPr>
      <dsp:spPr>
        <a:xfrm>
          <a:off x="0" y="534650"/>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348A0-6528-6B49-B67B-2C174C1F1ABC}">
      <dsp:nvSpPr>
        <dsp:cNvPr id="0" name=""/>
        <dsp:cNvSpPr/>
      </dsp:nvSpPr>
      <dsp:spPr>
        <a:xfrm>
          <a:off x="0" y="534650"/>
          <a:ext cx="10535760" cy="533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lang="de-AT" sz="1800" kern="1200" noProof="0" dirty="0">
              <a:latin typeface="Arial" panose="020B0604020202020204" pitchFamily="34" charset="0"/>
              <a:cs typeface="Arial" panose="020B0604020202020204" pitchFamily="34" charset="0"/>
            </a:rPr>
            <a:t>International </a:t>
          </a:r>
          <a:r>
            <a:rPr lang="de-AT" sz="1800" kern="1200" noProof="0" dirty="0" err="1">
              <a:latin typeface="Arial" panose="020B0604020202020204" pitchFamily="34" charset="0"/>
              <a:cs typeface="Arial" panose="020B0604020202020204" pitchFamily="34" charset="0"/>
            </a:rPr>
            <a:t>development</a:t>
          </a:r>
          <a:endParaRPr lang="en-US" sz="1800" kern="1200" dirty="0">
            <a:latin typeface="Arial" panose="020B0604020202020204" pitchFamily="34" charset="0"/>
            <a:cs typeface="Arial" panose="020B0604020202020204" pitchFamily="34" charset="0"/>
          </a:endParaRPr>
        </a:p>
      </dsp:txBody>
      <dsp:txXfrm>
        <a:off x="0" y="534650"/>
        <a:ext cx="10535760" cy="533867"/>
      </dsp:txXfrm>
    </dsp:sp>
    <dsp:sp modelId="{85109EA8-A69E-B249-AA0E-E5713AAEF0F0}">
      <dsp:nvSpPr>
        <dsp:cNvPr id="0" name=""/>
        <dsp:cNvSpPr/>
      </dsp:nvSpPr>
      <dsp:spPr>
        <a:xfrm>
          <a:off x="0" y="1068518"/>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70002-3BB2-2143-8BF7-7EA2013E3DB0}">
      <dsp:nvSpPr>
        <dsp:cNvPr id="0" name=""/>
        <dsp:cNvSpPr/>
      </dsp:nvSpPr>
      <dsp:spPr>
        <a:xfrm>
          <a:off x="0" y="1068518"/>
          <a:ext cx="10535760" cy="533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Practical Example: SDG Watch Austria</a:t>
          </a:r>
        </a:p>
      </dsp:txBody>
      <dsp:txXfrm>
        <a:off x="0" y="1068518"/>
        <a:ext cx="10535760" cy="5338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4B2AD-33DA-D34C-91A2-2D7B8029D18E}">
      <dsp:nvSpPr>
        <dsp:cNvPr id="0" name=""/>
        <dsp:cNvSpPr/>
      </dsp:nvSpPr>
      <dsp:spPr>
        <a:xfrm>
          <a:off x="0" y="888"/>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0135D-AA1D-DD4A-A7A6-E88104D34A3E}">
      <dsp:nvSpPr>
        <dsp:cNvPr id="0" name=""/>
        <dsp:cNvSpPr/>
      </dsp:nvSpPr>
      <dsp:spPr>
        <a:xfrm>
          <a:off x="0" y="888"/>
          <a:ext cx="10535760" cy="44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noProof="0" dirty="0">
              <a:latin typeface="Arial" panose="020B0604020202020204" pitchFamily="34" charset="0"/>
              <a:cs typeface="Arial" panose="020B0604020202020204" pitchFamily="34" charset="0"/>
            </a:rPr>
            <a:t>Environmental Sustainability</a:t>
          </a:r>
          <a:endParaRPr lang="en-US" sz="1800" kern="1200" dirty="0">
            <a:latin typeface="Arial" panose="020B0604020202020204" pitchFamily="34" charset="0"/>
            <a:cs typeface="Arial" panose="020B0604020202020204" pitchFamily="34" charset="0"/>
          </a:endParaRPr>
        </a:p>
      </dsp:txBody>
      <dsp:txXfrm>
        <a:off x="0" y="888"/>
        <a:ext cx="10535760" cy="444273"/>
      </dsp:txXfrm>
    </dsp:sp>
    <dsp:sp modelId="{3FCE7B34-E84F-2E4A-AFA8-1985BA04C0C1}">
      <dsp:nvSpPr>
        <dsp:cNvPr id="0" name=""/>
        <dsp:cNvSpPr/>
      </dsp:nvSpPr>
      <dsp:spPr>
        <a:xfrm>
          <a:off x="0" y="445161"/>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C348A0-6528-6B49-B67B-2C174C1F1ABC}">
      <dsp:nvSpPr>
        <dsp:cNvPr id="0" name=""/>
        <dsp:cNvSpPr/>
      </dsp:nvSpPr>
      <dsp:spPr>
        <a:xfrm>
          <a:off x="0" y="445161"/>
          <a:ext cx="10535760" cy="44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69875" lvl="0" indent="0" algn="l" defTabSz="800100">
            <a:lnSpc>
              <a:spcPct val="90000"/>
            </a:lnSpc>
            <a:spcBef>
              <a:spcPct val="0"/>
            </a:spcBef>
            <a:spcAft>
              <a:spcPct val="35000"/>
            </a:spcAft>
            <a:buClrTx/>
            <a:buSzTx/>
            <a:buFontTx/>
            <a:buNone/>
            <a:tabLst/>
          </a:pPr>
          <a:r>
            <a:rPr lang="en-US" sz="1800" kern="1200" dirty="0">
              <a:latin typeface="Arial" panose="020B0604020202020204" pitchFamily="34" charset="0"/>
              <a:cs typeface="Arial" panose="020B0604020202020204" pitchFamily="34" charset="0"/>
            </a:rPr>
            <a:t>Certifications of products and suppliers </a:t>
          </a:r>
        </a:p>
      </dsp:txBody>
      <dsp:txXfrm>
        <a:off x="0" y="445161"/>
        <a:ext cx="10535760" cy="444273"/>
      </dsp:txXfrm>
    </dsp:sp>
    <dsp:sp modelId="{85109EA8-A69E-B249-AA0E-E5713AAEF0F0}">
      <dsp:nvSpPr>
        <dsp:cNvPr id="0" name=""/>
        <dsp:cNvSpPr/>
      </dsp:nvSpPr>
      <dsp:spPr>
        <a:xfrm>
          <a:off x="0" y="889435"/>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70002-3BB2-2143-8BF7-7EA2013E3DB0}">
      <dsp:nvSpPr>
        <dsp:cNvPr id="0" name=""/>
        <dsp:cNvSpPr/>
      </dsp:nvSpPr>
      <dsp:spPr>
        <a:xfrm>
          <a:off x="0" y="889435"/>
          <a:ext cx="10535760" cy="44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269875" lvl="0" indent="0" algn="l" defTabSz="800100">
            <a:lnSpc>
              <a:spcPct val="90000"/>
            </a:lnSpc>
            <a:spcBef>
              <a:spcPct val="0"/>
            </a:spcBef>
            <a:spcAft>
              <a:spcPct val="35000"/>
            </a:spcAft>
            <a:buNone/>
            <a:tabLst/>
          </a:pPr>
          <a:r>
            <a:rPr lang="en-US" sz="1800" kern="1200" dirty="0">
              <a:latin typeface="Arial" panose="020B0604020202020204" pitchFamily="34" charset="0"/>
              <a:cs typeface="Arial" panose="020B0604020202020204" pitchFamily="34" charset="0"/>
            </a:rPr>
            <a:t>Environmental sustainability and Social Economy </a:t>
          </a:r>
        </a:p>
      </dsp:txBody>
      <dsp:txXfrm>
        <a:off x="0" y="889435"/>
        <a:ext cx="10535760" cy="444273"/>
      </dsp:txXfrm>
    </dsp:sp>
    <dsp:sp modelId="{4161C370-5670-0F41-BD76-7B7B91D40E85}">
      <dsp:nvSpPr>
        <dsp:cNvPr id="0" name=""/>
        <dsp:cNvSpPr/>
      </dsp:nvSpPr>
      <dsp:spPr>
        <a:xfrm>
          <a:off x="0" y="1333708"/>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9107F-5615-CE4E-B294-02109F288F23}">
      <dsp:nvSpPr>
        <dsp:cNvPr id="0" name=""/>
        <dsp:cNvSpPr/>
      </dsp:nvSpPr>
      <dsp:spPr>
        <a:xfrm>
          <a:off x="0" y="1333708"/>
          <a:ext cx="10535760" cy="44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Health sustainability </a:t>
          </a:r>
        </a:p>
      </dsp:txBody>
      <dsp:txXfrm>
        <a:off x="0" y="1333708"/>
        <a:ext cx="10535760" cy="444273"/>
      </dsp:txXfrm>
    </dsp:sp>
    <dsp:sp modelId="{FFEDEF78-5A00-8741-BCC8-4EEFB7C5453E}">
      <dsp:nvSpPr>
        <dsp:cNvPr id="0" name=""/>
        <dsp:cNvSpPr/>
      </dsp:nvSpPr>
      <dsp:spPr>
        <a:xfrm>
          <a:off x="0" y="1777981"/>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BD27A4-9819-884F-92C9-363EF43FB4C4}">
      <dsp:nvSpPr>
        <dsp:cNvPr id="0" name=""/>
        <dsp:cNvSpPr/>
      </dsp:nvSpPr>
      <dsp:spPr>
        <a:xfrm>
          <a:off x="0" y="1777981"/>
          <a:ext cx="10535760" cy="44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Social sustainability</a:t>
          </a:r>
        </a:p>
      </dsp:txBody>
      <dsp:txXfrm>
        <a:off x="0" y="1777981"/>
        <a:ext cx="10535760" cy="444273"/>
      </dsp:txXfrm>
    </dsp:sp>
    <dsp:sp modelId="{B67A11BA-6521-8E47-BE47-D27A9FB5FEE5}">
      <dsp:nvSpPr>
        <dsp:cNvPr id="0" name=""/>
        <dsp:cNvSpPr/>
      </dsp:nvSpPr>
      <dsp:spPr>
        <a:xfrm>
          <a:off x="0" y="2222255"/>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DC94EA-CCFC-7046-9283-E7B78A7719C0}">
      <dsp:nvSpPr>
        <dsp:cNvPr id="0" name=""/>
        <dsp:cNvSpPr/>
      </dsp:nvSpPr>
      <dsp:spPr>
        <a:xfrm>
          <a:off x="0" y="2222255"/>
          <a:ext cx="10535760" cy="44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lang="en-US" sz="1800" kern="1200" dirty="0">
              <a:latin typeface="Arial" panose="020B0604020202020204" pitchFamily="34" charset="0"/>
              <a:cs typeface="Arial" panose="020B0604020202020204" pitchFamily="34" charset="0"/>
            </a:rPr>
            <a:t>Economic sustainability </a:t>
          </a:r>
        </a:p>
      </dsp:txBody>
      <dsp:txXfrm>
        <a:off x="0" y="2222255"/>
        <a:ext cx="10535760" cy="444273"/>
      </dsp:txXfrm>
    </dsp:sp>
    <dsp:sp modelId="{5D14C03F-FF5C-FF44-85B3-FE91BB70C858}">
      <dsp:nvSpPr>
        <dsp:cNvPr id="0" name=""/>
        <dsp:cNvSpPr/>
      </dsp:nvSpPr>
      <dsp:spPr>
        <a:xfrm>
          <a:off x="0" y="2666528"/>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79B26C-8B87-CB41-B182-708CAA485718}">
      <dsp:nvSpPr>
        <dsp:cNvPr id="0" name=""/>
        <dsp:cNvSpPr/>
      </dsp:nvSpPr>
      <dsp:spPr>
        <a:xfrm>
          <a:off x="0" y="2666528"/>
          <a:ext cx="10535760" cy="4442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17500" lvl="0" indent="0" algn="l" defTabSz="800100">
            <a:lnSpc>
              <a:spcPct val="90000"/>
            </a:lnSpc>
            <a:spcBef>
              <a:spcPct val="0"/>
            </a:spcBef>
            <a:spcAft>
              <a:spcPct val="35000"/>
            </a:spcAft>
            <a:buClrTx/>
            <a:buSzTx/>
            <a:buFontTx/>
            <a:buNone/>
            <a:tabLst/>
          </a:pPr>
          <a:r>
            <a:rPr lang="en-US" sz="1800" kern="1200" dirty="0">
              <a:latin typeface="Arial" panose="020B0604020202020204" pitchFamily="34" charset="0"/>
              <a:cs typeface="Arial" panose="020B0604020202020204" pitchFamily="34" charset="0"/>
            </a:rPr>
            <a:t>Alternative economic and social systems </a:t>
          </a:r>
        </a:p>
      </dsp:txBody>
      <dsp:txXfrm>
        <a:off x="0" y="2666528"/>
        <a:ext cx="10535760" cy="444273"/>
      </dsp:txXfrm>
    </dsp:sp>
    <dsp:sp modelId="{1C849050-E3FC-D94C-B472-46A2C3EA1C8C}">
      <dsp:nvSpPr>
        <dsp:cNvPr id="0" name=""/>
        <dsp:cNvSpPr/>
      </dsp:nvSpPr>
      <dsp:spPr>
        <a:xfrm>
          <a:off x="0" y="3110801"/>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755B92-5551-B044-A89D-8FF9D873CACE}">
      <dsp:nvSpPr>
        <dsp:cNvPr id="0" name=""/>
        <dsp:cNvSpPr/>
      </dsp:nvSpPr>
      <dsp:spPr>
        <a:xfrm>
          <a:off x="0" y="3110801"/>
          <a:ext cx="10525471" cy="6676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317500" lvl="0" indent="0" algn="l" defTabSz="800100">
            <a:lnSpc>
              <a:spcPct val="90000"/>
            </a:lnSpc>
            <a:spcBef>
              <a:spcPct val="0"/>
            </a:spcBef>
            <a:spcAft>
              <a:spcPct val="35000"/>
            </a:spcAft>
            <a:buClrTx/>
            <a:buSzTx/>
            <a:buFontTx/>
            <a:buNone/>
            <a:tabLst/>
          </a:pPr>
          <a:r>
            <a:rPr lang="en-US" sz="1800" kern="1200" dirty="0">
              <a:latin typeface="Arial" panose="020B0604020202020204" pitchFamily="34" charset="0"/>
              <a:cs typeface="Arial" panose="020B0604020202020204" pitchFamily="34" charset="0"/>
            </a:rPr>
            <a:t>Practical examples:</a:t>
          </a:r>
        </a:p>
        <a:p>
          <a:pPr marL="317500" lvl="0" indent="0" algn="l" defTabSz="800100">
            <a:lnSpc>
              <a:spcPct val="90000"/>
            </a:lnSpc>
            <a:spcBef>
              <a:spcPct val="0"/>
            </a:spcBef>
            <a:spcAft>
              <a:spcPct val="35000"/>
            </a:spcAft>
            <a:buClrTx/>
            <a:buSzTx/>
            <a:buFontTx/>
            <a:buNone/>
            <a:tabLst/>
          </a:pPr>
          <a:r>
            <a:rPr lang="en-US" sz="1800" kern="1200" dirty="0">
              <a:latin typeface="Arial" panose="020B0604020202020204" pitchFamily="34" charset="0"/>
              <a:cs typeface="Arial" panose="020B0604020202020204" pitchFamily="34" charset="0"/>
            </a:rPr>
            <a:t>Iris House – Diakonia, </a:t>
          </a:r>
          <a:r>
            <a:rPr lang="en-US" sz="1800" kern="1200" dirty="0" err="1">
              <a:latin typeface="Arial" panose="020B0604020202020204" pitchFamily="34" charset="0"/>
              <a:cs typeface="Arial" panose="020B0604020202020204" pitchFamily="34" charset="0"/>
            </a:rPr>
            <a:t>magdas</a:t>
          </a:r>
          <a:r>
            <a:rPr lang="en-US" sz="1800" kern="1200" dirty="0">
              <a:latin typeface="Arial" panose="020B0604020202020204" pitchFamily="34" charset="0"/>
              <a:cs typeface="Arial" panose="020B0604020202020204" pitchFamily="34" charset="0"/>
            </a:rPr>
            <a:t> Hotel, 1 </a:t>
          </a:r>
          <a:r>
            <a:rPr lang="en-GB" sz="1800" kern="1200" dirty="0" err="1">
              <a:solidFill>
                <a:schemeClr val="tx1"/>
              </a:solidFill>
              <a:effectLst/>
              <a:latin typeface="Arial" panose="020B0604020202020204" pitchFamily="34" charset="0"/>
              <a:ea typeface="+mn-ea"/>
              <a:cs typeface="Arial" panose="020B0604020202020204" pitchFamily="34" charset="0"/>
            </a:rPr>
            <a:t>Valašská</a:t>
          </a:r>
          <a:r>
            <a:rPr lang="en-GB" sz="1800" kern="1200" dirty="0">
              <a:solidFill>
                <a:schemeClr val="tx1"/>
              </a:solidFill>
              <a:effectLst/>
              <a:latin typeface="Arial" panose="020B0604020202020204" pitchFamily="34" charset="0"/>
              <a:ea typeface="+mn-ea"/>
              <a:cs typeface="Arial" panose="020B0604020202020204" pitchFamily="34" charset="0"/>
            </a:rPr>
            <a:t> </a:t>
          </a:r>
          <a:r>
            <a:rPr lang="en-GB" sz="1800" kern="1200" dirty="0" err="1">
              <a:solidFill>
                <a:schemeClr val="tx1"/>
              </a:solidFill>
              <a:effectLst/>
              <a:latin typeface="Arial" panose="020B0604020202020204" pitchFamily="34" charset="0"/>
              <a:ea typeface="+mn-ea"/>
              <a:cs typeface="Arial" panose="020B0604020202020204" pitchFamily="34" charset="0"/>
            </a:rPr>
            <a:t>Diakonická</a:t>
          </a:r>
          <a:r>
            <a:rPr lang="en-GB" sz="1800" kern="1200" dirty="0">
              <a:solidFill>
                <a:schemeClr val="tx1"/>
              </a:solidFill>
              <a:effectLst/>
              <a:latin typeface="Arial" panose="020B0604020202020204" pitchFamily="34" charset="0"/>
              <a:ea typeface="+mn-ea"/>
              <a:cs typeface="Arial" panose="020B0604020202020204" pitchFamily="34" charset="0"/>
            </a:rPr>
            <a:t> , </a:t>
          </a:r>
          <a:r>
            <a:rPr lang="en-GB" sz="1800" kern="1200" dirty="0" err="1">
              <a:solidFill>
                <a:schemeClr val="tx1"/>
              </a:solidFill>
              <a:effectLst/>
              <a:latin typeface="Arial" panose="020B0604020202020204" pitchFamily="34" charset="0"/>
              <a:ea typeface="+mn-ea"/>
              <a:cs typeface="Arial" panose="020B0604020202020204" pitchFamily="34" charset="0"/>
            </a:rPr>
            <a:t>Herrnhuter</a:t>
          </a:r>
          <a:r>
            <a:rPr lang="en-GB" sz="1800" kern="1200" dirty="0">
              <a:solidFill>
                <a:schemeClr val="tx1"/>
              </a:solidFill>
              <a:effectLst/>
              <a:latin typeface="Arial" panose="020B0604020202020204" pitchFamily="34" charset="0"/>
              <a:ea typeface="+mn-ea"/>
              <a:cs typeface="Arial" panose="020B0604020202020204" pitchFamily="34" charset="0"/>
            </a:rPr>
            <a:t> </a:t>
          </a:r>
          <a:r>
            <a:rPr lang="en-GB" sz="1800" kern="1200" dirty="0" err="1">
              <a:solidFill>
                <a:schemeClr val="tx1"/>
              </a:solidFill>
              <a:effectLst/>
              <a:latin typeface="Arial" panose="020B0604020202020204" pitchFamily="34" charset="0"/>
              <a:ea typeface="+mn-ea"/>
              <a:cs typeface="Arial" panose="020B0604020202020204" pitchFamily="34" charset="0"/>
            </a:rPr>
            <a:t>Diakonie</a:t>
          </a:r>
          <a:r>
            <a:rPr lang="en-GB" sz="1800" kern="1200" dirty="0">
              <a:solidFill>
                <a:schemeClr val="tx1"/>
              </a:solidFill>
              <a:effectLst/>
              <a:latin typeface="Arial" panose="020B0604020202020204" pitchFamily="34" charset="0"/>
              <a:ea typeface="+mn-ea"/>
              <a:cs typeface="Arial" panose="020B0604020202020204" pitchFamily="34" charset="0"/>
            </a:rPr>
            <a:t> </a:t>
          </a:r>
          <a:endParaRPr lang="en-US" sz="1800" kern="1200" dirty="0">
            <a:latin typeface="Arial" panose="020B0604020202020204" pitchFamily="34" charset="0"/>
            <a:cs typeface="Arial" panose="020B0604020202020204" pitchFamily="34" charset="0"/>
          </a:endParaRPr>
        </a:p>
      </dsp:txBody>
      <dsp:txXfrm>
        <a:off x="0" y="3110801"/>
        <a:ext cx="10525471" cy="66763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54B2AD-33DA-D34C-91A2-2D7B8029D18E}">
      <dsp:nvSpPr>
        <dsp:cNvPr id="0" name=""/>
        <dsp:cNvSpPr/>
      </dsp:nvSpPr>
      <dsp:spPr>
        <a:xfrm>
          <a:off x="0" y="350"/>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300135D-AA1D-DD4A-A7A6-E88104D34A3E}">
      <dsp:nvSpPr>
        <dsp:cNvPr id="0" name=""/>
        <dsp:cNvSpPr/>
      </dsp:nvSpPr>
      <dsp:spPr>
        <a:xfrm>
          <a:off x="0" y="350"/>
          <a:ext cx="1053576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kern="1200" noProof="0" dirty="0">
              <a:latin typeface="Arial" panose="020B0604020202020204" pitchFamily="34" charset="0"/>
              <a:cs typeface="Arial" panose="020B0604020202020204" pitchFamily="34" charset="0"/>
            </a:rPr>
            <a:t>Description of SDGs</a:t>
          </a:r>
          <a:endParaRPr lang="en-US" sz="1800" kern="1200" dirty="0">
            <a:latin typeface="Arial" panose="020B0604020202020204" pitchFamily="34" charset="0"/>
            <a:cs typeface="Arial" panose="020B0604020202020204" pitchFamily="34" charset="0"/>
          </a:endParaRPr>
        </a:p>
      </dsp:txBody>
      <dsp:txXfrm>
        <a:off x="0" y="350"/>
        <a:ext cx="10535760" cy="574625"/>
      </dsp:txXfrm>
    </dsp:sp>
    <dsp:sp modelId="{4161C370-5670-0F41-BD76-7B7B91D40E85}">
      <dsp:nvSpPr>
        <dsp:cNvPr id="0" name=""/>
        <dsp:cNvSpPr/>
      </dsp:nvSpPr>
      <dsp:spPr>
        <a:xfrm>
          <a:off x="0" y="574976"/>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249107F-5615-CE4E-B294-02109F288F23}">
      <dsp:nvSpPr>
        <dsp:cNvPr id="0" name=""/>
        <dsp:cNvSpPr/>
      </dsp:nvSpPr>
      <dsp:spPr>
        <a:xfrm>
          <a:off x="0" y="574976"/>
          <a:ext cx="1053576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Core messages</a:t>
          </a:r>
        </a:p>
      </dsp:txBody>
      <dsp:txXfrm>
        <a:off x="0" y="574976"/>
        <a:ext cx="10535760" cy="574625"/>
      </dsp:txXfrm>
    </dsp:sp>
    <dsp:sp modelId="{FFEDEF78-5A00-8741-BCC8-4EEFB7C5453E}">
      <dsp:nvSpPr>
        <dsp:cNvPr id="0" name=""/>
        <dsp:cNvSpPr/>
      </dsp:nvSpPr>
      <dsp:spPr>
        <a:xfrm>
          <a:off x="0" y="1149601"/>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BD27A4-9819-884F-92C9-363EF43FB4C4}">
      <dsp:nvSpPr>
        <dsp:cNvPr id="0" name=""/>
        <dsp:cNvSpPr/>
      </dsp:nvSpPr>
      <dsp:spPr>
        <a:xfrm>
          <a:off x="0" y="1149601"/>
          <a:ext cx="1053576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rtl="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Examples from the field of Social Economy / social work</a:t>
          </a:r>
        </a:p>
      </dsp:txBody>
      <dsp:txXfrm>
        <a:off x="0" y="1149601"/>
        <a:ext cx="10535760" cy="574625"/>
      </dsp:txXfrm>
    </dsp:sp>
    <dsp:sp modelId="{B67A11BA-6521-8E47-BE47-D27A9FB5FEE5}">
      <dsp:nvSpPr>
        <dsp:cNvPr id="0" name=""/>
        <dsp:cNvSpPr/>
      </dsp:nvSpPr>
      <dsp:spPr>
        <a:xfrm>
          <a:off x="0" y="1724227"/>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DC94EA-CCFC-7046-9283-E7B78A7719C0}">
      <dsp:nvSpPr>
        <dsp:cNvPr id="0" name=""/>
        <dsp:cNvSpPr/>
      </dsp:nvSpPr>
      <dsp:spPr>
        <a:xfrm>
          <a:off x="0" y="1724227"/>
          <a:ext cx="1053576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lang="en-US" sz="1800" kern="1200" dirty="0">
              <a:latin typeface="Arial" panose="020B0604020202020204" pitchFamily="34" charset="0"/>
              <a:cs typeface="Arial" panose="020B0604020202020204" pitchFamily="34" charset="0"/>
            </a:rPr>
            <a:t>SDGs and the dimensions of sustainability</a:t>
          </a:r>
        </a:p>
      </dsp:txBody>
      <dsp:txXfrm>
        <a:off x="0" y="1724227"/>
        <a:ext cx="10535760" cy="574625"/>
      </dsp:txXfrm>
    </dsp:sp>
    <dsp:sp modelId="{E382BB18-FB9F-0C4F-B089-C1710F120DEF}">
      <dsp:nvSpPr>
        <dsp:cNvPr id="0" name=""/>
        <dsp:cNvSpPr/>
      </dsp:nvSpPr>
      <dsp:spPr>
        <a:xfrm>
          <a:off x="0" y="2298852"/>
          <a:ext cx="10535760"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B576F-2974-504E-A40A-84E6E0A5A622}">
      <dsp:nvSpPr>
        <dsp:cNvPr id="0" name=""/>
        <dsp:cNvSpPr/>
      </dsp:nvSpPr>
      <dsp:spPr>
        <a:xfrm>
          <a:off x="0" y="2298852"/>
          <a:ext cx="10535760" cy="574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ClrTx/>
            <a:buSzTx/>
            <a:buFontTx/>
            <a:buNone/>
          </a:pPr>
          <a:r>
            <a:rPr lang="en-US" sz="1800" kern="1200" dirty="0">
              <a:latin typeface="Arial" panose="020B0604020202020204" pitchFamily="34" charset="0"/>
              <a:cs typeface="Arial" panose="020B0604020202020204" pitchFamily="34" charset="0"/>
            </a:rPr>
            <a:t>Practical Example: AWO</a:t>
          </a:r>
        </a:p>
      </dsp:txBody>
      <dsp:txXfrm>
        <a:off x="0" y="2298852"/>
        <a:ext cx="10535760" cy="57462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2:40:44.441"/>
    </inkml:context>
    <inkml:brush xml:id="br0">
      <inkml:brushProperty name="width" value="0.05" units="cm"/>
      <inkml:brushProperty name="height" value="0.05" units="cm"/>
      <inkml:brushProperty name="color" value="#E71224"/>
    </inkml:brush>
  </inkml:definitions>
  <inkml:trace contextRef="#ctx0" brushRef="#br0">0 1 24575,'0'7'0,"0"2"-8191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2:40:44.441"/>
    </inkml:context>
    <inkml:brush xml:id="br0">
      <inkml:brushProperty name="width" value="0.05" units="cm"/>
      <inkml:brushProperty name="height" value="0.05" units="cm"/>
      <inkml:brushProperty name="color" value="#E71224"/>
    </inkml:brush>
  </inkml:definitions>
  <inkml:trace contextRef="#ctx0" brushRef="#br0">0 1 24575,'0'7'0,"0"2"-8191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7-25T12:40:44.441"/>
    </inkml:context>
    <inkml:brush xml:id="br0">
      <inkml:brushProperty name="width" value="0.05" units="cm"/>
      <inkml:brushProperty name="height" value="0.05" units="cm"/>
      <inkml:brushProperty name="color" value="#E71224"/>
    </inkml:brush>
  </inkml:definitions>
  <inkml:trace contextRef="#ctx0" brushRef="#br0">0 1 24575,'0'7'0,"0"2"-8191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910B1D-253A-1D40-9A74-A3C4C04C97DD}" type="datetimeFigureOut">
              <a:rPr lang="de-DE" smtClean="0"/>
              <a:t>30.08.23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41661-A9B8-8C46-A779-63579DCBF06E}" type="slidenum">
              <a:rPr lang="de-DE" smtClean="0"/>
              <a:t>‹Nr.›</a:t>
            </a:fld>
            <a:endParaRPr lang="de-DE"/>
          </a:p>
        </p:txBody>
      </p:sp>
    </p:spTree>
    <p:extLst>
      <p:ext uri="{BB962C8B-B14F-4D97-AF65-F5344CB8AC3E}">
        <p14:creationId xmlns:p14="http://schemas.microsoft.com/office/powerpoint/2010/main" val="2024828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0650" y="882650"/>
            <a:ext cx="7734300" cy="4351338"/>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idx="10"/>
          </p:nvPr>
        </p:nvSpPr>
        <p:spPr/>
        <p:txBody>
          <a:bodyPr/>
          <a:lstStyle/>
          <a:p>
            <a:pPr algn="r">
              <a:buNone/>
            </a:pPr>
            <a:fld id="{3D25266E-C68C-42E4-BE5D-4C25CEE0A6F5}" type="slidenum">
              <a:rPr lang="de-DE" sz="1400" b="0" strike="noStrike" spc="-1" smtClean="0">
                <a:latin typeface="Calibri"/>
              </a:rPr>
              <a:t>1</a:t>
            </a:fld>
            <a:endParaRPr lang="de-DE" sz="1400" b="0" strike="noStrike" spc="-1">
              <a:latin typeface="Calibri"/>
            </a:endParaRPr>
          </a:p>
        </p:txBody>
      </p:sp>
    </p:spTree>
    <p:extLst>
      <p:ext uri="{BB962C8B-B14F-4D97-AF65-F5344CB8AC3E}">
        <p14:creationId xmlns:p14="http://schemas.microsoft.com/office/powerpoint/2010/main" val="3037172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en-GB" sz="1200" kern="1200" dirty="0">
                <a:solidFill>
                  <a:schemeClr val="tx1"/>
                </a:solidFill>
                <a:effectLst/>
                <a:latin typeface="+mn-lt"/>
                <a:ea typeface="+mn-ea"/>
                <a:cs typeface="+mn-cs"/>
              </a:rPr>
              <a:t>The sustainability discussion is situated in a field of tension between perspectives that are contradictory and often challenging to harmonise</a:t>
            </a:r>
            <a:endPar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Development perspective: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poverty reduction through liberalisation of the global economy </a:t>
            </a:r>
            <a:r>
              <a:rPr lang="en-GB" sz="1800" dirty="0">
                <a:solidFill>
                  <a:srgbClr val="000000"/>
                </a:solidFill>
                <a:effectLst/>
                <a:latin typeface="Arial" panose="020B0604020202020204" pitchFamily="34" charset="0"/>
                <a:ea typeface="Times New Roman" panose="02020603050405020304" pitchFamily="18" charset="0"/>
              </a:rPr>
              <a:t>environmental protection should make an economic sense</a:t>
            </a:r>
            <a:endParaRPr lang="de-DE" sz="1800" dirty="0">
              <a:solidFill>
                <a:srgbClr val="000000"/>
              </a:solidFill>
              <a:effectLst/>
              <a:latin typeface="Arial" panose="020B0604020202020204" pitchFamily="34" charset="0"/>
              <a:ea typeface="Times New Roman" panose="02020603050405020304" pitchFamily="18" charset="0"/>
            </a:endParaRPr>
          </a:p>
          <a:p>
            <a:pPr>
              <a:lnSpc>
                <a:spcPct val="107000"/>
              </a:lnSpc>
              <a:spcAft>
                <a:spcPts val="800"/>
              </a:spcAft>
            </a:pPr>
            <a:r>
              <a:rPr lang="hu-HU" sz="1800" dirty="0">
                <a:solidFill>
                  <a:srgbClr val="000000"/>
                </a:solidFill>
                <a:effectLst/>
                <a:latin typeface="Arial" panose="020B0604020202020204" pitchFamily="34" charset="0"/>
                <a:ea typeface="Times New Roman" panose="02020603050405020304" pitchFamily="18" charset="0"/>
              </a:rPr>
              <a:t>vs. </a:t>
            </a: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Ecological perspective</a:t>
            </a:r>
            <a:r>
              <a:rPr lang="de-DE"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sustainable development means "enhancing the quality of human life without exceeding the carrying capacity of the supporting ecosystems„</a:t>
            </a:r>
            <a:endParaRPr lang="hu-H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endPar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07000"/>
              </a:lnSpc>
              <a:spcAft>
                <a:spcPts val="80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Anthropocentric perspective</a:t>
            </a:r>
            <a:r>
              <a:rPr lang="de-DE"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rPr>
              <a:t>environmental protection for human purposes: preservation</a:t>
            </a:r>
          </a:p>
          <a:p>
            <a:pPr>
              <a:lnSpc>
                <a:spcPct val="107000"/>
              </a:lnSpc>
              <a:spcAft>
                <a:spcPts val="800"/>
              </a:spcAft>
            </a:pPr>
            <a:r>
              <a:rPr lang="hu-HU" sz="1800" dirty="0">
                <a:solidFill>
                  <a:srgbClr val="000000"/>
                </a:solidFill>
                <a:effectLst/>
                <a:latin typeface="Arial" panose="020B0604020202020204" pitchFamily="34" charset="0"/>
                <a:ea typeface="Times New Roman" panose="02020603050405020304" pitchFamily="18" charset="0"/>
              </a:rPr>
              <a:t>vs.</a:t>
            </a:r>
            <a:r>
              <a:rPr lang="de-DE" sz="1800" dirty="0">
                <a:solidFill>
                  <a:srgbClr val="000000"/>
                </a:solidFill>
                <a:effectLst/>
                <a:latin typeface="Arial" panose="020B0604020202020204" pitchFamily="34" charset="0"/>
                <a:ea typeface="Times New Roman" panose="02020603050405020304" pitchFamily="18" charset="0"/>
              </a:rPr>
              <a:t> </a:t>
            </a: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Biocentric perspective</a:t>
            </a:r>
            <a:r>
              <a:rPr lang="de-DE"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rPr>
              <a:t>nature protection bases on the intrinsic value of nature: conservationism</a:t>
            </a:r>
            <a:endParaRPr lang="de-DE" sz="1800" dirty="0">
              <a:solidFill>
                <a:srgbClr val="000000"/>
              </a:solidFill>
              <a:effectLst/>
              <a:latin typeface="Arial" panose="020B0604020202020204" pitchFamily="34" charset="0"/>
              <a:ea typeface="Times New Roman" panose="02020603050405020304" pitchFamily="18" charset="0"/>
            </a:endParaRPr>
          </a:p>
          <a:p>
            <a:pPr>
              <a:lnSpc>
                <a:spcPct val="107000"/>
              </a:lnSpc>
              <a:spcAft>
                <a:spcPts val="800"/>
              </a:spcAft>
            </a:pPr>
            <a:endParaRPr lang="hu-HU" sz="1800" dirty="0">
              <a:solidFill>
                <a:srgbClr val="000000"/>
              </a:solidFill>
              <a:effectLst/>
              <a:latin typeface="Arial" panose="020B0604020202020204" pitchFamily="34" charset="0"/>
              <a:ea typeface="Times New Roman" panose="02020603050405020304" pitchFamily="18" charset="0"/>
            </a:endParaRPr>
          </a:p>
          <a:p>
            <a:pPr marL="0" lvl="0" indent="0">
              <a:lnSpc>
                <a:spcPct val="107000"/>
              </a:lnSpc>
              <a:buFont typeface="Symbol" panose="05050102010706020507" pitchFamily="18" charset="2"/>
              <a:buNone/>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Reformist perspective</a:t>
            </a:r>
            <a:r>
              <a:rPr lang="de-DE"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ecological modernisation</a:t>
            </a:r>
            <a:r>
              <a:rPr lang="hu-HU"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hope for efficiency</a:t>
            </a:r>
            <a:r>
              <a:rPr lang="hu-H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focus on (technological) innovation &amp; optimisation </a:t>
            </a:r>
            <a:r>
              <a:rPr lang="hu-HU"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economic growth </a:t>
            </a:r>
            <a:r>
              <a:rPr lang="en-GB" sz="1800" dirty="0">
                <a:solidFill>
                  <a:srgbClr val="000000"/>
                </a:solidFill>
                <a:effectLst/>
                <a:latin typeface="Arial" panose="020B0604020202020204" pitchFamily="34" charset="0"/>
                <a:ea typeface="Times New Roman" panose="02020603050405020304" pitchFamily="18" charset="0"/>
              </a:rPr>
              <a:t>only marginal societal transformation necessary</a:t>
            </a:r>
            <a:r>
              <a:rPr lang="hu-H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de-DE"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lvl="0" indent="0">
              <a:lnSpc>
                <a:spcPct val="107000"/>
              </a:lnSpc>
              <a:buFont typeface="Symbol" panose="05050102010706020507" pitchFamily="18" charset="2"/>
              <a:buNone/>
            </a:pPr>
            <a:r>
              <a:rPr lang="hu-H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vs. </a:t>
            </a: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Transformative/radical perspective</a:t>
            </a:r>
            <a:r>
              <a:rPr lang="de-DE"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degrowth</a:t>
            </a:r>
            <a:r>
              <a:rPr lang="hu-HU"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critique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 capitalism and growth</a:t>
            </a:r>
            <a:r>
              <a:rPr lang="hu-HU"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rPr>
              <a:t>strong regulation/state intervention</a:t>
            </a:r>
            <a:r>
              <a:rPr lang="hu-HU" sz="1800" dirty="0">
                <a:solidFill>
                  <a:srgbClr val="000000"/>
                </a:solidFill>
                <a:effectLst/>
                <a:latin typeface="Arial" panose="020B0604020202020204" pitchFamily="34" charset="0"/>
                <a:ea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taming of big companies</a:t>
            </a:r>
            <a:r>
              <a:rPr lang="hu-HU"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focus on local economies</a:t>
            </a:r>
            <a:r>
              <a:rPr lang="hu-HU"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rPr>
              <a:t>radical social transformation necessary</a:t>
            </a:r>
            <a:r>
              <a:rPr lang="hu-HU" sz="1800" dirty="0">
                <a:solidFill>
                  <a:srgbClr val="000000"/>
                </a:solidFill>
                <a:effectLst/>
                <a:latin typeface="Arial" panose="020B0604020202020204" pitchFamily="34" charset="0"/>
                <a:ea typeface="Times New Roman" panose="02020603050405020304" pitchFamily="18" charset="0"/>
              </a:rPr>
              <a:t>)</a:t>
            </a:r>
            <a:endParaRPr lang="de-DE" sz="1800" dirty="0">
              <a:solidFill>
                <a:srgbClr val="000000"/>
              </a:solidFill>
              <a:effectLst/>
              <a:latin typeface="Arial" panose="020B0604020202020204" pitchFamily="34" charset="0"/>
              <a:ea typeface="Times New Roman" panose="02020603050405020304" pitchFamily="18" charset="0"/>
            </a:endParaRPr>
          </a:p>
          <a:p>
            <a:pPr marL="0" lvl="0" indent="0">
              <a:lnSpc>
                <a:spcPct val="107000"/>
              </a:lnSpc>
              <a:buFont typeface="Symbol" panose="05050102010706020507" pitchFamily="18" charset="2"/>
              <a:buNone/>
            </a:pPr>
            <a:endParaRPr lang="hu-HU" sz="1800" dirty="0">
              <a:solidFill>
                <a:srgbClr val="000000"/>
              </a:solidFill>
              <a:effectLst/>
              <a:latin typeface="Arial" panose="020B0604020202020204" pitchFamily="34" charset="0"/>
              <a:ea typeface="Times New Roman" panose="02020603050405020304" pitchFamily="18" charset="0"/>
            </a:endParaRPr>
          </a:p>
          <a:p>
            <a:pPr>
              <a:lnSpc>
                <a:spcPct val="107000"/>
              </a:lnSpc>
              <a:spcAft>
                <a:spcPts val="800"/>
              </a:spcAft>
            </a:pP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Full responsibility</a:t>
            </a:r>
            <a:r>
              <a:rPr lang="de-DE" sz="1800" b="1"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fu</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ll responsibility of developing countries for the status of the environment</a:t>
            </a:r>
            <a:r>
              <a:rPr lang="hu-HU" sz="1800" dirty="0">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r>
              <a:rPr lang="en-GB" sz="1800" dirty="0">
                <a:solidFill>
                  <a:srgbClr val="000000"/>
                </a:solidFill>
                <a:effectLst/>
                <a:latin typeface="Arial" panose="020B0604020202020204" pitchFamily="34" charset="0"/>
                <a:ea typeface="Times New Roman" panose="02020603050405020304" pitchFamily="18" charset="0"/>
              </a:rPr>
              <a:t>developed countries are important negotiating partners</a:t>
            </a:r>
            <a:r>
              <a:rPr lang="hu-HU" sz="1800" dirty="0">
                <a:solidFill>
                  <a:srgbClr val="000000"/>
                </a:solidFill>
                <a:effectLst/>
                <a:latin typeface="Arial" panose="020B0604020202020204" pitchFamily="34" charset="0"/>
                <a:ea typeface="Times New Roman" panose="02020603050405020304" pitchFamily="18" charset="0"/>
              </a:rPr>
              <a:t>) </a:t>
            </a:r>
            <a:endParaRPr lang="de-DE" sz="1800" dirty="0">
              <a:solidFill>
                <a:srgbClr val="000000"/>
              </a:solidFill>
              <a:effectLst/>
              <a:latin typeface="Arial" panose="020B0604020202020204" pitchFamily="34" charset="0"/>
              <a:ea typeface="Times New Roman" panose="02020603050405020304" pitchFamily="18" charset="0"/>
            </a:endParaRPr>
          </a:p>
          <a:p>
            <a:pPr>
              <a:lnSpc>
                <a:spcPct val="107000"/>
              </a:lnSpc>
              <a:spcAft>
                <a:spcPts val="800"/>
              </a:spcAft>
            </a:pPr>
            <a:r>
              <a:rPr lang="hu-HU" sz="1800" dirty="0">
                <a:solidFill>
                  <a:srgbClr val="000000"/>
                </a:solidFill>
                <a:effectLst/>
                <a:latin typeface="Arial" panose="020B0604020202020204" pitchFamily="34" charset="0"/>
                <a:ea typeface="Times New Roman" panose="02020603050405020304" pitchFamily="18" charset="0"/>
              </a:rPr>
              <a:t>vs.</a:t>
            </a:r>
            <a:r>
              <a:rPr lang="de-DE" sz="1800" dirty="0">
                <a:solidFill>
                  <a:srgbClr val="000000"/>
                </a:solidFill>
                <a:effectLst/>
                <a:latin typeface="Arial" panose="020B0604020202020204" pitchFamily="34" charset="0"/>
                <a:ea typeface="Times New Roman" panose="02020603050405020304" pitchFamily="18" charset="0"/>
              </a:rPr>
              <a:t> </a:t>
            </a:r>
            <a:r>
              <a:rPr lang="en-GB"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Moderate or low responsibility: </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Moderate or low responsibility of the developing countries for the status of the environment</a:t>
            </a:r>
            <a:r>
              <a:rPr lang="en-US"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r>
              <a:rPr lang="hu-HU"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s</a:t>
            </a: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tatus of the environment is due to (neo)-colonialism and historical inequality </a:t>
            </a:r>
            <a:r>
              <a:rPr lang="en-GB" sz="1800" dirty="0">
                <a:solidFill>
                  <a:srgbClr val="000000"/>
                </a:solidFill>
                <a:effectLst/>
                <a:latin typeface="Arial" panose="020B0604020202020204" pitchFamily="34" charset="0"/>
                <a:ea typeface="Times New Roman" panose="02020603050405020304" pitchFamily="18" charset="0"/>
              </a:rPr>
              <a:t>common responsibility together with developed countries</a:t>
            </a:r>
            <a:endParaRPr lang="hu-HU" sz="1800" dirty="0">
              <a:solidFill>
                <a:srgbClr val="000000"/>
              </a:solidFill>
              <a:effectLst/>
              <a:latin typeface="Arial" panose="020B0604020202020204" pitchFamily="34" charset="0"/>
              <a:ea typeface="Times New Roman" panose="02020603050405020304" pitchFamily="18" charset="0"/>
            </a:endParaRPr>
          </a:p>
          <a:p>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u-HU" dirty="0"/>
          </a:p>
        </p:txBody>
      </p:sp>
      <p:sp>
        <p:nvSpPr>
          <p:cNvPr id="4" name="Dia számának helye 3"/>
          <p:cNvSpPr>
            <a:spLocks noGrp="1"/>
          </p:cNvSpPr>
          <p:nvPr>
            <p:ph type="sldNum" sz="quarter" idx="5"/>
          </p:nvPr>
        </p:nvSpPr>
        <p:spPr/>
        <p:txBody>
          <a:bodyPr/>
          <a:lstStyle/>
          <a:p>
            <a:fld id="{D9441661-A9B8-8C46-A779-63579DCBF06E}" type="slidenum">
              <a:rPr lang="de-DE" smtClean="0"/>
              <a:t>10</a:t>
            </a:fld>
            <a:endParaRPr lang="de-DE"/>
          </a:p>
        </p:txBody>
      </p:sp>
    </p:spTree>
    <p:extLst>
      <p:ext uri="{BB962C8B-B14F-4D97-AF65-F5344CB8AC3E}">
        <p14:creationId xmlns:p14="http://schemas.microsoft.com/office/powerpoint/2010/main" val="3605739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The organisation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autArK</a:t>
            </a:r>
            <a:r>
              <a:rPr lang="en-GB" sz="1800" dirty="0">
                <a:effectLst/>
                <a:latin typeface="Arial" panose="020B0604020202020204" pitchFamily="34" charset="0"/>
                <a:ea typeface="Calibri" panose="020F0502020204030204" pitchFamily="34" charset="0"/>
                <a:cs typeface="Times New Roman" panose="02020603050405020304" pitchFamily="18" charset="0"/>
              </a:rPr>
              <a:t> is described and the different aspects of sustainability are presented on the basis of their implemented measures. </a:t>
            </a:r>
          </a:p>
          <a:p>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11</a:t>
            </a:fld>
            <a:endParaRPr lang="de-DE"/>
          </a:p>
        </p:txBody>
      </p:sp>
    </p:spTree>
    <p:extLst>
      <p:ext uri="{BB962C8B-B14F-4D97-AF65-F5344CB8AC3E}">
        <p14:creationId xmlns:p14="http://schemas.microsoft.com/office/powerpoint/2010/main" val="7277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Calibri" panose="020F0502020204030204" pitchFamily="34" charset="0"/>
              </a:rPr>
              <a:t>The sustainability strategy of the </a:t>
            </a:r>
            <a:r>
              <a:rPr lang="en-US" sz="1200" dirty="0" err="1">
                <a:effectLst/>
                <a:latin typeface="Arial" panose="020B0604020202020204" pitchFamily="34" charset="0"/>
                <a:ea typeface="Calibri" panose="020F0502020204030204" pitchFamily="34" charset="0"/>
                <a:cs typeface="Calibri" panose="020F0502020204030204" pitchFamily="34" charset="0"/>
              </a:rPr>
              <a:t>autArk</a:t>
            </a:r>
            <a:r>
              <a:rPr lang="en-US" sz="1200" dirty="0">
                <a:effectLst/>
                <a:latin typeface="Arial" panose="020B0604020202020204" pitchFamily="34" charset="0"/>
                <a:ea typeface="Calibri" panose="020F0502020204030204" pitchFamily="34" charset="0"/>
                <a:cs typeface="Calibri" panose="020F0502020204030204" pitchFamily="34" charset="0"/>
              </a:rPr>
              <a:t> addresses the different aspects of sustainability, which are listed on the following slides. Some aims can be related to more than one aspect.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Arial" panose="020B0604020202020204" pitchFamily="34" charset="0"/>
              <a:ea typeface="Calibri" panose="020F0502020204030204" pitchFamily="34" charset="0"/>
              <a:cs typeface="Calibri" panose="020F0502020204030204" pitchFamily="34" charset="0"/>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12</a:t>
            </a:fld>
            <a:endParaRPr lang="de-DE"/>
          </a:p>
        </p:txBody>
      </p:sp>
    </p:spTree>
    <p:extLst>
      <p:ext uri="{BB962C8B-B14F-4D97-AF65-F5344CB8AC3E}">
        <p14:creationId xmlns:p14="http://schemas.microsoft.com/office/powerpoint/2010/main" val="2303482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13</a:t>
            </a:fld>
            <a:endParaRPr lang="de-DE"/>
          </a:p>
        </p:txBody>
      </p:sp>
    </p:spTree>
    <p:extLst>
      <p:ext uri="{BB962C8B-B14F-4D97-AF65-F5344CB8AC3E}">
        <p14:creationId xmlns:p14="http://schemas.microsoft.com/office/powerpoint/2010/main" val="3598117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ea typeface="Calibri" panose="020F0502020204030204" pitchFamily="34" charset="0"/>
                <a:cs typeface="Times New Roman" panose="02020603050405020304" pitchFamily="18" charset="0"/>
              </a:rPr>
              <a:t>Sustainability is a holistic concept, which should affect the whole strategy of an organization to implement it.</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14</a:t>
            </a:fld>
            <a:endParaRPr lang="de-DE"/>
          </a:p>
        </p:txBody>
      </p:sp>
    </p:spTree>
    <p:extLst>
      <p:ext uri="{BB962C8B-B14F-4D97-AF65-F5344CB8AC3E}">
        <p14:creationId xmlns:p14="http://schemas.microsoft.com/office/powerpoint/2010/main" val="1161020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0650" y="882650"/>
            <a:ext cx="7734300" cy="4351338"/>
          </a:xfrm>
        </p:spPr>
      </p:sp>
      <p:sp>
        <p:nvSpPr>
          <p:cNvPr id="3" name="Notizenplatzhalter 2"/>
          <p:cNvSpPr>
            <a:spLocks noGrp="1"/>
          </p:cNvSpPr>
          <p:nvPr>
            <p:ph type="body" idx="1"/>
          </p:nvPr>
        </p:nvSpPr>
        <p:spPr/>
        <p:txBody>
          <a:bodyPr/>
          <a:lstStyle/>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In this part / chapter takes a wide view from the 1960s, when public awareness of environmental protection and environmental damage increased significantly, to the movements of our time. </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Among other events, well-known milestones are the first climate conference held in Rio in 1992 (Rio Summit UNCED), the development of the Millennium Development Goals (MDGs) and the Sustainable Development Goals (SDGs).</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In recent years, civil society movements have developed, the best known of which is Fridays for Future, and the European Union has committed itself to becoming climate neutral by 2050 through the European Green Deal.</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endParaRPr lang="de-AT" dirty="0"/>
          </a:p>
        </p:txBody>
      </p:sp>
      <p:sp>
        <p:nvSpPr>
          <p:cNvPr id="4" name="Foliennummernplatzhalter 3"/>
          <p:cNvSpPr>
            <a:spLocks noGrp="1"/>
          </p:cNvSpPr>
          <p:nvPr>
            <p:ph type="sldNum" idx="10"/>
          </p:nvPr>
        </p:nvSpPr>
        <p:spPr/>
        <p:txBody>
          <a:bodyPr/>
          <a:lstStyle/>
          <a:p>
            <a:pPr algn="r">
              <a:buNone/>
            </a:pPr>
            <a:fld id="{3D25266E-C68C-42E4-BE5D-4C25CEE0A6F5}" type="slidenum">
              <a:rPr lang="de-DE" sz="1400" b="0" strike="noStrike" spc="-1" smtClean="0">
                <a:latin typeface="Calibri"/>
              </a:rPr>
              <a:t>15</a:t>
            </a:fld>
            <a:endParaRPr lang="de-DE" sz="1400" b="0" strike="noStrike" spc="-1">
              <a:latin typeface="Calibri"/>
            </a:endParaRPr>
          </a:p>
        </p:txBody>
      </p:sp>
    </p:spTree>
    <p:extLst>
      <p:ext uri="{BB962C8B-B14F-4D97-AF65-F5344CB8AC3E}">
        <p14:creationId xmlns:p14="http://schemas.microsoft.com/office/powerpoint/2010/main" val="4050178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422275" y="1241425"/>
            <a:ext cx="5953125" cy="3349625"/>
          </a:xfrm>
          <a:prstGeom prst="rect">
            <a:avLst/>
          </a:prstGeom>
          <a:ln w="0">
            <a:noFill/>
          </a:ln>
        </p:spPr>
      </p:sp>
      <p:sp>
        <p:nvSpPr>
          <p:cNvPr id="434" name="PlaceHolder 2"/>
          <p:cNvSpPr>
            <a:spLocks noGrp="1"/>
          </p:cNvSpPr>
          <p:nvPr>
            <p:ph type="body"/>
          </p:nvPr>
        </p:nvSpPr>
        <p:spPr>
          <a:xfrm>
            <a:off x="679768" y="4777293"/>
            <a:ext cx="5437783" cy="3908125"/>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a:t>The </a:t>
            </a:r>
            <a:r>
              <a:rPr lang="hu-HU" sz="2000" dirty="0" err="1"/>
              <a:t>chapter</a:t>
            </a:r>
            <a:r>
              <a:rPr lang="hu-HU" sz="2000" dirty="0"/>
              <a:t> is </a:t>
            </a:r>
            <a:r>
              <a:rPr lang="hu-HU" sz="2000" dirty="0" err="1"/>
              <a:t>divided</a:t>
            </a:r>
            <a:r>
              <a:rPr lang="hu-HU" sz="2000" dirty="0"/>
              <a:t> in </a:t>
            </a:r>
            <a:r>
              <a:rPr lang="hu-HU" sz="2000" dirty="0" err="1"/>
              <a:t>three</a:t>
            </a:r>
            <a:r>
              <a:rPr lang="hu-HU" sz="2000" dirty="0"/>
              <a:t> major </a:t>
            </a:r>
            <a:r>
              <a:rPr lang="hu-HU" sz="2000" dirty="0" err="1"/>
              <a:t>parts</a:t>
            </a:r>
            <a:r>
              <a:rPr lang="hu-HU" sz="2000" dirty="0"/>
              <a:t>: </a:t>
            </a:r>
            <a:r>
              <a:rPr lang="hu-HU" sz="2000" dirty="0" err="1"/>
              <a:t>firstly</a:t>
            </a:r>
            <a:r>
              <a:rPr lang="hu-HU" sz="2000" dirty="0"/>
              <a:t> </a:t>
            </a:r>
            <a:r>
              <a:rPr lang="hu-HU" sz="2000" dirty="0" err="1"/>
              <a:t>origins</a:t>
            </a:r>
            <a:r>
              <a:rPr lang="hu-HU" sz="2000" dirty="0"/>
              <a:t> of </a:t>
            </a:r>
            <a:r>
              <a:rPr lang="hu-HU" sz="2000" dirty="0" err="1"/>
              <a:t>the</a:t>
            </a:r>
            <a:r>
              <a:rPr lang="hu-HU" sz="2000" dirty="0"/>
              <a:t> </a:t>
            </a:r>
            <a:r>
              <a:rPr lang="hu-HU" sz="2000" dirty="0" err="1"/>
              <a:t>term</a:t>
            </a:r>
            <a:r>
              <a:rPr lang="hu-HU" sz="2000" dirty="0"/>
              <a:t> and </a:t>
            </a:r>
            <a:r>
              <a:rPr lang="hu-HU" sz="2000" dirty="0" err="1"/>
              <a:t>meanings</a:t>
            </a:r>
            <a:r>
              <a:rPr lang="hu-HU" sz="2000" dirty="0"/>
              <a:t> </a:t>
            </a:r>
            <a:r>
              <a:rPr lang="hu-HU" sz="2000" dirty="0" err="1"/>
              <a:t>are</a:t>
            </a:r>
            <a:r>
              <a:rPr lang="hu-HU" sz="2000" dirty="0"/>
              <a:t> </a:t>
            </a:r>
            <a:r>
              <a:rPr lang="hu-HU" sz="2000" dirty="0" err="1"/>
              <a:t>presented</a:t>
            </a:r>
            <a:r>
              <a:rPr lang="hu-HU" sz="2000" dirty="0"/>
              <a:t>. </a:t>
            </a:r>
            <a:r>
              <a:rPr lang="hu-HU" sz="2000" dirty="0" err="1"/>
              <a:t>Secondly</a:t>
            </a:r>
            <a:r>
              <a:rPr lang="hu-HU" sz="2000" dirty="0"/>
              <a:t> </a:t>
            </a:r>
            <a:r>
              <a:rPr lang="hu-HU" sz="2000" dirty="0" err="1"/>
              <a:t>the</a:t>
            </a:r>
            <a:r>
              <a:rPr lang="hu-HU" sz="2000" dirty="0"/>
              <a:t> </a:t>
            </a:r>
            <a:r>
              <a:rPr lang="hu-HU" sz="2000" dirty="0" err="1"/>
              <a:t>relation</a:t>
            </a:r>
            <a:r>
              <a:rPr lang="hu-HU" sz="2000" dirty="0"/>
              <a:t> of </a:t>
            </a:r>
            <a:r>
              <a:rPr lang="hu-HU" sz="2000" dirty="0" err="1"/>
              <a:t>sustainability</a:t>
            </a:r>
            <a:r>
              <a:rPr lang="hu-HU" sz="2000" dirty="0"/>
              <a:t> and </a:t>
            </a:r>
            <a:r>
              <a:rPr lang="hu-HU" sz="2000" dirty="0" err="1"/>
              <a:t>social</a:t>
            </a:r>
            <a:r>
              <a:rPr lang="hu-HU" sz="2000" dirty="0"/>
              <a:t> </a:t>
            </a:r>
            <a:r>
              <a:rPr lang="hu-HU" sz="2000" dirty="0" err="1"/>
              <a:t>economy</a:t>
            </a:r>
            <a:r>
              <a:rPr lang="hu-HU" sz="2000" dirty="0"/>
              <a:t> is </a:t>
            </a:r>
            <a:r>
              <a:rPr lang="hu-HU" sz="2000" dirty="0" err="1"/>
              <a:t>analized</a:t>
            </a:r>
            <a:r>
              <a:rPr lang="hu-HU" sz="2000" dirty="0"/>
              <a:t>. </a:t>
            </a:r>
            <a:r>
              <a:rPr lang="hu-HU" sz="2000" dirty="0" err="1"/>
              <a:t>Finally</a:t>
            </a:r>
            <a:r>
              <a:rPr lang="hu-HU" sz="2000" dirty="0"/>
              <a:t> </a:t>
            </a:r>
            <a:r>
              <a:rPr lang="hu-HU" sz="2000" dirty="0" err="1"/>
              <a:t>different</a:t>
            </a:r>
            <a:r>
              <a:rPr lang="hu-HU" sz="2000" dirty="0"/>
              <a:t> </a:t>
            </a:r>
            <a:r>
              <a:rPr lang="hu-HU" sz="2000" dirty="0" err="1"/>
              <a:t>perspectives</a:t>
            </a:r>
            <a:r>
              <a:rPr lang="hu-HU" sz="2000" dirty="0"/>
              <a:t> </a:t>
            </a:r>
            <a:r>
              <a:rPr lang="hu-HU" sz="2000" dirty="0" err="1"/>
              <a:t>are</a:t>
            </a:r>
            <a:r>
              <a:rPr lang="hu-HU" sz="2000" dirty="0"/>
              <a:t> </a:t>
            </a:r>
            <a:r>
              <a:rPr lang="hu-HU" sz="2000" dirty="0" err="1"/>
              <a:t>shown</a:t>
            </a:r>
            <a:r>
              <a:rPr lang="hu-HU" sz="2000" dirty="0"/>
              <a:t>, </a:t>
            </a:r>
            <a:r>
              <a:rPr lang="hu-HU" sz="2000" dirty="0" err="1"/>
              <a:t>which</a:t>
            </a:r>
            <a:r>
              <a:rPr lang="hu-HU" sz="2000" dirty="0"/>
              <a:t> </a:t>
            </a:r>
            <a:r>
              <a:rPr lang="hu-HU" sz="2000" dirty="0" err="1"/>
              <a:t>are</a:t>
            </a:r>
            <a:r>
              <a:rPr lang="hu-HU" sz="2000" dirty="0"/>
              <a:t> </a:t>
            </a:r>
            <a:r>
              <a:rPr lang="hu-HU" sz="2000" dirty="0" err="1"/>
              <a:t>often</a:t>
            </a:r>
            <a:r>
              <a:rPr lang="hu-HU" sz="2000" dirty="0"/>
              <a:t> </a:t>
            </a:r>
            <a:r>
              <a:rPr lang="hu-HU" sz="2000" dirty="0" err="1"/>
              <a:t>based</a:t>
            </a:r>
            <a:r>
              <a:rPr lang="hu-HU" sz="2000" dirty="0"/>
              <a:t> </a:t>
            </a:r>
            <a:r>
              <a:rPr lang="hu-HU" sz="2000" dirty="0" err="1"/>
              <a:t>on</a:t>
            </a:r>
            <a:r>
              <a:rPr lang="hu-HU" sz="2000" dirty="0"/>
              <a:t> </a:t>
            </a:r>
            <a:r>
              <a:rPr lang="hu-HU" sz="2000" dirty="0" err="1"/>
              <a:t>competing</a:t>
            </a:r>
            <a:r>
              <a:rPr lang="hu-HU" sz="2000" dirty="0"/>
              <a:t> </a:t>
            </a:r>
            <a:r>
              <a:rPr lang="hu-HU" sz="2000" dirty="0" err="1"/>
              <a:t>values</a:t>
            </a:r>
            <a:r>
              <a:rPr lang="hu-HU" sz="2000" dirty="0"/>
              <a:t>.</a:t>
            </a:r>
            <a:endParaRPr lang="de-DE" sz="2000" dirty="0"/>
          </a:p>
          <a:p>
            <a:endParaRPr lang="de-AT" sz="2000" dirty="0"/>
          </a:p>
          <a:p>
            <a:endParaRPr lang="de-DE" sz="2000" b="0" strike="noStrike" spc="-1" dirty="0">
              <a:latin typeface="Calibri"/>
            </a:endParaRPr>
          </a:p>
        </p:txBody>
      </p:sp>
      <p:sp>
        <p:nvSpPr>
          <p:cNvPr id="435" name="PlaceHolder 3"/>
          <p:cNvSpPr>
            <a:spLocks noGrp="1"/>
          </p:cNvSpPr>
          <p:nvPr>
            <p:ph type="sldNum" idx="12"/>
          </p:nvPr>
        </p:nvSpPr>
        <p:spPr>
          <a:xfrm>
            <a:off x="3850589" y="9428743"/>
            <a:ext cx="2945302" cy="497504"/>
          </a:xfrm>
          <a:prstGeom prst="rect">
            <a:avLst/>
          </a:prstGeom>
          <a:noFill/>
          <a:ln w="0">
            <a:noFill/>
          </a:ln>
        </p:spPr>
        <p:txBody>
          <a:bodyPr anchor="b">
            <a:noAutofit/>
          </a:bodyPr>
          <a:lstStyle>
            <a:lvl1pPr algn="r">
              <a:lnSpc>
                <a:spcPct val="100000"/>
              </a:lnSpc>
              <a:buNone/>
              <a:defRPr lang="de-DE" sz="1200" b="0" strike="noStrike" spc="-1">
                <a:latin typeface="Calibri"/>
              </a:defRPr>
            </a:lvl1pPr>
          </a:lstStyle>
          <a:p>
            <a:pPr algn="r">
              <a:lnSpc>
                <a:spcPct val="100000"/>
              </a:lnSpc>
              <a:buNone/>
            </a:pPr>
            <a:fld id="{1A8A8849-F72C-442F-80BD-F85F92523E56}" type="slidenum">
              <a:rPr lang="de-DE" sz="1200" b="0" strike="noStrike" spc="-1">
                <a:latin typeface="Calibri"/>
              </a:rPr>
              <a:t>16</a:t>
            </a:fld>
            <a:endParaRPr lang="de-DE" sz="1200" b="0" strike="noStrike" spc="-1">
              <a:latin typeface="Calibri"/>
            </a:endParaRPr>
          </a:p>
        </p:txBody>
      </p:sp>
    </p:spTree>
    <p:extLst>
      <p:ext uri="{BB962C8B-B14F-4D97-AF65-F5344CB8AC3E}">
        <p14:creationId xmlns:p14="http://schemas.microsoft.com/office/powerpoint/2010/main" val="2381177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dirty="0">
                <a:effectLst/>
                <a:latin typeface="Arial" panose="020B0604020202020204" pitchFamily="34" charset="0"/>
                <a:ea typeface="Calibri" panose="020F0502020204030204" pitchFamily="34" charset="0"/>
              </a:rPr>
              <a:t>The focus of the past decades has been very much on the protection of the environment and attention to ecological sustainability. Environmental pollution had a direct impact on people's health and the need for an intact environment was realised.</a:t>
            </a:r>
            <a:endParaRPr lang="hu-HU"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Calibri" panose="020F0502020204030204" pitchFamily="34" charset="0"/>
              </a:rPr>
              <a:t> </a:t>
            </a:r>
            <a:endParaRPr lang="hu-HU"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Calibri" panose="020F0502020204030204" pitchFamily="34" charset="0"/>
              </a:rPr>
              <a:t>But sustainability does not only mean environmental protection or ecological sustainability. The Brundtland Report therefore established the concept of sustainability in all its dimensions and emphasised the importance of considering it together. </a:t>
            </a:r>
            <a:endParaRPr lang="hu-HU"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Calibri" panose="020F0502020204030204" pitchFamily="34" charset="0"/>
              </a:rPr>
              <a:t> </a:t>
            </a:r>
            <a:endParaRPr lang="hu-HU" sz="1200" dirty="0">
              <a:effectLst/>
              <a:latin typeface="Times New Roman" panose="02020603050405020304" pitchFamily="18" charset="0"/>
              <a:ea typeface="Times New Roman" panose="02020603050405020304" pitchFamily="18" charset="0"/>
            </a:endParaRPr>
          </a:p>
          <a:p>
            <a:r>
              <a:rPr lang="en-GB" sz="1200" dirty="0">
                <a:effectLst/>
                <a:latin typeface="Arial" panose="020B0604020202020204" pitchFamily="34" charset="0"/>
                <a:ea typeface="Calibri" panose="020F0502020204030204" pitchFamily="34" charset="0"/>
              </a:rPr>
              <a:t>The first environmental laws already existed in the </a:t>
            </a:r>
            <a:r>
              <a:rPr lang="en-GB" sz="1200" b="0" dirty="0">
                <a:effectLst/>
                <a:latin typeface="Arial" panose="020B0604020202020204" pitchFamily="34" charset="0"/>
                <a:ea typeface="Calibri" panose="020F0502020204030204" pitchFamily="34" charset="0"/>
              </a:rPr>
              <a:t>Middle Ages </a:t>
            </a:r>
            <a:r>
              <a:rPr lang="en-GB" sz="1200" dirty="0">
                <a:effectLst/>
                <a:latin typeface="Arial" panose="020B0604020202020204" pitchFamily="34" charset="0"/>
                <a:ea typeface="Calibri" panose="020F0502020204030204" pitchFamily="34" charset="0"/>
              </a:rPr>
              <a:t>and numerous laws were passed in the </a:t>
            </a:r>
            <a:r>
              <a:rPr lang="en-GB" sz="1200" b="1" dirty="0">
                <a:effectLst/>
                <a:latin typeface="Arial" panose="020B0604020202020204" pitchFamily="34" charset="0"/>
                <a:ea typeface="Calibri" panose="020F0502020204030204" pitchFamily="34" charset="0"/>
              </a:rPr>
              <a:t>19</a:t>
            </a:r>
            <a:r>
              <a:rPr lang="en-GB" sz="1200" b="1" baseline="0" dirty="0">
                <a:effectLst/>
                <a:latin typeface="Arial" panose="020B0604020202020204" pitchFamily="34" charset="0"/>
                <a:ea typeface="Calibri" panose="020F0502020204030204" pitchFamily="34" charset="0"/>
              </a:rPr>
              <a:t>th</a:t>
            </a:r>
            <a:r>
              <a:rPr lang="en-GB" sz="1200" b="1" dirty="0">
                <a:effectLst/>
                <a:latin typeface="Arial" panose="020B0604020202020204" pitchFamily="34" charset="0"/>
                <a:ea typeface="Calibri" panose="020F0502020204030204" pitchFamily="34" charset="0"/>
              </a:rPr>
              <a:t> century </a:t>
            </a:r>
            <a:r>
              <a:rPr lang="en-GB" sz="1200" dirty="0">
                <a:effectLst/>
                <a:latin typeface="Arial" panose="020B0604020202020204" pitchFamily="34" charset="0"/>
                <a:ea typeface="Calibri" panose="020F0502020204030204" pitchFamily="34" charset="0"/>
              </a:rPr>
              <a:t>(e.g. The Public Health Act in Great Britain 1848). This was a response to the negative environmental and health impacts that occurred due to economic development and industrialisation.</a:t>
            </a:r>
            <a:endParaRPr lang="hu-HU" sz="1200" dirty="0">
              <a:effectLst/>
              <a:latin typeface="Times New Roman" panose="02020603050405020304" pitchFamily="18" charset="0"/>
              <a:ea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kern="1200" dirty="0">
                <a:solidFill>
                  <a:schemeClr val="tx1"/>
                </a:solidFill>
                <a:effectLst/>
                <a:latin typeface="+mn-lt"/>
                <a:ea typeface="+mn-ea"/>
                <a:cs typeface="+mn-cs"/>
              </a:rPr>
              <a:t>Due to negative environmental impacts and poverty, there was an increase in public awareness in the </a:t>
            </a:r>
            <a:r>
              <a:rPr lang="en-GB" sz="1000" b="1" kern="1200" dirty="0">
                <a:solidFill>
                  <a:schemeClr val="tx1"/>
                </a:solidFill>
                <a:effectLst/>
                <a:latin typeface="+mn-lt"/>
                <a:ea typeface="+mn-ea"/>
                <a:cs typeface="+mn-cs"/>
              </a:rPr>
              <a:t>1960s</a:t>
            </a:r>
            <a:r>
              <a:rPr lang="en-GB" sz="1000" kern="1200" dirty="0">
                <a:solidFill>
                  <a:schemeClr val="tx1"/>
                </a:solidFill>
                <a:effectLst/>
                <a:latin typeface="+mn-lt"/>
                <a:ea typeface="+mn-ea"/>
                <a:cs typeface="+mn-cs"/>
              </a:rPr>
              <a:t>. The environmental pollution and damage were mainly a result of the burning of fossil fuels, caused by the use of the insecticide DDT (Dichlorodiphenyltrichloroethane) or the use of nuclear energy. At that time, records of atmospheric processes already existed, which provided the first indications of climate change.</a:t>
            </a:r>
            <a:endParaRPr lang="de-AT" sz="1000" kern="1200" dirty="0">
              <a:solidFill>
                <a:schemeClr val="tx1"/>
              </a:solidFill>
              <a:effectLst/>
              <a:latin typeface="+mn-lt"/>
              <a:ea typeface="+mn-ea"/>
              <a:cs typeface="+mn-cs"/>
            </a:endParaRPr>
          </a:p>
          <a:p>
            <a:endParaRPr lang="de-DE" dirty="0"/>
          </a:p>
          <a:p>
            <a:r>
              <a:rPr lang="en-GB" sz="1200" kern="1200" dirty="0">
                <a:solidFill>
                  <a:schemeClr val="tx1"/>
                </a:solidFill>
                <a:effectLst/>
                <a:latin typeface="+mn-lt"/>
                <a:ea typeface="+mn-ea"/>
                <a:cs typeface="+mn-cs"/>
              </a:rPr>
              <a:t>The early </a:t>
            </a:r>
            <a:r>
              <a:rPr lang="en-GB" sz="1200" b="1" kern="1200" dirty="0">
                <a:solidFill>
                  <a:schemeClr val="tx1"/>
                </a:solidFill>
                <a:effectLst/>
                <a:latin typeface="+mn-lt"/>
                <a:ea typeface="+mn-ea"/>
                <a:cs typeface="+mn-cs"/>
              </a:rPr>
              <a:t>1970s </a:t>
            </a:r>
            <a:r>
              <a:rPr lang="en-GB" sz="1200" kern="1200" dirty="0">
                <a:solidFill>
                  <a:schemeClr val="tx1"/>
                </a:solidFill>
                <a:effectLst/>
                <a:latin typeface="+mn-lt"/>
                <a:ea typeface="+mn-ea"/>
                <a:cs typeface="+mn-cs"/>
              </a:rPr>
              <a:t>brought an institutionalisation of environmental policy that was strongly linked to the role of environmental science. Among other things, the OECD's work on green taxes, the user pays principle and the polluter pays principle were fundamental to this.</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field of ecology developed as a scientific discipline, as shown, for example, in the publications of Barry Commoner (The Closing Circle, 1971) or Dennis Meadows et al. (Limits to Growth, 1972). Ministries of the environment and environmental agencies were established, legislative bodies for air and water protection came into being and environmental organisations were founded, e.g. Greenpeace in 1971 or Union for the Environment and Nature Conservation in Germany in 1975. Initiatives such as Earth Week or the European Year of Nature Conservation developed and in 1972 the UN Conference in Stockholm dealt with the issue of environment and development as well as the appreciation of the different interests of rich and poor countries.</a:t>
            </a:r>
            <a:endParaRPr lang="de-AT" sz="1200" kern="1200" dirty="0">
              <a:solidFill>
                <a:schemeClr val="tx1"/>
              </a:solidFill>
              <a:effectLst/>
              <a:latin typeface="+mn-lt"/>
              <a:ea typeface="+mn-ea"/>
              <a:cs typeface="+mn-cs"/>
            </a:endParaRP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a:t>
            </a:r>
            <a:r>
              <a:rPr lang="en-GB" sz="1200" b="1" kern="1200" dirty="0">
                <a:solidFill>
                  <a:schemeClr val="tx1"/>
                </a:solidFill>
                <a:effectLst/>
                <a:latin typeface="+mn-lt"/>
                <a:ea typeface="+mn-ea"/>
                <a:cs typeface="+mn-cs"/>
              </a:rPr>
              <a:t>1980</a:t>
            </a:r>
            <a:r>
              <a:rPr lang="en-GB" sz="1200" kern="1200" dirty="0">
                <a:solidFill>
                  <a:schemeClr val="tx1"/>
                </a:solidFill>
                <a:effectLst/>
                <a:latin typeface="+mn-lt"/>
                <a:ea typeface="+mn-ea"/>
                <a:cs typeface="+mn-cs"/>
              </a:rPr>
              <a:t>, the term sustainable development was defined for the first time in an international policy document, the report of the World Conservation Union/IUCN) (adaptation: 1991), and at this time a growing scientific consensus on climate change started. The study "Our Common Future", published by the Brundtland Commission in 1987, releases a concept of sustainable development: "Sustainable development meets the needs of the present without compromising the ability of future generations to meet their own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was important to bring together the divergent needs and interests of rich and poor countries. In rich countries, there is a focus on the so-called “green agenda”. It deals with the problems of consumption, urban and industrial systems, ecological damage, needs of future generations and the upkeep of the imperial way of life. On the other hand, in poor/developing countries, the brown agenda, is concerned with poverty and underdevelopment, the needs of low-income groups, health risks (sanitation and drinking water, waste, air and water pollution) and access to natural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the year </a:t>
            </a:r>
            <a:r>
              <a:rPr lang="en-GB" sz="1200" b="1" kern="1200" dirty="0">
                <a:solidFill>
                  <a:schemeClr val="tx1"/>
                </a:solidFill>
                <a:effectLst/>
                <a:latin typeface="+mn-lt"/>
                <a:ea typeface="+mn-ea"/>
                <a:cs typeface="+mn-cs"/>
              </a:rPr>
              <a:t>1992, </a:t>
            </a:r>
            <a:r>
              <a:rPr lang="en-GB" sz="1200" kern="1200" dirty="0">
                <a:solidFill>
                  <a:schemeClr val="tx1"/>
                </a:solidFill>
                <a:effectLst/>
                <a:latin typeface="+mn-lt"/>
                <a:ea typeface="+mn-ea"/>
                <a:cs typeface="+mn-cs"/>
              </a:rPr>
              <a:t>the Rio Summit UNCED (United Nations Conference on Environment and Development) took place. It was the first major international conference that discusses environmental topics in a global framework. Important results of this conference were Agenda 21, but also international agreements on biodiversity, desertification and the UNFCCC (United Nations Framework Convention on Climate Change).</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term sustainability became a keyword, but lost importance as many critics tried to link the green and brown agenda.</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17</a:t>
            </a:fld>
            <a:endParaRPr lang="de-DE"/>
          </a:p>
        </p:txBody>
      </p:sp>
    </p:spTree>
    <p:extLst>
      <p:ext uri="{BB962C8B-B14F-4D97-AF65-F5344CB8AC3E}">
        <p14:creationId xmlns:p14="http://schemas.microsoft.com/office/powerpoint/2010/main" val="34813898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the beginning of this millennium (</a:t>
            </a:r>
            <a:r>
              <a:rPr lang="en-GB" sz="1200" b="1" kern="1200" dirty="0">
                <a:solidFill>
                  <a:schemeClr val="tx1"/>
                </a:solidFill>
                <a:effectLst/>
                <a:latin typeface="+mn-lt"/>
                <a:ea typeface="+mn-ea"/>
                <a:cs typeface="+mn-cs"/>
              </a:rPr>
              <a:t>2000-2002</a:t>
            </a:r>
            <a:r>
              <a:rPr lang="en-GB" sz="1200" kern="1200" dirty="0">
                <a:solidFill>
                  <a:schemeClr val="tx1"/>
                </a:solidFill>
                <a:effectLst/>
                <a:latin typeface="+mn-lt"/>
                <a:ea typeface="+mn-ea"/>
                <a:cs typeface="+mn-cs"/>
              </a:rPr>
              <a:t>), the term (sustainable) human development emerged. The United Nations, together with other organisations, developed eight development goals for the year 2015 - the so-called Millennium Development Goals / MDGs.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2002, the World Summit on Sustainable Development took place in Johannesburg, with focus on human welfare, the environment as a development condition, and the Millennium Development Goals (MDGs) have been included in the action plan (United Nations, 2022). </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United Nations Climate Change Conference was held in Copenhagen in 2009. However, a minimal consensus was reached and many considered the conference a failed attempt. This was also the period of the central economic crisis, which lasted from 2008 to 2011. </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United Nations Conference on Sustainable Development (or Rio+20) took place in Rio in 2012. Member states decided to develop the Sustainable Development Goals (SDGs), building on the Millennium Development Goals (MDGs). </a:t>
            </a:r>
            <a:endParaRPr lang="de-AT" sz="1200" kern="1200" dirty="0">
              <a:solidFill>
                <a:schemeClr val="tx1"/>
              </a:solidFill>
              <a:effectLst/>
              <a:latin typeface="+mn-lt"/>
              <a:ea typeface="+mn-ea"/>
              <a:cs typeface="+mn-cs"/>
            </a:endParaRPr>
          </a:p>
          <a:p>
            <a:endParaRPr lang="de-DE" dirty="0"/>
          </a:p>
          <a:p>
            <a:r>
              <a:rPr lang="en-GB" sz="1200" kern="1200" dirty="0">
                <a:solidFill>
                  <a:schemeClr val="tx1"/>
                </a:solidFill>
                <a:effectLst/>
                <a:latin typeface="+mn-lt"/>
                <a:ea typeface="+mn-ea"/>
                <a:cs typeface="+mn-cs"/>
              </a:rPr>
              <a:t>One of the most important milestones was certainly the development of the SDGs. These were agreed at the United Nations Summit in 2015 under the title "Transforming our world: the 2030 Agenda for Sustainable Development“. </a:t>
            </a:r>
          </a:p>
          <a:p>
            <a:r>
              <a:rPr lang="en-GB" sz="1200" kern="1200" dirty="0">
                <a:solidFill>
                  <a:schemeClr val="tx1"/>
                </a:solidFill>
                <a:effectLst/>
                <a:latin typeface="+mn-lt"/>
                <a:ea typeface="+mn-ea"/>
                <a:cs typeface="+mn-cs"/>
              </a:rPr>
              <a:t>Other Milestones were the start of the initiative Fridays for Future (by Greta Thunberg and European Green Deal, which were presented by the European Commission at the end of 2019. </a:t>
            </a:r>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18</a:t>
            </a:fld>
            <a:endParaRPr lang="de-DE"/>
          </a:p>
        </p:txBody>
      </p:sp>
    </p:spTree>
    <p:extLst>
      <p:ext uri="{BB962C8B-B14F-4D97-AF65-F5344CB8AC3E}">
        <p14:creationId xmlns:p14="http://schemas.microsoft.com/office/powerpoint/2010/main" val="38553702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Presentation of three important international developments: </a:t>
            </a:r>
          </a:p>
          <a:p>
            <a:endParaRPr lang="en-US" dirty="0"/>
          </a:p>
          <a:p>
            <a:r>
              <a:rPr lang="en-US" b="1" dirty="0"/>
              <a:t>The Club of Rome</a:t>
            </a:r>
          </a:p>
          <a:p>
            <a:r>
              <a:rPr lang="en-US" dirty="0"/>
              <a:t>Founded in ’68, </a:t>
            </a:r>
            <a:r>
              <a:rPr lang="en-GB" sz="1800" dirty="0">
                <a:effectLst/>
                <a:latin typeface="Arial" panose="020B0604020202020204" pitchFamily="34" charset="0"/>
                <a:cs typeface="Times New Roman" panose="02020603050405020304" pitchFamily="18" charset="0"/>
              </a:rPr>
              <a:t>t</a:t>
            </a:r>
            <a:r>
              <a:rPr lang="en-GB" sz="1800" dirty="0">
                <a:effectLst/>
                <a:latin typeface="Arial" panose="020B0604020202020204" pitchFamily="34" charset="0"/>
                <a:ea typeface="Calibri" panose="020F0502020204030204" pitchFamily="34" charset="0"/>
                <a:cs typeface="Times New Roman" panose="02020603050405020304" pitchFamily="18" charset="0"/>
              </a:rPr>
              <a:t>he Club first came into the public view in </a:t>
            </a:r>
            <a:r>
              <a:rPr lang="en-GB" sz="1800" b="1" dirty="0">
                <a:effectLst/>
                <a:latin typeface="Arial" panose="020B0604020202020204" pitchFamily="34" charset="0"/>
                <a:ea typeface="Calibri" panose="020F0502020204030204" pitchFamily="34" charset="0"/>
                <a:cs typeface="Times New Roman" panose="02020603050405020304" pitchFamily="18" charset="0"/>
              </a:rPr>
              <a:t>1972</a:t>
            </a:r>
            <a:r>
              <a:rPr lang="en-GB" sz="1800" dirty="0">
                <a:effectLst/>
                <a:latin typeface="Arial" panose="020B0604020202020204" pitchFamily="34" charset="0"/>
                <a:ea typeface="Calibri" panose="020F0502020204030204" pitchFamily="34" charset="0"/>
                <a:cs typeface="Times New Roman" panose="02020603050405020304" pitchFamily="18" charset="0"/>
              </a:rPr>
              <a:t>, with the study "Limits of Growth". The study supported the global sustainability movement, especially as it drew attention to the consequences of the interactions between human systems and the protection of the planet. The study made a clear position against continuous material growth and the pursuit of endless economic expansion</a:t>
            </a:r>
          </a:p>
          <a:p>
            <a:endParaRPr lang="en-GB" sz="1800" dirty="0">
              <a:effectLst/>
              <a:latin typeface="Arial" panose="020B0604020202020204" pitchFamily="34" charset="0"/>
              <a:cs typeface="Times New Roman" panose="02020603050405020304" pitchFamily="18" charset="0"/>
            </a:endParaRPr>
          </a:p>
          <a:p>
            <a:r>
              <a:rPr lang="en-GB" sz="1800" dirty="0">
                <a:effectLst/>
                <a:latin typeface="Arial" panose="020B0604020202020204" pitchFamily="34" charset="0"/>
                <a:cs typeface="Times New Roman" panose="02020603050405020304" pitchFamily="18" charset="0"/>
              </a:rPr>
              <a:t>These five factors were </a:t>
            </a:r>
            <a:r>
              <a:rPr lang="en-GB" sz="1200" kern="1200" dirty="0">
                <a:solidFill>
                  <a:schemeClr val="tx1"/>
                </a:solidFill>
                <a:effectLst/>
                <a:latin typeface="+mn-lt"/>
                <a:ea typeface="+mn-ea"/>
                <a:cs typeface="+mn-cs"/>
              </a:rPr>
              <a:t>identified as being responsible for growth on the planet: </a:t>
            </a:r>
          </a:p>
          <a:p>
            <a:pPr marL="171450" lvl="0" indent="-171450" fontAlgn="base">
              <a:buFont typeface="Arial" panose="020B0604020202020204" pitchFamily="34" charset="0"/>
              <a:buChar char="•"/>
            </a:pPr>
            <a:r>
              <a:rPr lang="en-GB" sz="1200" kern="1200" dirty="0">
                <a:solidFill>
                  <a:schemeClr val="tx1"/>
                </a:solidFill>
                <a:effectLst/>
                <a:latin typeface="+mn-lt"/>
                <a:ea typeface="+mn-ea"/>
                <a:cs typeface="+mn-cs"/>
              </a:rPr>
              <a:t>Population </a:t>
            </a:r>
            <a:endParaRPr lang="de-AT"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kern="1200" dirty="0">
                <a:solidFill>
                  <a:schemeClr val="tx1"/>
                </a:solidFill>
                <a:effectLst/>
                <a:latin typeface="+mn-lt"/>
                <a:ea typeface="+mn-ea"/>
                <a:cs typeface="+mn-cs"/>
              </a:rPr>
              <a:t>agricultural production </a:t>
            </a:r>
            <a:endParaRPr lang="de-AT"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kern="1200" dirty="0">
                <a:solidFill>
                  <a:schemeClr val="tx1"/>
                </a:solidFill>
                <a:effectLst/>
                <a:latin typeface="+mn-lt"/>
                <a:ea typeface="+mn-ea"/>
                <a:cs typeface="+mn-cs"/>
              </a:rPr>
              <a:t>non-renewable resources depletion</a:t>
            </a:r>
            <a:endParaRPr lang="de-AT"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kern="1200" dirty="0">
                <a:solidFill>
                  <a:schemeClr val="tx1"/>
                </a:solidFill>
                <a:effectLst/>
                <a:latin typeface="+mn-lt"/>
                <a:ea typeface="+mn-ea"/>
                <a:cs typeface="+mn-cs"/>
              </a:rPr>
              <a:t>industrial output </a:t>
            </a:r>
            <a:endParaRPr lang="de-AT" sz="1200" kern="1200" dirty="0">
              <a:solidFill>
                <a:schemeClr val="tx1"/>
              </a:solidFill>
              <a:effectLst/>
              <a:latin typeface="+mn-lt"/>
              <a:ea typeface="+mn-ea"/>
              <a:cs typeface="+mn-cs"/>
            </a:endParaRPr>
          </a:p>
          <a:p>
            <a:pPr marL="171450" lvl="0" indent="-171450" fontAlgn="base">
              <a:buFont typeface="Arial" panose="020B0604020202020204" pitchFamily="34" charset="0"/>
              <a:buChar char="•"/>
            </a:pPr>
            <a:r>
              <a:rPr lang="en-GB" sz="1200" kern="1200" dirty="0">
                <a:solidFill>
                  <a:schemeClr val="tx1"/>
                </a:solidFill>
                <a:effectLst/>
                <a:latin typeface="+mn-lt"/>
                <a:ea typeface="+mn-ea"/>
                <a:cs typeface="+mn-cs"/>
              </a:rPr>
              <a:t>and pollution </a:t>
            </a:r>
            <a:endParaRPr lang="en-GB" sz="1800" dirty="0">
              <a:effectLst/>
              <a:latin typeface="Arial" panose="020B060402020202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aim the organisation is to make these worldwide and strongly interlinked problems of humanity more transparent and to bring them to public's attention. </a:t>
            </a:r>
            <a:endParaRPr lang="de-AT" sz="1200" kern="1200" dirty="0">
              <a:solidFill>
                <a:schemeClr val="tx1"/>
              </a:solidFill>
              <a:effectLst/>
              <a:latin typeface="+mn-lt"/>
              <a:ea typeface="+mn-ea"/>
              <a:cs typeface="+mn-cs"/>
            </a:endParaRPr>
          </a:p>
          <a:p>
            <a:endParaRPr lang="en-US" dirty="0"/>
          </a:p>
          <a:p>
            <a:endParaRPr lang="en-US" b="1" dirty="0"/>
          </a:p>
          <a:p>
            <a:r>
              <a:rPr lang="en-US" b="1" dirty="0"/>
              <a:t>Fridays for Future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In August 2018, Greta Thunberg, a 15-year-old student started school strikes for the climate. For three weeks she demonstrated in front of the Swedish Parliament to call attention to our society's urgent need for action on the climate crisis. Soon she was joined by other strikers and the young people decided to continue their strike until the Swedish government will take action to fulfil its commitment to keep the temperature rise below 2°C according to the Paris Agreement.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was the start of the Fridays for Future (FFF) initiative, a global climate strike movement organised by young people. Greta Thunberg encouraged other students around the world to join her, and worldwide school strikes for the climate began. Around the world, students and activists joined together to demonstrate in front of local government buildings. Since then, millions of people have been motivated by the initiative to act. With these protest actions and street demonstrations for more climate justice, FFF was able to create a high level of interest in climate protection in the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FFF aims to exert moral pressure on political decision-makers to take adequate measures to limit global warming. The involvement of scientists also plays a central and important role in this. The activists act independently, without commercial interests or involvement of political parties and with the following motto: "Everyone is welcome and together we are strong". The movement is organised in a decentralized way, through global national and regional FFF organisations (regional groups), and the above-mentioned key demands are completed or adapted by specific regional concerns of the individual regional groups. In spring 2020, protest actions took place on the internet and social media due to the COVID-19 crisis. </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Arial" panose="020B0604020202020204" pitchFamily="34" charset="0"/>
                <a:ea typeface="Calibri" panose="020F0502020204030204" pitchFamily="34" charset="0"/>
                <a:cs typeface="Times New Roman" panose="02020603050405020304" pitchFamily="18" charset="0"/>
              </a:rPr>
              <a:t>European Green Deal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With the European Green Deal, the European Union has committed itself to achieve climate neutrality until 2050. As it is described in the document, It can only be reached through a societal and economic transformation in Europe that is implemented in a cost-effective, equitable and socially balanced way.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200" kern="1200" dirty="0">
                <a:solidFill>
                  <a:schemeClr val="tx1"/>
                </a:solidFill>
                <a:effectLst/>
                <a:latin typeface="+mn-lt"/>
                <a:ea typeface="+mn-ea"/>
                <a:cs typeface="+mn-cs"/>
              </a:rPr>
              <a:t>The goal of climate neutrality is to be defined in law through the European Climate Change Act, creating a framework that will enable the achievement of the goal. To reduce emissions to zero by 2050, all sectors of the economy and society must make their contribution. Emission reductions, investments in green technologies and the protection of the natural environment are important measures to achieve zero greenhouse gas emissions in all EU Member States. The obligations to implement the measures lie with EU institutions as well as with the Member States at the national level.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aims of the European Climate Law are: </a:t>
            </a:r>
            <a:endParaRPr lang="de-AT" sz="1200" kern="1200" dirty="0">
              <a:solidFill>
                <a:schemeClr val="tx1"/>
              </a:solidFill>
              <a:effectLst/>
              <a:latin typeface="+mn-lt"/>
              <a:ea typeface="+mn-ea"/>
              <a:cs typeface="+mn-cs"/>
            </a:endParaRPr>
          </a:p>
          <a:p>
            <a:pPr lvl="0" fontAlgn="base"/>
            <a:r>
              <a:rPr lang="en-GB" sz="1200" kern="1200" dirty="0">
                <a:solidFill>
                  <a:schemeClr val="tx1"/>
                </a:solidFill>
                <a:effectLst/>
                <a:latin typeface="+mn-lt"/>
                <a:ea typeface="+mn-ea"/>
                <a:cs typeface="+mn-cs"/>
              </a:rPr>
              <a:t>Establishing long-term routes to achieve the goal of climate neutrality by 2050 in all sectors in a socially equitable and cost-effective manner </a:t>
            </a:r>
            <a:endParaRPr lang="de-AT" sz="1200" kern="1200" dirty="0">
              <a:solidFill>
                <a:schemeClr val="tx1"/>
              </a:solidFill>
              <a:effectLst/>
              <a:latin typeface="+mn-lt"/>
              <a:ea typeface="+mn-ea"/>
              <a:cs typeface="+mn-cs"/>
            </a:endParaRPr>
          </a:p>
          <a:p>
            <a:pPr lvl="0" fontAlgn="base"/>
            <a:r>
              <a:rPr lang="en-GB" sz="1200" kern="1200" dirty="0">
                <a:solidFill>
                  <a:schemeClr val="tx1"/>
                </a:solidFill>
                <a:effectLst/>
                <a:latin typeface="+mn-lt"/>
                <a:ea typeface="+mn-ea"/>
                <a:cs typeface="+mn-cs"/>
              </a:rPr>
              <a:t>Creating a mechanism to monitor progress and take further action</a:t>
            </a:r>
            <a:endParaRPr lang="de-AT" sz="1200" kern="1200" dirty="0">
              <a:solidFill>
                <a:schemeClr val="tx1"/>
              </a:solidFill>
              <a:effectLst/>
              <a:latin typeface="+mn-lt"/>
              <a:ea typeface="+mn-ea"/>
              <a:cs typeface="+mn-cs"/>
            </a:endParaRPr>
          </a:p>
          <a:p>
            <a:pPr lvl="0" fontAlgn="base"/>
            <a:r>
              <a:rPr lang="en-GB" sz="1200" kern="1200" dirty="0">
                <a:solidFill>
                  <a:schemeClr val="tx1"/>
                </a:solidFill>
                <a:effectLst/>
                <a:latin typeface="+mn-lt"/>
                <a:ea typeface="+mn-ea"/>
                <a:cs typeface="+mn-cs"/>
              </a:rPr>
              <a:t>Providing planning stability for investors and economic actors</a:t>
            </a:r>
            <a:endParaRPr lang="de-AT" sz="1200" kern="1200" dirty="0">
              <a:solidFill>
                <a:schemeClr val="tx1"/>
              </a:solidFill>
              <a:effectLst/>
              <a:latin typeface="+mn-lt"/>
              <a:ea typeface="+mn-ea"/>
              <a:cs typeface="+mn-cs"/>
            </a:endParaRPr>
          </a:p>
          <a:p>
            <a:pPr lvl="0" fontAlgn="base"/>
            <a:r>
              <a:rPr lang="en-GB" sz="1200" kern="1200" dirty="0">
                <a:solidFill>
                  <a:schemeClr val="tx1"/>
                </a:solidFill>
                <a:effectLst/>
                <a:latin typeface="+mn-lt"/>
                <a:ea typeface="+mn-ea"/>
                <a:cs typeface="+mn-cs"/>
              </a:rPr>
              <a:t>Transition to climate neutrality is irreversible.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Dia számának helye 3"/>
          <p:cNvSpPr>
            <a:spLocks noGrp="1"/>
          </p:cNvSpPr>
          <p:nvPr>
            <p:ph type="sldNum" sz="quarter" idx="5"/>
          </p:nvPr>
        </p:nvSpPr>
        <p:spPr/>
        <p:txBody>
          <a:bodyPr/>
          <a:lstStyle/>
          <a:p>
            <a:fld id="{D9441661-A9B8-8C46-A779-63579DCBF06E}" type="slidenum">
              <a:rPr lang="de-DE" smtClean="0"/>
              <a:t>19</a:t>
            </a:fld>
            <a:endParaRPr lang="de-DE"/>
          </a:p>
        </p:txBody>
      </p:sp>
    </p:spTree>
    <p:extLst>
      <p:ext uri="{BB962C8B-B14F-4D97-AF65-F5344CB8AC3E}">
        <p14:creationId xmlns:p14="http://schemas.microsoft.com/office/powerpoint/2010/main" val="1585790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0650" y="882650"/>
            <a:ext cx="7734300" cy="4351338"/>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dirty="0" err="1"/>
              <a:t>This</a:t>
            </a:r>
            <a:r>
              <a:rPr lang="hu-HU" dirty="0"/>
              <a:t> is </a:t>
            </a:r>
            <a:r>
              <a:rPr lang="hu-HU" dirty="0" err="1"/>
              <a:t>the</a:t>
            </a:r>
            <a:r>
              <a:rPr lang="hu-HU" dirty="0"/>
              <a:t> </a:t>
            </a:r>
            <a:r>
              <a:rPr lang="hu-HU" dirty="0" err="1"/>
              <a:t>introductory</a:t>
            </a:r>
            <a:r>
              <a:rPr lang="hu-HU" dirty="0"/>
              <a:t> </a:t>
            </a:r>
            <a:r>
              <a:rPr lang="hu-HU" dirty="0" err="1"/>
              <a:t>chapter</a:t>
            </a:r>
            <a:r>
              <a:rPr lang="hu-HU" dirty="0"/>
              <a:t> </a:t>
            </a:r>
            <a:r>
              <a:rPr lang="hu-HU" dirty="0" err="1"/>
              <a:t>for</a:t>
            </a:r>
            <a:r>
              <a:rPr lang="hu-HU" dirty="0"/>
              <a:t> </a:t>
            </a:r>
            <a:r>
              <a:rPr lang="hu-HU" dirty="0" err="1"/>
              <a:t>this</a:t>
            </a:r>
            <a:r>
              <a:rPr lang="hu-HU" dirty="0"/>
              <a:t> script, </a:t>
            </a:r>
            <a:r>
              <a:rPr lang="hu-HU" dirty="0" err="1"/>
              <a:t>where</a:t>
            </a:r>
            <a:r>
              <a:rPr lang="hu-HU" dirty="0"/>
              <a:t> </a:t>
            </a:r>
            <a:r>
              <a:rPr lang="hu-HU" dirty="0" err="1"/>
              <a:t>the</a:t>
            </a:r>
            <a:r>
              <a:rPr lang="hu-HU" dirty="0"/>
              <a:t> </a:t>
            </a:r>
            <a:r>
              <a:rPr lang="hu-HU" dirty="0" err="1"/>
              <a:t>term</a:t>
            </a:r>
            <a:r>
              <a:rPr lang="hu-HU" dirty="0"/>
              <a:t> is </a:t>
            </a:r>
            <a:r>
              <a:rPr lang="hu-HU" dirty="0" err="1"/>
              <a:t>defined</a:t>
            </a:r>
            <a:r>
              <a:rPr lang="hu-HU" dirty="0"/>
              <a:t>, </a:t>
            </a:r>
            <a:r>
              <a:rPr lang="hu-HU" dirty="0" err="1"/>
              <a:t>dimensions</a:t>
            </a:r>
            <a:r>
              <a:rPr lang="hu-HU" dirty="0"/>
              <a:t> of </a:t>
            </a:r>
            <a:r>
              <a:rPr lang="hu-HU" dirty="0" err="1"/>
              <a:t>it</a:t>
            </a:r>
            <a:r>
              <a:rPr lang="hu-HU" dirty="0"/>
              <a:t> </a:t>
            </a:r>
            <a:r>
              <a:rPr lang="hu-HU" dirty="0" err="1"/>
              <a:t>are</a:t>
            </a:r>
            <a:r>
              <a:rPr lang="hu-HU" dirty="0"/>
              <a:t> </a:t>
            </a:r>
            <a:r>
              <a:rPr lang="hu-HU" dirty="0" err="1"/>
              <a:t>named</a:t>
            </a:r>
            <a:r>
              <a:rPr lang="hu-HU" dirty="0"/>
              <a:t> and </a:t>
            </a:r>
            <a:r>
              <a:rPr lang="hu-HU" dirty="0" err="1"/>
              <a:t>patterns</a:t>
            </a:r>
            <a:r>
              <a:rPr lang="hu-HU" dirty="0"/>
              <a:t> of </a:t>
            </a:r>
            <a:r>
              <a:rPr lang="hu-HU" dirty="0" err="1"/>
              <a:t>vision</a:t>
            </a:r>
            <a:r>
              <a:rPr lang="hu-HU" dirty="0"/>
              <a:t> </a:t>
            </a:r>
            <a:r>
              <a:rPr lang="hu-HU" dirty="0" err="1"/>
              <a:t>are</a:t>
            </a:r>
            <a:r>
              <a:rPr lang="hu-HU" dirty="0"/>
              <a:t> </a:t>
            </a:r>
            <a:r>
              <a:rPr lang="hu-HU" dirty="0" err="1"/>
              <a:t>presented</a:t>
            </a:r>
            <a:r>
              <a:rPr lang="en-US" dirty="0"/>
              <a:t>.</a:t>
            </a:r>
            <a:endParaRPr lang="de-DE" dirty="0"/>
          </a:p>
          <a:p>
            <a:endParaRPr lang="de-AT" dirty="0"/>
          </a:p>
        </p:txBody>
      </p:sp>
      <p:sp>
        <p:nvSpPr>
          <p:cNvPr id="4" name="Foliennummernplatzhalter 3"/>
          <p:cNvSpPr>
            <a:spLocks noGrp="1"/>
          </p:cNvSpPr>
          <p:nvPr>
            <p:ph type="sldNum" idx="10"/>
          </p:nvPr>
        </p:nvSpPr>
        <p:spPr/>
        <p:txBody>
          <a:bodyPr/>
          <a:lstStyle/>
          <a:p>
            <a:pPr algn="r">
              <a:buNone/>
            </a:pPr>
            <a:fld id="{3D25266E-C68C-42E4-BE5D-4C25CEE0A6F5}" type="slidenum">
              <a:rPr lang="de-DE" sz="1400" b="0" strike="noStrike" spc="-1" smtClean="0">
                <a:latin typeface="Calibri"/>
              </a:rPr>
              <a:t>2</a:t>
            </a:fld>
            <a:endParaRPr lang="de-DE" sz="1400" b="0" strike="noStrike" spc="-1">
              <a:latin typeface="Calibri"/>
            </a:endParaRPr>
          </a:p>
        </p:txBody>
      </p:sp>
    </p:spTree>
    <p:extLst>
      <p:ext uri="{BB962C8B-B14F-4D97-AF65-F5344CB8AC3E}">
        <p14:creationId xmlns:p14="http://schemas.microsoft.com/office/powerpoint/2010/main" val="2188055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r>
              <a:rPr lang="de-DE" sz="1800" dirty="0">
                <a:effectLst/>
                <a:latin typeface="Arial" panose="020B0604020202020204" pitchFamily="34" charset="0"/>
                <a:ea typeface="Calibri" panose="020F0502020204030204" pitchFamily="34" charset="0"/>
                <a:cs typeface="Times New Roman" panose="02020603050405020304" pitchFamily="18" charset="0"/>
              </a:rPr>
              <a:t>T</a:t>
            </a:r>
            <a:r>
              <a:rPr lang="en-GB" sz="1800" dirty="0">
                <a:effectLst/>
                <a:latin typeface="Arial" panose="020B0604020202020204" pitchFamily="34" charset="0"/>
                <a:ea typeface="Calibri" panose="020F0502020204030204" pitchFamily="34" charset="0"/>
                <a:cs typeface="Times New Roman" panose="02020603050405020304" pitchFamily="18" charset="0"/>
              </a:rPr>
              <a:t>his </a:t>
            </a:r>
            <a:r>
              <a:rPr lang="en-US" sz="1800" noProof="0" dirty="0">
                <a:effectLst/>
                <a:latin typeface="Arial" panose="020B0604020202020204" pitchFamily="34" charset="0"/>
                <a:ea typeface="Calibri" panose="020F0502020204030204" pitchFamily="34" charset="0"/>
                <a:cs typeface="Times New Roman" panose="02020603050405020304" pitchFamily="18" charset="0"/>
              </a:rPr>
              <a:t>p</a:t>
            </a:r>
            <a:r>
              <a:rPr lang="en-US" sz="1800" noProof="0" dirty="0"/>
              <a:t>ractical</a:t>
            </a:r>
            <a:r>
              <a:rPr lang="de-DE" sz="1800" dirty="0"/>
              <a:t> </a:t>
            </a:r>
            <a:r>
              <a:rPr lang="en-US" sz="1800" noProof="0" dirty="0"/>
              <a:t>example</a:t>
            </a:r>
            <a:r>
              <a:rPr lang="de-DE" sz="1800" dirty="0"/>
              <a:t> </a:t>
            </a:r>
            <a:r>
              <a:rPr lang="en-GB" sz="1800" dirty="0">
                <a:effectLst/>
                <a:latin typeface="Arial" panose="020B0604020202020204" pitchFamily="34" charset="0"/>
                <a:ea typeface="Calibri" panose="020F0502020204030204" pitchFamily="34" charset="0"/>
                <a:cs typeface="Times New Roman" panose="02020603050405020304" pitchFamily="18" charset="0"/>
              </a:rPr>
              <a:t>gives detailed information about the platform SDG Watch Austria.</a:t>
            </a:r>
            <a:r>
              <a:rPr lang="en-GB" sz="1800" b="1" i="1"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a:effectLst/>
                <a:latin typeface="Arial" panose="020B0604020202020204" pitchFamily="34" charset="0"/>
                <a:ea typeface="Calibri" panose="020F0502020204030204" pitchFamily="34" charset="0"/>
                <a:cs typeface="Times New Roman" panose="02020603050405020304" pitchFamily="18" charset="0"/>
              </a:rPr>
              <a:t>As already mentioned earlier, the development of the SDGs (Sustainable Development Goals) and their sub-goals are one of the most important milestones in the recent years.</a:t>
            </a:r>
            <a:r>
              <a:rPr lang="en-GB" sz="1800" b="1" i="1" dirty="0">
                <a:effectLst/>
                <a:latin typeface="Arial" panose="020B0604020202020204" pitchFamily="34" charset="0"/>
                <a:ea typeface="Calibri" panose="020F0502020204030204" pitchFamily="34" charset="0"/>
                <a:cs typeface="Times New Roman" panose="02020603050405020304" pitchFamily="18" charset="0"/>
              </a:rPr>
              <a:t>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9441661-A9B8-8C46-A779-63579DCBF06E}" type="slidenum">
              <a:rPr lang="de-DE" smtClean="0"/>
              <a:t>20</a:t>
            </a:fld>
            <a:endParaRPr lang="de-DE"/>
          </a:p>
        </p:txBody>
      </p:sp>
    </p:spTree>
    <p:extLst>
      <p:ext uri="{BB962C8B-B14F-4D97-AF65-F5344CB8AC3E}">
        <p14:creationId xmlns:p14="http://schemas.microsoft.com/office/powerpoint/2010/main" val="15565449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21</a:t>
            </a:fld>
            <a:endParaRPr lang="de-DE"/>
          </a:p>
        </p:txBody>
      </p:sp>
    </p:spTree>
    <p:extLst>
      <p:ext uri="{BB962C8B-B14F-4D97-AF65-F5344CB8AC3E}">
        <p14:creationId xmlns:p14="http://schemas.microsoft.com/office/powerpoint/2010/main" val="267054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22</a:t>
            </a:fld>
            <a:endParaRPr lang="de-DE"/>
          </a:p>
        </p:txBody>
      </p:sp>
    </p:spTree>
    <p:extLst>
      <p:ext uri="{BB962C8B-B14F-4D97-AF65-F5344CB8AC3E}">
        <p14:creationId xmlns:p14="http://schemas.microsoft.com/office/powerpoint/2010/main" val="1202197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0650" y="882650"/>
            <a:ext cx="7734300" cy="4351338"/>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idx="10"/>
          </p:nvPr>
        </p:nvSpPr>
        <p:spPr/>
        <p:txBody>
          <a:bodyPr/>
          <a:lstStyle/>
          <a:p>
            <a:pPr algn="r">
              <a:buNone/>
            </a:pPr>
            <a:fld id="{3D25266E-C68C-42E4-BE5D-4C25CEE0A6F5}" type="slidenum">
              <a:rPr lang="de-DE" sz="1400" b="0" strike="noStrike" spc="-1" smtClean="0">
                <a:latin typeface="Calibri"/>
              </a:rPr>
              <a:t>23</a:t>
            </a:fld>
            <a:endParaRPr lang="de-DE" sz="1400" b="0" strike="noStrike" spc="-1">
              <a:latin typeface="Calibri"/>
            </a:endParaRPr>
          </a:p>
        </p:txBody>
      </p:sp>
    </p:spTree>
    <p:extLst>
      <p:ext uri="{BB962C8B-B14F-4D97-AF65-F5344CB8AC3E}">
        <p14:creationId xmlns:p14="http://schemas.microsoft.com/office/powerpoint/2010/main" val="395233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422275" y="1241425"/>
            <a:ext cx="5953125" cy="3349625"/>
          </a:xfrm>
          <a:prstGeom prst="rect">
            <a:avLst/>
          </a:prstGeom>
          <a:ln w="0">
            <a:noFill/>
          </a:ln>
        </p:spPr>
      </p:sp>
      <p:sp>
        <p:nvSpPr>
          <p:cNvPr id="434" name="PlaceHolder 2"/>
          <p:cNvSpPr>
            <a:spLocks noGrp="1"/>
          </p:cNvSpPr>
          <p:nvPr>
            <p:ph type="body"/>
          </p:nvPr>
        </p:nvSpPr>
        <p:spPr>
          <a:xfrm>
            <a:off x="679768" y="4777293"/>
            <a:ext cx="5437783" cy="3908125"/>
          </a:xfrm>
          <a:prstGeom prst="rect">
            <a:avLst/>
          </a:prstGeom>
          <a:noFill/>
          <a:ln w="0">
            <a:noFill/>
          </a:ln>
        </p:spPr>
        <p:txBody>
          <a:bodyPr anchor="t">
            <a:noAutofit/>
          </a:bodyPr>
          <a:lstStyle/>
          <a:p>
            <a:pPr marL="0" indent="0" algn="just">
              <a:buNone/>
            </a:pPr>
            <a:r>
              <a:rPr lang="ro-RO" sz="2000" dirty="0" err="1"/>
              <a:t>This</a:t>
            </a:r>
            <a:r>
              <a:rPr lang="ro-RO" sz="2000" dirty="0"/>
              <a:t> module </a:t>
            </a:r>
            <a:r>
              <a:rPr lang="ro-RO" sz="2000" dirty="0" err="1"/>
              <a:t>explains</a:t>
            </a:r>
            <a:r>
              <a:rPr lang="ro-RO" sz="2000" dirty="0"/>
              <a:t> </a:t>
            </a:r>
            <a:r>
              <a:rPr lang="ro-RO" sz="2000" dirty="0" err="1"/>
              <a:t>the</a:t>
            </a:r>
            <a:r>
              <a:rPr lang="ro-RO" sz="2000" dirty="0"/>
              <a:t> </a:t>
            </a:r>
            <a:r>
              <a:rPr lang="ro-RO" sz="2000" dirty="0" err="1"/>
              <a:t>dimensions</a:t>
            </a:r>
            <a:r>
              <a:rPr lang="ro-RO" sz="2000" dirty="0"/>
              <a:t> of </a:t>
            </a:r>
            <a:r>
              <a:rPr lang="ro-RO" sz="2000" dirty="0" err="1"/>
              <a:t>sustainability</a:t>
            </a:r>
            <a:r>
              <a:rPr lang="ro-RO" sz="2000" dirty="0"/>
              <a:t>: economic, </a:t>
            </a:r>
            <a:r>
              <a:rPr lang="ro-RO" sz="2000" dirty="0" err="1"/>
              <a:t>environmental</a:t>
            </a:r>
            <a:r>
              <a:rPr lang="ro-RO" sz="2000" dirty="0"/>
              <a:t> </a:t>
            </a:r>
            <a:r>
              <a:rPr lang="ro-RO" sz="2000" dirty="0" err="1"/>
              <a:t>and</a:t>
            </a:r>
            <a:r>
              <a:rPr lang="ro-RO" sz="2000" dirty="0"/>
              <a:t> social (</a:t>
            </a:r>
            <a:r>
              <a:rPr lang="ro-RO" sz="2000" dirty="0" err="1"/>
              <a:t>health</a:t>
            </a:r>
            <a:r>
              <a:rPr lang="ro-RO" sz="2000" dirty="0"/>
              <a:t>) </a:t>
            </a:r>
            <a:r>
              <a:rPr lang="ro-RO" sz="2000" dirty="0" err="1"/>
              <a:t>sustainability</a:t>
            </a:r>
            <a:r>
              <a:rPr lang="ro-RO" sz="2000" dirty="0"/>
              <a:t>. </a:t>
            </a:r>
          </a:p>
          <a:p>
            <a:pPr marL="0" indent="0" algn="just">
              <a:buNone/>
            </a:pPr>
            <a:r>
              <a:rPr lang="de-DE" sz="2000" dirty="0"/>
              <a:t>E</a:t>
            </a:r>
            <a:r>
              <a:rPr lang="ro-RO" sz="2000" dirty="0" err="1"/>
              <a:t>xamples</a:t>
            </a:r>
            <a:r>
              <a:rPr lang="ro-RO" sz="2000" dirty="0"/>
              <a:t> are </a:t>
            </a:r>
            <a:r>
              <a:rPr lang="ro-RO" sz="2000" dirty="0" err="1"/>
              <a:t>provided</a:t>
            </a:r>
            <a:r>
              <a:rPr lang="ro-RO" sz="2000" dirty="0"/>
              <a:t> for </a:t>
            </a:r>
            <a:r>
              <a:rPr lang="ro-RO" sz="2000" dirty="0" err="1"/>
              <a:t>all</a:t>
            </a:r>
            <a:r>
              <a:rPr lang="ro-RO" sz="2000" dirty="0"/>
              <a:t> </a:t>
            </a:r>
            <a:r>
              <a:rPr lang="ro-RO" sz="2000" dirty="0" err="1"/>
              <a:t>dimensions</a:t>
            </a:r>
            <a:r>
              <a:rPr lang="ro-RO" sz="2000" dirty="0"/>
              <a:t>, </a:t>
            </a:r>
            <a:r>
              <a:rPr lang="ro-RO" sz="2000" dirty="0" err="1"/>
              <a:t>illustrating</a:t>
            </a:r>
            <a:r>
              <a:rPr lang="ro-RO" sz="2000" dirty="0"/>
              <a:t> </a:t>
            </a:r>
            <a:r>
              <a:rPr lang="ro-RO" sz="2000" dirty="0" err="1"/>
              <a:t>that</a:t>
            </a:r>
            <a:r>
              <a:rPr lang="ro-RO" sz="2000" dirty="0"/>
              <a:t> </a:t>
            </a:r>
            <a:r>
              <a:rPr lang="ro-RO" sz="2000" dirty="0" err="1"/>
              <a:t>all</a:t>
            </a:r>
            <a:r>
              <a:rPr lang="ro-RO" sz="2000" dirty="0"/>
              <a:t> </a:t>
            </a:r>
            <a:r>
              <a:rPr lang="ro-RO" sz="2000" dirty="0" err="1"/>
              <a:t>dimensions</a:t>
            </a:r>
            <a:r>
              <a:rPr lang="ro-RO" sz="2000" dirty="0"/>
              <a:t> are </a:t>
            </a:r>
            <a:r>
              <a:rPr lang="ro-RO" sz="2000" dirty="0" err="1"/>
              <a:t>equally</a:t>
            </a:r>
            <a:r>
              <a:rPr lang="ro-RO" sz="2000" dirty="0"/>
              <a:t> important in building </a:t>
            </a:r>
            <a:r>
              <a:rPr lang="ro-RO" sz="2000" dirty="0" err="1"/>
              <a:t>the</a:t>
            </a:r>
            <a:r>
              <a:rPr lang="ro-RO" sz="2000" dirty="0"/>
              <a:t> </a:t>
            </a:r>
            <a:r>
              <a:rPr lang="ro-RO" sz="2000" dirty="0" err="1"/>
              <a:t>sustainable</a:t>
            </a:r>
            <a:r>
              <a:rPr lang="ro-RO" sz="2000" dirty="0"/>
              <a:t> </a:t>
            </a:r>
            <a:r>
              <a:rPr lang="ro-RO" sz="2000" dirty="0" err="1"/>
              <a:t>development</a:t>
            </a:r>
            <a:r>
              <a:rPr lang="ro-RO" sz="2000" dirty="0"/>
              <a:t> </a:t>
            </a:r>
            <a:r>
              <a:rPr lang="ro-RO" sz="2000" dirty="0" err="1"/>
              <a:t>framework</a:t>
            </a:r>
            <a:r>
              <a:rPr lang="ro-RO" sz="2000" dirty="0"/>
              <a:t>.  </a:t>
            </a:r>
          </a:p>
          <a:p>
            <a:pPr marL="0" indent="0" algn="just">
              <a:buNone/>
            </a:pPr>
            <a:endParaRPr lang="ro-RO" sz="2000" dirty="0"/>
          </a:p>
          <a:p>
            <a:pPr marL="0" indent="0" algn="just">
              <a:buNone/>
            </a:pPr>
            <a:r>
              <a:rPr lang="ro-RO" sz="2000" dirty="0"/>
              <a:t>The Social </a:t>
            </a:r>
            <a:r>
              <a:rPr lang="ro-RO" sz="2000" dirty="0" err="1"/>
              <a:t>Economy</a:t>
            </a:r>
            <a:r>
              <a:rPr lang="ro-RO" sz="2000" dirty="0"/>
              <a:t> </a:t>
            </a:r>
            <a:r>
              <a:rPr lang="ro-RO" sz="2000" dirty="0" err="1"/>
              <a:t>should</a:t>
            </a:r>
            <a:r>
              <a:rPr lang="ro-RO" sz="2000" dirty="0"/>
              <a:t> </a:t>
            </a:r>
            <a:r>
              <a:rPr lang="ro-RO" sz="2000" dirty="0" err="1"/>
              <a:t>also</a:t>
            </a:r>
            <a:r>
              <a:rPr lang="ro-RO" sz="2000" dirty="0"/>
              <a:t> </a:t>
            </a:r>
            <a:r>
              <a:rPr lang="ro-RO" sz="2000" dirty="0" err="1"/>
              <a:t>account</a:t>
            </a:r>
            <a:r>
              <a:rPr lang="ro-RO" sz="2000" dirty="0"/>
              <a:t> for a </a:t>
            </a:r>
            <a:r>
              <a:rPr lang="ro-RO" sz="2000" dirty="0" err="1"/>
              <a:t>sustainable</a:t>
            </a:r>
            <a:r>
              <a:rPr lang="ro-RO" sz="2000" dirty="0"/>
              <a:t> </a:t>
            </a:r>
            <a:r>
              <a:rPr lang="ro-RO" sz="2000" dirty="0" err="1"/>
              <a:t>approach</a:t>
            </a:r>
            <a:r>
              <a:rPr lang="ro-RO" sz="2000" dirty="0"/>
              <a:t>, </a:t>
            </a:r>
            <a:r>
              <a:rPr lang="ro-RO" sz="2000" dirty="0" err="1"/>
              <a:t>so</a:t>
            </a:r>
            <a:r>
              <a:rPr lang="ro-RO" sz="2000" dirty="0"/>
              <a:t> as </a:t>
            </a:r>
            <a:r>
              <a:rPr lang="ro-RO" sz="2000" dirty="0" err="1"/>
              <a:t>to</a:t>
            </a:r>
            <a:r>
              <a:rPr lang="ro-RO" sz="2000" dirty="0"/>
              <a:t> </a:t>
            </a:r>
            <a:r>
              <a:rPr lang="ro-RO" sz="2000" dirty="0" err="1"/>
              <a:t>controll</a:t>
            </a:r>
            <a:r>
              <a:rPr lang="ro-RO" sz="2000" dirty="0"/>
              <a:t> </a:t>
            </a:r>
            <a:r>
              <a:rPr lang="ro-RO" sz="2000" dirty="0" err="1"/>
              <a:t>and</a:t>
            </a:r>
            <a:r>
              <a:rPr lang="ro-RO" sz="2000" dirty="0"/>
              <a:t> reduce </a:t>
            </a:r>
            <a:r>
              <a:rPr lang="ro-RO" sz="2000" dirty="0" err="1"/>
              <a:t>the</a:t>
            </a:r>
            <a:r>
              <a:rPr lang="ro-RO" sz="2000" dirty="0"/>
              <a:t> </a:t>
            </a:r>
            <a:r>
              <a:rPr lang="ro-RO" sz="2000" dirty="0" err="1"/>
              <a:t>consumption</a:t>
            </a:r>
            <a:r>
              <a:rPr lang="ro-RO" sz="2000" dirty="0"/>
              <a:t> of </a:t>
            </a:r>
            <a:r>
              <a:rPr lang="ro-RO" sz="2000" dirty="0" err="1"/>
              <a:t>energy</a:t>
            </a:r>
            <a:r>
              <a:rPr lang="ro-RO" sz="2000" dirty="0"/>
              <a:t> </a:t>
            </a:r>
            <a:r>
              <a:rPr lang="ro-RO" sz="2000" dirty="0" err="1"/>
              <a:t>and</a:t>
            </a:r>
            <a:r>
              <a:rPr lang="ro-RO" sz="2000" dirty="0"/>
              <a:t> </a:t>
            </a:r>
            <a:r>
              <a:rPr lang="ro-RO" sz="2000" dirty="0" err="1"/>
              <a:t>resources</a:t>
            </a:r>
            <a:r>
              <a:rPr lang="de-DE" sz="2000" dirty="0"/>
              <a:t>. </a:t>
            </a:r>
          </a:p>
          <a:p>
            <a:endParaRPr lang="de-AT" sz="2000" dirty="0"/>
          </a:p>
          <a:p>
            <a:endParaRPr lang="de-DE" sz="2000" b="0" strike="noStrike" spc="-1" dirty="0">
              <a:latin typeface="Calibri"/>
            </a:endParaRPr>
          </a:p>
        </p:txBody>
      </p:sp>
      <p:sp>
        <p:nvSpPr>
          <p:cNvPr id="435" name="PlaceHolder 3"/>
          <p:cNvSpPr>
            <a:spLocks noGrp="1"/>
          </p:cNvSpPr>
          <p:nvPr>
            <p:ph type="sldNum" idx="12"/>
          </p:nvPr>
        </p:nvSpPr>
        <p:spPr>
          <a:xfrm>
            <a:off x="3850589" y="9428743"/>
            <a:ext cx="2945302" cy="497504"/>
          </a:xfrm>
          <a:prstGeom prst="rect">
            <a:avLst/>
          </a:prstGeom>
          <a:noFill/>
          <a:ln w="0">
            <a:noFill/>
          </a:ln>
        </p:spPr>
        <p:txBody>
          <a:bodyPr anchor="b">
            <a:noAutofit/>
          </a:bodyPr>
          <a:lstStyle>
            <a:lvl1pPr algn="r">
              <a:lnSpc>
                <a:spcPct val="100000"/>
              </a:lnSpc>
              <a:buNone/>
              <a:defRPr lang="de-DE" sz="1200" b="0" strike="noStrike" spc="-1">
                <a:latin typeface="Calibri"/>
              </a:defRPr>
            </a:lvl1pPr>
          </a:lstStyle>
          <a:p>
            <a:pPr algn="r">
              <a:lnSpc>
                <a:spcPct val="100000"/>
              </a:lnSpc>
              <a:buNone/>
            </a:pPr>
            <a:fld id="{1A8A8849-F72C-442F-80BD-F85F92523E56}" type="slidenum">
              <a:rPr lang="de-DE" sz="1200" b="0" strike="noStrike" spc="-1">
                <a:latin typeface="Calibri"/>
              </a:rPr>
              <a:t>24</a:t>
            </a:fld>
            <a:endParaRPr lang="de-DE" sz="1200" b="0" strike="noStrike" spc="-1">
              <a:latin typeface="Calibri"/>
            </a:endParaRPr>
          </a:p>
        </p:txBody>
      </p:sp>
    </p:spTree>
    <p:extLst>
      <p:ext uri="{BB962C8B-B14F-4D97-AF65-F5344CB8AC3E}">
        <p14:creationId xmlns:p14="http://schemas.microsoft.com/office/powerpoint/2010/main" val="10818511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kern="1200" dirty="0">
                <a:solidFill>
                  <a:schemeClr val="tx1"/>
                </a:solidFill>
                <a:effectLst/>
                <a:latin typeface="+mn-lt"/>
                <a:ea typeface="+mn-ea"/>
                <a:cs typeface="+mn-cs"/>
              </a:rPr>
              <a:t>Most people associate sustainability with an ecological perspective in order to contribute to environmental and climate protection and they have to be considered in conjunction with social / health and economic sustainability.</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Ecological sustainability means first and foremost the far-sighted and considerate use of natural resources (resource conservation), which are the basis for our life on the planet. </a:t>
            </a:r>
            <a:endParaRPr lang="en-GB" dirty="0"/>
          </a:p>
          <a:p>
            <a:endParaRPr lang="en-GB" dirty="0"/>
          </a:p>
          <a:p>
            <a:r>
              <a:rPr lang="en-GB" dirty="0"/>
              <a:t>Environmental sustainability is about reducing the ecological footprint, which is characterized by </a:t>
            </a:r>
          </a:p>
          <a:p>
            <a:r>
              <a:rPr lang="en-GB" dirty="0"/>
              <a:t>the motto prevention instead of reaction. It can be summarized in the following areas: </a:t>
            </a:r>
          </a:p>
          <a:p>
            <a:r>
              <a:rPr lang="en-GB" dirty="0"/>
              <a:t>• Building resource awareness </a:t>
            </a:r>
          </a:p>
          <a:p>
            <a:r>
              <a:rPr lang="en-GB" dirty="0"/>
              <a:t>• Reduction of resources/materials used for production and services (eco-efficiency) </a:t>
            </a:r>
          </a:p>
          <a:p>
            <a:r>
              <a:rPr lang="en-GB" dirty="0"/>
              <a:t>• Economical use of key resources (energy, water, soil, ...), energy savings (energy efficiency), use of renewable energy </a:t>
            </a:r>
          </a:p>
          <a:p>
            <a:r>
              <a:rPr lang="en-GB" dirty="0"/>
              <a:t>• Recycling and reuse of materials/resources, closed circular management </a:t>
            </a:r>
          </a:p>
          <a:p>
            <a:r>
              <a:rPr lang="en-GB" dirty="0"/>
              <a:t>• Reduction or prevention of pollution (CO2 emission, water pollution, waste, toxic substances...), wastewater management</a:t>
            </a:r>
          </a:p>
          <a:p>
            <a:r>
              <a:rPr lang="en-GB" dirty="0"/>
              <a:t>• Development of products, services, technologies and processes with the lowest environmental impact </a:t>
            </a:r>
          </a:p>
          <a:p>
            <a:r>
              <a:rPr lang="en-GB" dirty="0"/>
              <a:t>• Preservation of biodiversity</a:t>
            </a:r>
          </a:p>
          <a:p>
            <a:r>
              <a:rPr lang="en-GB" dirty="0"/>
              <a:t>• Identifying environmental costs</a:t>
            </a:r>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7299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To achieve environmental sustainability, three important principles are followed: efficiency, consistency and sufficiency. </a:t>
            </a:r>
            <a:endParaRPr lang="de-AT" sz="1200" kern="1200" dirty="0">
              <a:solidFill>
                <a:schemeClr val="tx1"/>
              </a:solidFill>
              <a:effectLst/>
              <a:latin typeface="+mn-lt"/>
              <a:ea typeface="+mn-ea"/>
              <a:cs typeface="+mn-cs"/>
            </a:endParaRPr>
          </a:p>
          <a:p>
            <a:endParaRPr lang="de-DE" dirty="0"/>
          </a:p>
          <a:p>
            <a:r>
              <a:rPr lang="en-GB" sz="1200" b="1" kern="1200" dirty="0">
                <a:solidFill>
                  <a:schemeClr val="tx1"/>
                </a:solidFill>
                <a:effectLst/>
                <a:latin typeface="+mn-lt"/>
                <a:ea typeface="+mn-ea"/>
                <a:cs typeface="+mn-cs"/>
              </a:rPr>
              <a:t>Efficiency</a:t>
            </a:r>
            <a:r>
              <a:rPr lang="en-GB" sz="1200" kern="1200" dirty="0">
                <a:solidFill>
                  <a:schemeClr val="tx1"/>
                </a:solidFill>
                <a:effectLst/>
                <a:latin typeface="+mn-lt"/>
                <a:ea typeface="+mn-ea"/>
                <a:cs typeface="+mn-cs"/>
              </a:rPr>
              <a:t> refers to more productive use of raw materials, materials and energy, thus increasing the productivity of resources. For a long time, it was thought that green products alone would solve the resource problem. However, it has been shown that in most cases, the overall resource consumption does not decrease. Although the input is lower for the particular product, the overall demand increases, which cancels out the savings effect. It has been observed that the idea that less energy is consumed for, i.e., the operation of appliances or lighting, is accompanied by more careless and thus lavish use. Efficiency is therefore only one building block, but not the sole salvation.</a:t>
            </a:r>
            <a:endParaRPr lang="de-AT"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Consistency</a:t>
            </a:r>
            <a:r>
              <a:rPr lang="en-GB" sz="1200" kern="1200" dirty="0">
                <a:solidFill>
                  <a:schemeClr val="tx1"/>
                </a:solidFill>
                <a:effectLst/>
                <a:latin typeface="+mn-lt"/>
                <a:ea typeface="+mn-ea"/>
                <a:cs typeface="+mn-cs"/>
              </a:rPr>
              <a:t> stands for nature-friendly technologies that use the substances and services of ecosystems without destroying them. This is in line with the concept of circular economy. Harmful substances should be used in a controlled way or sorted out. A new "green industry" wants to produce products without waste. Re- and upcycling are being evaluated. Consistency strategies do not necessarily rely on consumption renunciation. They aim for nature-friendly consumption that combines recyclable materials, environmentally friendly materials and renewable energy. However, there are still unsolved problems when it comes to recycling. This is where the concept reaches its limits.</a:t>
            </a:r>
            <a:endParaRPr lang="de-AT" sz="1200"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Sufficiency</a:t>
            </a:r>
            <a:r>
              <a:rPr lang="en-GB" sz="1200" kern="1200" dirty="0">
                <a:solidFill>
                  <a:schemeClr val="tx1"/>
                </a:solidFill>
                <a:effectLst/>
                <a:latin typeface="+mn-lt"/>
                <a:ea typeface="+mn-ea"/>
                <a:cs typeface="+mn-cs"/>
              </a:rPr>
              <a:t> is aimed at reducing resource consumption through less demand for goods. It is therefore about a change in consumer behaviour or a sustainable lifestyle. On the one hand, this can refer to the clients of the Social Economy, but of course on the other hand, also to the demand behaviour of the organization itself.</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Efficiency is certainly the best known of the three principles in public awareness, and efficiency and consistency have a high approval rating among the population and in organisations.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Sufficiency is usually seen very critically, as it requires a change in one's behaviour. All three principles must be applied together for environmental sustainability to be successful.</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26</a:t>
            </a:fld>
            <a:endParaRPr lang="de-DE"/>
          </a:p>
        </p:txBody>
      </p:sp>
    </p:spTree>
    <p:extLst>
      <p:ext uri="{BB962C8B-B14F-4D97-AF65-F5344CB8AC3E}">
        <p14:creationId xmlns:p14="http://schemas.microsoft.com/office/powerpoint/2010/main" val="3770437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kern="1200" dirty="0">
                <a:solidFill>
                  <a:schemeClr val="tx1"/>
                </a:solidFill>
                <a:effectLst/>
                <a:latin typeface="+mn-lt"/>
                <a:ea typeface="+mn-ea"/>
                <a:cs typeface="+mn-cs"/>
              </a:rPr>
              <a:t>There is a wide range of different national, European und international certificates.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Examples are </a:t>
            </a:r>
            <a:r>
              <a:rPr lang="en-GB" dirty="0"/>
              <a:t>Demeter, EU-bio (organic), EU-Ecolabel, Fairtrade or GOTS.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EU Ecolabel should also be mentioned here. The EU Ecolabel is supposed to give consumers the ability to identify more environmentally friendly and healthier products and help to reduce pollution by purchasing these products or services. The voluntary label is recognized in all member states of the European Union, as well as Norway, Liechtenstein and Iceland. </a:t>
            </a:r>
            <a:endParaRPr lang="de-AT" sz="1200" kern="1200" dirty="0">
              <a:solidFill>
                <a:schemeClr val="tx1"/>
              </a:solidFill>
              <a:effectLst/>
              <a:latin typeface="+mn-lt"/>
              <a:ea typeface="+mn-ea"/>
              <a:cs typeface="+mn-cs"/>
            </a:endParaRPr>
          </a:p>
          <a:p>
            <a:endParaRPr lang="de-DE" dirty="0"/>
          </a:p>
          <a:p>
            <a:r>
              <a:rPr lang="en-GB" sz="1200" kern="1200" dirty="0">
                <a:solidFill>
                  <a:schemeClr val="tx1"/>
                </a:solidFill>
                <a:effectLst/>
                <a:latin typeface="+mn-lt"/>
                <a:ea typeface="+mn-ea"/>
                <a:cs typeface="+mn-cs"/>
              </a:rPr>
              <a:t>The ecolabel "</a:t>
            </a:r>
            <a:r>
              <a:rPr lang="en-GB" sz="1200" kern="1200" dirty="0" err="1">
                <a:solidFill>
                  <a:schemeClr val="tx1"/>
                </a:solidFill>
                <a:effectLst/>
                <a:latin typeface="+mn-lt"/>
                <a:ea typeface="+mn-ea"/>
                <a:cs typeface="+mn-cs"/>
              </a:rPr>
              <a:t>Ekologicky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setrny</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vyrobek</a:t>
            </a:r>
            <a:r>
              <a:rPr lang="en-GB" sz="1200" kern="1200" dirty="0">
                <a:solidFill>
                  <a:schemeClr val="tx1"/>
                </a:solidFill>
                <a:effectLst/>
                <a:latin typeface="+mn-lt"/>
                <a:ea typeface="+mn-ea"/>
                <a:cs typeface="+mn-cs"/>
              </a:rPr>
              <a:t>" (Environmentally Friendly Product) identifies environmentally friendly products in the Czech Republic. It was introduced in 1994 and is the officially registered mark of the Czech Ecolabel Programme (National Programme for Labelling of Environmentally Friendly Products). </a:t>
            </a:r>
            <a:endParaRPr lang="de-DE" dirty="0"/>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Romanian national “ae”-logo, identifies organic agricultural products and is used together with the EU organic logo. “ae” stands for </a:t>
            </a:r>
            <a:r>
              <a:rPr lang="en-GB" sz="1200" i="0" kern="1200" dirty="0" err="1">
                <a:solidFill>
                  <a:schemeClr val="tx1"/>
                </a:solidFill>
                <a:effectLst/>
                <a:latin typeface="+mn-lt"/>
                <a:ea typeface="+mn-ea"/>
                <a:cs typeface="+mn-cs"/>
              </a:rPr>
              <a:t>agricultura</a:t>
            </a:r>
            <a:r>
              <a:rPr lang="en-GB" sz="1200" i="0" kern="1200" dirty="0">
                <a:solidFill>
                  <a:schemeClr val="tx1"/>
                </a:solidFill>
                <a:effectLst/>
                <a:latin typeface="+mn-lt"/>
                <a:ea typeface="+mn-ea"/>
                <a:cs typeface="+mn-cs"/>
              </a:rPr>
              <a:t> </a:t>
            </a:r>
            <a:r>
              <a:rPr lang="en-GB" sz="1200" i="0" kern="1200" dirty="0" err="1">
                <a:solidFill>
                  <a:schemeClr val="tx1"/>
                </a:solidFill>
                <a:effectLst/>
                <a:latin typeface="+mn-lt"/>
                <a:ea typeface="+mn-ea"/>
                <a:cs typeface="+mn-cs"/>
              </a:rPr>
              <a:t>ecologica</a:t>
            </a:r>
            <a:r>
              <a:rPr lang="en-GB" sz="1200" i="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(organic farming). The control and certification of organic products (and the certification) are currently ensured by </a:t>
            </a:r>
            <a:r>
              <a:rPr lang="en-GB" sz="1200" u="none" kern="1200" dirty="0">
                <a:solidFill>
                  <a:schemeClr val="tx1"/>
                </a:solidFill>
                <a:effectLst/>
                <a:latin typeface="+mn-lt"/>
                <a:ea typeface="+mn-ea"/>
                <a:cs typeface="+mn-cs"/>
              </a:rPr>
              <a:t>private inspection and certification organisations. </a:t>
            </a:r>
          </a:p>
          <a:p>
            <a:endParaRPr lang="en-GB" sz="1200" u="none"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170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dirty="0"/>
              <a:t>In many social enterprises the </a:t>
            </a:r>
            <a:r>
              <a:rPr lang="en-US" dirty="0"/>
              <a:t>consumption of resources and energy in the procurement of raw materials, in production, in marketing as well as in the sale and transport of goods are significant areas. </a:t>
            </a:r>
          </a:p>
          <a:p>
            <a:r>
              <a:rPr lang="en-US" dirty="0"/>
              <a:t>Also the personnel could be a relevant factor. This involves, for example, the question of travel to and from the workplace, the organization of business trips or the catering of employees on site.  These examples show that there are also some relevant areas for social enterprises to focus on environmental sustainability. </a:t>
            </a:r>
          </a:p>
          <a:p>
            <a:endParaRPr lang="en-US" dirty="0"/>
          </a:p>
          <a:p>
            <a:r>
              <a:rPr lang="en-GB" sz="1200" kern="1200" dirty="0">
                <a:solidFill>
                  <a:schemeClr val="tx1"/>
                </a:solidFill>
                <a:effectLst/>
                <a:latin typeface="+mn-lt"/>
                <a:ea typeface="+mn-ea"/>
                <a:cs typeface="+mn-cs"/>
              </a:rPr>
              <a:t>Whether a Social Economy institution creates services or produces goods, it consumes energy and resources for these processes. </a:t>
            </a:r>
          </a:p>
          <a:p>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following areas can be important for the implementation of </a:t>
            </a:r>
            <a:r>
              <a:rPr lang="en-US" sz="1200" b="1" kern="1200" dirty="0">
                <a:solidFill>
                  <a:schemeClr val="tx1"/>
                </a:solidFill>
                <a:effectLst/>
                <a:latin typeface="+mn-lt"/>
                <a:ea typeface="+mn-ea"/>
                <a:cs typeface="+mn-cs"/>
              </a:rPr>
              <a:t>environmental sustainability</a:t>
            </a:r>
            <a:r>
              <a:rPr lang="en-US" sz="1200" kern="1200" dirty="0">
                <a:solidFill>
                  <a:schemeClr val="tx1"/>
                </a:solidFill>
                <a:effectLst/>
                <a:latin typeface="+mn-lt"/>
                <a:ea typeface="+mn-ea"/>
                <a:cs typeface="+mn-cs"/>
              </a:rPr>
              <a:t>: </a:t>
            </a:r>
          </a:p>
          <a:p>
            <a:pPr marL="171450" indent="-171450">
              <a:buFont typeface="Arial" panose="020B0604020202020204" pitchFamily="34" charset="0"/>
              <a:buChar char="•"/>
            </a:pPr>
            <a:r>
              <a:rPr lang="en-GB" dirty="0"/>
              <a:t>overall energy and water consumption and determination in which areas the consumption high is </a:t>
            </a:r>
          </a:p>
          <a:p>
            <a:pPr marL="171450" indent="-171450">
              <a:buFont typeface="Arial" panose="020B0604020202020204" pitchFamily="34" charset="0"/>
              <a:buChar char="•"/>
            </a:pPr>
            <a:r>
              <a:rPr lang="en-GB" dirty="0"/>
              <a:t>Setting of </a:t>
            </a:r>
            <a:r>
              <a:rPr lang="en-GB" dirty="0" err="1"/>
              <a:t>meaures</a:t>
            </a:r>
            <a:r>
              <a:rPr lang="en-GB" dirty="0"/>
              <a:t> to reduce consumption </a:t>
            </a:r>
            <a:r>
              <a:rPr lang="de-DE" dirty="0"/>
              <a:t>(e.g. </a:t>
            </a:r>
            <a:r>
              <a:rPr lang="de-DE" dirty="0" err="1"/>
              <a:t>saving</a:t>
            </a:r>
            <a:r>
              <a:rPr lang="de-DE" dirty="0"/>
              <a:t> </a:t>
            </a:r>
            <a:r>
              <a:rPr lang="de-DE" dirty="0" err="1"/>
              <a:t>energy</a:t>
            </a:r>
            <a:r>
              <a:rPr lang="de-DE" dirty="0"/>
              <a:t> </a:t>
            </a:r>
            <a:r>
              <a:rPr lang="de-DE" dirty="0" err="1"/>
              <a:t>or</a:t>
            </a:r>
            <a:r>
              <a:rPr lang="de-DE" dirty="0"/>
              <a:t> </a:t>
            </a:r>
            <a:r>
              <a:rPr lang="de-DE" dirty="0" err="1"/>
              <a:t>using</a:t>
            </a:r>
            <a:r>
              <a:rPr lang="de-DE" dirty="0"/>
              <a:t> </a:t>
            </a:r>
            <a:r>
              <a:rPr lang="ro-RO" dirty="0"/>
              <a:t>renewable energy</a:t>
            </a:r>
            <a:r>
              <a:rPr lang="de-DE" dirty="0"/>
              <a:t>)</a:t>
            </a:r>
          </a:p>
          <a:p>
            <a:pPr marL="171450" indent="-171450">
              <a:buFont typeface="Arial" panose="020B0604020202020204" pitchFamily="34" charset="0"/>
              <a:buChar char="•"/>
            </a:pPr>
            <a:r>
              <a:rPr lang="de-DE" dirty="0"/>
              <a:t>Possible </a:t>
            </a:r>
            <a:r>
              <a:rPr lang="de-DE" dirty="0" err="1"/>
              <a:t>pollutants</a:t>
            </a:r>
            <a:r>
              <a:rPr lang="de-DE" dirty="0"/>
              <a:t> in </a:t>
            </a:r>
            <a:r>
              <a:rPr lang="de-DE" dirty="0" err="1"/>
              <a:t>production</a:t>
            </a:r>
            <a:r>
              <a:rPr lang="de-DE" dirty="0"/>
              <a:t> </a:t>
            </a:r>
            <a:r>
              <a:rPr lang="de-DE" dirty="0" err="1"/>
              <a:t>or</a:t>
            </a:r>
            <a:r>
              <a:rPr lang="de-DE" dirty="0"/>
              <a:t> </a:t>
            </a:r>
            <a:r>
              <a:rPr lang="de-DE" dirty="0" err="1"/>
              <a:t>service</a:t>
            </a:r>
            <a:r>
              <a:rPr lang="de-DE" dirty="0"/>
              <a:t> </a:t>
            </a:r>
          </a:p>
          <a:p>
            <a:pPr marL="171450" indent="-171450">
              <a:buFont typeface="Arial" panose="020B0604020202020204" pitchFamily="34" charset="0"/>
              <a:buChar char="•"/>
            </a:pPr>
            <a:r>
              <a:rPr lang="de-DE" dirty="0" err="1"/>
              <a:t>Production</a:t>
            </a:r>
            <a:r>
              <a:rPr lang="de-DE" dirty="0"/>
              <a:t> </a:t>
            </a:r>
            <a:r>
              <a:rPr lang="de-DE" dirty="0" err="1"/>
              <a:t>of</a:t>
            </a:r>
            <a:r>
              <a:rPr lang="de-DE" dirty="0"/>
              <a:t> </a:t>
            </a:r>
            <a:r>
              <a:rPr lang="de-DE" dirty="0" err="1"/>
              <a:t>waste</a:t>
            </a:r>
            <a:r>
              <a:rPr lang="de-DE" dirty="0"/>
              <a:t> and </a:t>
            </a:r>
            <a:r>
              <a:rPr lang="de-DE" dirty="0" err="1"/>
              <a:t>hazardous</a:t>
            </a:r>
            <a:r>
              <a:rPr lang="de-DE" dirty="0"/>
              <a:t> </a:t>
            </a:r>
            <a:r>
              <a:rPr lang="de-DE" dirty="0" err="1"/>
              <a:t>waste</a:t>
            </a:r>
            <a:r>
              <a:rPr lang="de-DE" dirty="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a:t>Mobility: </a:t>
            </a:r>
            <a:r>
              <a:rPr lang="de-DE" dirty="0" err="1"/>
              <a:t>use</a:t>
            </a:r>
            <a:r>
              <a:rPr lang="de-DE" dirty="0"/>
              <a:t> </a:t>
            </a:r>
            <a:r>
              <a:rPr lang="de-DE" dirty="0" err="1"/>
              <a:t>of</a:t>
            </a:r>
            <a:r>
              <a:rPr lang="de-DE" dirty="0"/>
              <a:t> </a:t>
            </a:r>
            <a:r>
              <a:rPr lang="de-DE" dirty="0" err="1"/>
              <a:t>electromobility</a:t>
            </a:r>
            <a:r>
              <a:rPr lang="de-DE" dirty="0"/>
              <a:t> and </a:t>
            </a:r>
            <a:r>
              <a:rPr lang="en-GB" dirty="0"/>
              <a:t>environmentally friendly means of transport (public transport, bicycles, car sharing)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mobility </a:t>
            </a:r>
            <a:r>
              <a:rPr lang="en-GB" dirty="0" err="1"/>
              <a:t>behavior</a:t>
            </a:r>
            <a:r>
              <a:rPr lang="en-GB" dirty="0"/>
              <a:t> of employees to and from the workplace has a large ecological footprint. In this regard, an organization can create incentives to make greater use of public transportation, to form car pools or to travel by bicycle or on foot. Using the train can also become the standard for business trips.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Workwear: is it fairly and ecologically produced workwear and is it cleaned sustainably</a:t>
            </a: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4033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rPr>
              <a:t>The World Health Organization (WHO) defined the term health in 1948 as: </a:t>
            </a:r>
            <a:r>
              <a:rPr lang="en-GB" sz="1800" i="0" dirty="0">
                <a:effectLst/>
                <a:latin typeface="Arial" panose="020B0604020202020204" pitchFamily="34" charset="0"/>
                <a:ea typeface="Calibri" panose="020F0502020204030204" pitchFamily="34" charset="0"/>
              </a:rPr>
              <a:t>“Health is a state of complete physical, mental and social well-being and not merely the absence of disease or infirmity”. </a:t>
            </a:r>
            <a:endParaRPr lang="en-GB" sz="1800" i="0" dirty="0">
              <a:effectLst/>
              <a:latin typeface="Times New Roman" panose="02020603050405020304" pitchFamily="18" charset="0"/>
              <a:ea typeface="Times New Roman" panose="02020603050405020304" pitchFamily="18"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Times New Roman" panose="02020603050405020304" pitchFamily="18" charset="0"/>
              <a:ea typeface="Times New Roman" panose="02020603050405020304" pitchFamily="18" charset="0"/>
            </a:endParaRPr>
          </a:p>
          <a:p>
            <a:r>
              <a:rPr lang="en-GB" sz="1800" b="1" dirty="0">
                <a:effectLst/>
                <a:latin typeface="Arial" panose="020B0604020202020204" pitchFamily="34" charset="0"/>
                <a:ea typeface="Calibri" panose="020F0502020204030204" pitchFamily="34" charset="0"/>
              </a:rPr>
              <a:t>Health</a:t>
            </a:r>
            <a:r>
              <a:rPr lang="en-GB" sz="1800" dirty="0">
                <a:effectLst/>
                <a:latin typeface="Arial" panose="020B0604020202020204" pitchFamily="34" charset="0"/>
                <a:ea typeface="Calibri" panose="020F0502020204030204" pitchFamily="34" charset="0"/>
              </a:rPr>
              <a:t> cannot only be seen as the state of the individual human being but rather as a phenomenon influenced by social circumstances. People change and are permanently exposed to societal and environmental impacts. The subjective interpretation of health is defined by society.</a:t>
            </a:r>
          </a:p>
          <a:p>
            <a:endParaRPr lang="en-GB" sz="1800" dirty="0">
              <a:effectLst/>
              <a:latin typeface="Arial" panose="020B0604020202020204" pitchFamily="34" charset="0"/>
              <a:ea typeface="Times New Roman" panose="02020603050405020304" pitchFamily="18" charset="0"/>
            </a:endParaRPr>
          </a:p>
          <a:p>
            <a:r>
              <a:rPr lang="en-GB" sz="1200" kern="1200" dirty="0">
                <a:solidFill>
                  <a:schemeClr val="tx1"/>
                </a:solidFill>
                <a:effectLst/>
                <a:latin typeface="+mn-lt"/>
                <a:ea typeface="+mn-ea"/>
                <a:cs typeface="+mn-cs"/>
              </a:rPr>
              <a:t>Both terms – health and disease – are both seen together as poles on a continuum. They cannot be separated from each other. </a:t>
            </a:r>
            <a:endParaRPr lang="en-GB" sz="1800" dirty="0">
              <a:effectLst/>
              <a:latin typeface="Times New Roman" panose="02020603050405020304" pitchFamily="18" charset="0"/>
              <a:ea typeface="Times New Roman" panose="02020603050405020304" pitchFamily="18" charset="0"/>
            </a:endParaRPr>
          </a:p>
          <a:p>
            <a:endParaRPr lang="en-GB" dirty="0"/>
          </a:p>
          <a:p>
            <a:r>
              <a:rPr lang="en-GB" sz="1200" kern="1200" dirty="0">
                <a:solidFill>
                  <a:schemeClr val="tx1"/>
                </a:solidFill>
                <a:effectLst/>
                <a:latin typeface="+mn-lt"/>
                <a:ea typeface="+mn-ea"/>
                <a:cs typeface="+mn-cs"/>
              </a:rPr>
              <a:t>The </a:t>
            </a:r>
            <a:r>
              <a:rPr lang="en-GB" sz="1200" b="1" kern="1200" dirty="0">
                <a:solidFill>
                  <a:schemeClr val="tx1"/>
                </a:solidFill>
                <a:effectLst/>
                <a:latin typeface="+mn-lt"/>
                <a:ea typeface="+mn-ea"/>
                <a:cs typeface="+mn-cs"/>
              </a:rPr>
              <a:t>workplace</a:t>
            </a:r>
            <a:r>
              <a:rPr lang="en-GB" sz="1200" kern="1200" dirty="0">
                <a:solidFill>
                  <a:schemeClr val="tx1"/>
                </a:solidFill>
                <a:effectLst/>
                <a:latin typeface="+mn-lt"/>
                <a:ea typeface="+mn-ea"/>
                <a:cs typeface="+mn-cs"/>
              </a:rPr>
              <a:t> has established itself as one of the priority places for health promotion. People's physical, mental, economic and social well-being is directly influenced by their workplace. </a:t>
            </a:r>
          </a:p>
          <a:p>
            <a:r>
              <a:rPr lang="en-GB" sz="1200" kern="1200" dirty="0">
                <a:solidFill>
                  <a:schemeClr val="tx1"/>
                </a:solidFill>
                <a:effectLst/>
                <a:latin typeface="+mn-lt"/>
                <a:ea typeface="+mn-ea"/>
                <a:cs typeface="+mn-cs"/>
              </a:rPr>
              <a:t>It is therefore an effective place to implement health campaigns of various kinds and basic occupational health and safety programmes.</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concept of a healthy workplace is becoming increasingly important and private and public organisations are realising that success is only possible with a healthy, motivated and skilled human resource. Adequate development of health-promoting workplaces is a condition for sustainable social and economic development. </a:t>
            </a:r>
            <a:endParaRPr lang="de-AT" sz="1200"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729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422275" y="1241425"/>
            <a:ext cx="5953125" cy="3349625"/>
          </a:xfrm>
          <a:prstGeom prst="rect">
            <a:avLst/>
          </a:prstGeom>
          <a:ln w="0">
            <a:noFill/>
          </a:ln>
        </p:spPr>
      </p:sp>
      <p:sp>
        <p:nvSpPr>
          <p:cNvPr id="434" name="PlaceHolder 2"/>
          <p:cNvSpPr>
            <a:spLocks noGrp="1"/>
          </p:cNvSpPr>
          <p:nvPr>
            <p:ph type="body"/>
          </p:nvPr>
        </p:nvSpPr>
        <p:spPr>
          <a:xfrm>
            <a:off x="679768" y="4777293"/>
            <a:ext cx="5437783" cy="3908125"/>
          </a:xfrm>
          <a:prstGeom prst="rect">
            <a:avLst/>
          </a:prstGeom>
          <a:noFill/>
          <a:ln w="0">
            <a:noFill/>
          </a:ln>
        </p:spPr>
        <p:txBody>
          <a:bodyPr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000" dirty="0"/>
              <a:t>The </a:t>
            </a:r>
            <a:r>
              <a:rPr lang="hu-HU" sz="2000" dirty="0" err="1"/>
              <a:t>chapter</a:t>
            </a:r>
            <a:r>
              <a:rPr lang="hu-HU" sz="2000" dirty="0"/>
              <a:t> is </a:t>
            </a:r>
            <a:r>
              <a:rPr lang="hu-HU" sz="2000" dirty="0" err="1"/>
              <a:t>divided</a:t>
            </a:r>
            <a:r>
              <a:rPr lang="hu-HU" sz="2000" dirty="0"/>
              <a:t> in </a:t>
            </a:r>
            <a:r>
              <a:rPr lang="hu-HU" sz="2000" dirty="0" err="1"/>
              <a:t>three</a:t>
            </a:r>
            <a:r>
              <a:rPr lang="hu-HU" sz="2000" dirty="0"/>
              <a:t> major </a:t>
            </a:r>
            <a:r>
              <a:rPr lang="hu-HU" sz="2000" dirty="0" err="1"/>
              <a:t>parts</a:t>
            </a:r>
            <a:r>
              <a:rPr lang="hu-HU" sz="2000" dirty="0"/>
              <a:t>: </a:t>
            </a:r>
            <a:r>
              <a:rPr lang="hu-HU" sz="2000" dirty="0" err="1"/>
              <a:t>firstly</a:t>
            </a:r>
            <a:r>
              <a:rPr lang="hu-HU" sz="2000" dirty="0"/>
              <a:t> </a:t>
            </a:r>
            <a:r>
              <a:rPr lang="hu-HU" sz="2000" dirty="0" err="1"/>
              <a:t>origins</a:t>
            </a:r>
            <a:r>
              <a:rPr lang="hu-HU" sz="2000" dirty="0"/>
              <a:t> of </a:t>
            </a:r>
            <a:r>
              <a:rPr lang="hu-HU" sz="2000" dirty="0" err="1"/>
              <a:t>the</a:t>
            </a:r>
            <a:r>
              <a:rPr lang="hu-HU" sz="2000" dirty="0"/>
              <a:t> </a:t>
            </a:r>
            <a:r>
              <a:rPr lang="hu-HU" sz="2000" dirty="0" err="1"/>
              <a:t>term</a:t>
            </a:r>
            <a:r>
              <a:rPr lang="hu-HU" sz="2000" dirty="0"/>
              <a:t> and </a:t>
            </a:r>
            <a:r>
              <a:rPr lang="hu-HU" sz="2000" dirty="0" err="1"/>
              <a:t>meanings</a:t>
            </a:r>
            <a:r>
              <a:rPr lang="hu-HU" sz="2000" dirty="0"/>
              <a:t> </a:t>
            </a:r>
            <a:r>
              <a:rPr lang="hu-HU" sz="2000" dirty="0" err="1"/>
              <a:t>are</a:t>
            </a:r>
            <a:r>
              <a:rPr lang="hu-HU" sz="2000" dirty="0"/>
              <a:t> </a:t>
            </a:r>
            <a:r>
              <a:rPr lang="hu-HU" sz="2000" dirty="0" err="1"/>
              <a:t>presented</a:t>
            </a:r>
            <a:r>
              <a:rPr lang="hu-HU" sz="2000" dirty="0"/>
              <a:t>. </a:t>
            </a:r>
            <a:r>
              <a:rPr lang="hu-HU" sz="2000" dirty="0" err="1"/>
              <a:t>Secondly</a:t>
            </a:r>
            <a:r>
              <a:rPr lang="hu-HU" sz="2000" dirty="0"/>
              <a:t> </a:t>
            </a:r>
            <a:r>
              <a:rPr lang="hu-HU" sz="2000" dirty="0" err="1"/>
              <a:t>the</a:t>
            </a:r>
            <a:r>
              <a:rPr lang="hu-HU" sz="2000" dirty="0"/>
              <a:t> </a:t>
            </a:r>
            <a:r>
              <a:rPr lang="hu-HU" sz="2000" dirty="0" err="1"/>
              <a:t>relation</a:t>
            </a:r>
            <a:r>
              <a:rPr lang="hu-HU" sz="2000" dirty="0"/>
              <a:t> of </a:t>
            </a:r>
            <a:r>
              <a:rPr lang="hu-HU" sz="2000" dirty="0" err="1"/>
              <a:t>sustainability</a:t>
            </a:r>
            <a:r>
              <a:rPr lang="hu-HU" sz="2000" dirty="0"/>
              <a:t> and </a:t>
            </a:r>
            <a:r>
              <a:rPr lang="hu-HU" sz="2000" dirty="0" err="1"/>
              <a:t>social</a:t>
            </a:r>
            <a:r>
              <a:rPr lang="hu-HU" sz="2000" dirty="0"/>
              <a:t> </a:t>
            </a:r>
            <a:r>
              <a:rPr lang="hu-HU" sz="2000" dirty="0" err="1"/>
              <a:t>economy</a:t>
            </a:r>
            <a:r>
              <a:rPr lang="hu-HU" sz="2000" dirty="0"/>
              <a:t> is </a:t>
            </a:r>
            <a:r>
              <a:rPr lang="hu-HU" sz="2000" dirty="0" err="1"/>
              <a:t>analized</a:t>
            </a:r>
            <a:r>
              <a:rPr lang="hu-HU" sz="2000" dirty="0"/>
              <a:t>. </a:t>
            </a:r>
            <a:r>
              <a:rPr lang="hu-HU" sz="2000" dirty="0" err="1"/>
              <a:t>Finally</a:t>
            </a:r>
            <a:r>
              <a:rPr lang="hu-HU" sz="2000" dirty="0"/>
              <a:t> </a:t>
            </a:r>
            <a:r>
              <a:rPr lang="hu-HU" sz="2000" dirty="0" err="1"/>
              <a:t>different</a:t>
            </a:r>
            <a:r>
              <a:rPr lang="hu-HU" sz="2000" dirty="0"/>
              <a:t> </a:t>
            </a:r>
            <a:r>
              <a:rPr lang="hu-HU" sz="2000" dirty="0" err="1"/>
              <a:t>perspectives</a:t>
            </a:r>
            <a:r>
              <a:rPr lang="hu-HU" sz="2000" dirty="0"/>
              <a:t> </a:t>
            </a:r>
            <a:r>
              <a:rPr lang="hu-HU" sz="2000" dirty="0" err="1"/>
              <a:t>are</a:t>
            </a:r>
            <a:r>
              <a:rPr lang="hu-HU" sz="2000" dirty="0"/>
              <a:t> </a:t>
            </a:r>
            <a:r>
              <a:rPr lang="hu-HU" sz="2000" dirty="0" err="1"/>
              <a:t>shown</a:t>
            </a:r>
            <a:r>
              <a:rPr lang="hu-HU" sz="2000" dirty="0"/>
              <a:t>, </a:t>
            </a:r>
            <a:r>
              <a:rPr lang="hu-HU" sz="2000" dirty="0" err="1"/>
              <a:t>which</a:t>
            </a:r>
            <a:r>
              <a:rPr lang="hu-HU" sz="2000" dirty="0"/>
              <a:t> </a:t>
            </a:r>
            <a:r>
              <a:rPr lang="hu-HU" sz="2000" dirty="0" err="1"/>
              <a:t>are</a:t>
            </a:r>
            <a:r>
              <a:rPr lang="hu-HU" sz="2000" dirty="0"/>
              <a:t> </a:t>
            </a:r>
            <a:r>
              <a:rPr lang="hu-HU" sz="2000" dirty="0" err="1"/>
              <a:t>often</a:t>
            </a:r>
            <a:r>
              <a:rPr lang="hu-HU" sz="2000" dirty="0"/>
              <a:t> </a:t>
            </a:r>
            <a:r>
              <a:rPr lang="hu-HU" sz="2000" dirty="0" err="1"/>
              <a:t>based</a:t>
            </a:r>
            <a:r>
              <a:rPr lang="hu-HU" sz="2000" dirty="0"/>
              <a:t> </a:t>
            </a:r>
            <a:r>
              <a:rPr lang="hu-HU" sz="2000" dirty="0" err="1"/>
              <a:t>on</a:t>
            </a:r>
            <a:r>
              <a:rPr lang="hu-HU" sz="2000" dirty="0"/>
              <a:t> </a:t>
            </a:r>
            <a:r>
              <a:rPr lang="hu-HU" sz="2000" dirty="0" err="1"/>
              <a:t>competing</a:t>
            </a:r>
            <a:r>
              <a:rPr lang="hu-HU" sz="2000" dirty="0"/>
              <a:t> </a:t>
            </a:r>
            <a:r>
              <a:rPr lang="hu-HU" sz="2000" dirty="0" err="1"/>
              <a:t>values</a:t>
            </a:r>
            <a:r>
              <a:rPr lang="hu-HU" sz="2000" dirty="0"/>
              <a:t>.</a:t>
            </a:r>
            <a:endParaRPr lang="de-DE" sz="2000" dirty="0"/>
          </a:p>
          <a:p>
            <a:endParaRPr lang="de-AT" sz="2000" dirty="0"/>
          </a:p>
          <a:p>
            <a:endParaRPr lang="de-DE" sz="2000" b="0" strike="noStrike" spc="-1" dirty="0">
              <a:latin typeface="Calibri"/>
            </a:endParaRPr>
          </a:p>
        </p:txBody>
      </p:sp>
      <p:sp>
        <p:nvSpPr>
          <p:cNvPr id="435" name="PlaceHolder 3"/>
          <p:cNvSpPr>
            <a:spLocks noGrp="1"/>
          </p:cNvSpPr>
          <p:nvPr>
            <p:ph type="sldNum" idx="12"/>
          </p:nvPr>
        </p:nvSpPr>
        <p:spPr>
          <a:xfrm>
            <a:off x="3850589" y="9428743"/>
            <a:ext cx="2945302" cy="497504"/>
          </a:xfrm>
          <a:prstGeom prst="rect">
            <a:avLst/>
          </a:prstGeom>
          <a:noFill/>
          <a:ln w="0">
            <a:noFill/>
          </a:ln>
        </p:spPr>
        <p:txBody>
          <a:bodyPr anchor="b">
            <a:noAutofit/>
          </a:bodyPr>
          <a:lstStyle>
            <a:lvl1pPr algn="r">
              <a:lnSpc>
                <a:spcPct val="100000"/>
              </a:lnSpc>
              <a:buNone/>
              <a:defRPr lang="de-DE" sz="1200" b="0" strike="noStrike" spc="-1">
                <a:latin typeface="Calibri"/>
              </a:defRPr>
            </a:lvl1pPr>
          </a:lstStyle>
          <a:p>
            <a:pPr algn="r">
              <a:lnSpc>
                <a:spcPct val="100000"/>
              </a:lnSpc>
              <a:buNone/>
            </a:pPr>
            <a:fld id="{1A8A8849-F72C-442F-80BD-F85F92523E56}" type="slidenum">
              <a:rPr lang="de-DE" sz="1200" b="0" strike="noStrike" spc="-1">
                <a:latin typeface="Calibri"/>
              </a:rPr>
              <a:t>3</a:t>
            </a:fld>
            <a:endParaRPr lang="de-DE" sz="1200" b="0" strike="noStrike" spc="-1">
              <a:latin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b="1" dirty="0"/>
              <a:t>Social sustainability </a:t>
            </a:r>
            <a:r>
              <a:rPr lang="en-GB" dirty="0"/>
              <a:t>concerns how individuals, communities and societies live with each other and set out to achieve the objectives of development models, which they have chosen for themselves taking also into account the physical boundaries of their places and planet earth as a whole</a:t>
            </a:r>
            <a:r>
              <a:rPr lang="ro-RO" dirty="0"/>
              <a:t>.</a:t>
            </a:r>
            <a:endParaRPr lang="de-DE" dirty="0"/>
          </a:p>
          <a:p>
            <a:r>
              <a:rPr lang="en-GB" sz="1200" kern="1200" dirty="0">
                <a:solidFill>
                  <a:schemeClr val="tx1"/>
                </a:solidFill>
                <a:effectLst/>
                <a:latin typeface="+mn-lt"/>
                <a:ea typeface="+mn-ea"/>
                <a:cs typeface="+mn-cs"/>
              </a:rPr>
              <a:t>At a more operational level, social sustainability stems from actions in key thematic areas encompassing the social realm of individuals and societies, ranging from capacity building and skills development to environmental and spatial inequalities.</a:t>
            </a:r>
            <a:r>
              <a:rPr lang="en-GB" sz="1200" kern="1200" baseline="0" dirty="0">
                <a:solidFill>
                  <a:schemeClr val="tx1"/>
                </a:solidFill>
                <a:effectLst/>
                <a:latin typeface="+mn-lt"/>
                <a:ea typeface="+mn-ea"/>
                <a:cs typeface="+mn-cs"/>
              </a:rPr>
              <a:t>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sustainability is not only about fair income distribution, but also about a decent life for all. Social problems have to be eliminated</a:t>
            </a:r>
            <a:r>
              <a:rPr lang="en-GB" sz="1200" kern="1200" baseline="0" dirty="0">
                <a:solidFill>
                  <a:schemeClr val="tx1"/>
                </a:solidFill>
                <a:effectLst/>
                <a:latin typeface="+mn-lt"/>
                <a:ea typeface="+mn-ea"/>
                <a:cs typeface="+mn-cs"/>
              </a:rPr>
              <a:t> to succeed a sustainable development, like </a:t>
            </a:r>
            <a:r>
              <a:rPr lang="de-DE" sz="1200" dirty="0"/>
              <a:t>Elimination </a:t>
            </a:r>
            <a:r>
              <a:rPr lang="de-DE" sz="1200" dirty="0" err="1"/>
              <a:t>of</a:t>
            </a:r>
            <a:r>
              <a:rPr lang="de-DE" sz="1200" dirty="0"/>
              <a:t> </a:t>
            </a:r>
            <a:r>
              <a:rPr lang="de-DE" sz="1200" dirty="0" err="1"/>
              <a:t>unequal</a:t>
            </a:r>
            <a:r>
              <a:rPr lang="de-DE" sz="1200" dirty="0"/>
              <a:t> </a:t>
            </a:r>
            <a:r>
              <a:rPr lang="de-DE" sz="1200" dirty="0" err="1"/>
              <a:t>distribution</a:t>
            </a:r>
            <a:r>
              <a:rPr lang="de-DE" sz="1200" dirty="0"/>
              <a:t> </a:t>
            </a:r>
            <a:r>
              <a:rPr lang="de-DE" sz="1200" dirty="0" err="1"/>
              <a:t>of</a:t>
            </a:r>
            <a:r>
              <a:rPr lang="de-DE" sz="1200" dirty="0"/>
              <a:t> </a:t>
            </a:r>
            <a:r>
              <a:rPr lang="de-DE" sz="1200" dirty="0" err="1"/>
              <a:t>income</a:t>
            </a:r>
            <a:r>
              <a:rPr lang="de-DE" sz="1200" dirty="0"/>
              <a:t> </a:t>
            </a:r>
            <a:r>
              <a:rPr lang="de-DE" sz="1200" dirty="0" err="1"/>
              <a:t>and</a:t>
            </a:r>
            <a:r>
              <a:rPr lang="de-DE" sz="1200" dirty="0"/>
              <a:t> </a:t>
            </a:r>
            <a:r>
              <a:rPr lang="de-DE" sz="1200" dirty="0" err="1"/>
              <a:t>wealth</a:t>
            </a:r>
            <a:r>
              <a:rPr lang="de-DE" sz="1200" dirty="0"/>
              <a:t> </a:t>
            </a:r>
            <a:r>
              <a:rPr lang="de-DE" sz="1200" dirty="0" err="1"/>
              <a:t>or</a:t>
            </a:r>
            <a:r>
              <a:rPr lang="de-DE" sz="1200" baseline="0" dirty="0"/>
              <a:t> </a:t>
            </a:r>
            <a:r>
              <a:rPr lang="de-DE" sz="1200" dirty="0" err="1"/>
              <a:t>reducing</a:t>
            </a:r>
            <a:r>
              <a:rPr lang="de-DE" sz="1200" dirty="0"/>
              <a:t> </a:t>
            </a:r>
            <a:r>
              <a:rPr lang="de-DE" sz="1200" dirty="0" err="1"/>
              <a:t>number</a:t>
            </a:r>
            <a:r>
              <a:rPr lang="de-DE" sz="1200" dirty="0"/>
              <a:t> </a:t>
            </a:r>
            <a:r>
              <a:rPr lang="de-DE" sz="1200" dirty="0" err="1"/>
              <a:t>of</a:t>
            </a:r>
            <a:r>
              <a:rPr lang="de-DE" sz="1200" dirty="0"/>
              <a:t> </a:t>
            </a:r>
            <a:r>
              <a:rPr lang="de-DE" sz="1200" dirty="0" err="1"/>
              <a:t>people</a:t>
            </a:r>
            <a:r>
              <a:rPr lang="de-DE" sz="1200" dirty="0"/>
              <a:t> </a:t>
            </a:r>
            <a:r>
              <a:rPr lang="de-DE" sz="1200" dirty="0" err="1"/>
              <a:t>living</a:t>
            </a:r>
            <a:r>
              <a:rPr lang="de-DE" sz="1200" dirty="0"/>
              <a:t> in </a:t>
            </a:r>
            <a:r>
              <a:rPr lang="de-DE" sz="1200" dirty="0" err="1"/>
              <a:t>poverty</a:t>
            </a:r>
            <a:r>
              <a:rPr lang="de-DE" sz="1200" dirty="0"/>
              <a:t>.</a:t>
            </a:r>
            <a:r>
              <a:rPr lang="de-DE" sz="1200" baseline="0" dirty="0"/>
              <a:t> </a:t>
            </a:r>
            <a:endParaRPr lang="de-DE" sz="1200" dirty="0"/>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terms of social sustainability, material prosperity, access to education, goods and services, and health must be created for all people. Human dignity should also be respected and everyone has the possibility to be part of society.</a:t>
            </a:r>
            <a:endParaRPr lang="de-A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structures, institutions and actors in the social sector as well as in the economic and political sectors are important in this context. In addition to cross-sectoral actions, there must also be cooperative actions at a local, regional and global level. </a:t>
            </a:r>
            <a:endParaRPr lang="ro-RO" dirty="0"/>
          </a:p>
          <a:p>
            <a:endParaRPr lang="ro-RO"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0697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Important </a:t>
            </a:r>
            <a:r>
              <a:rPr lang="en-GB" sz="1200" b="1" kern="1200" dirty="0">
                <a:solidFill>
                  <a:schemeClr val="tx1"/>
                </a:solidFill>
                <a:effectLst/>
                <a:latin typeface="+mn-lt"/>
                <a:ea typeface="+mn-ea"/>
                <a:cs typeface="+mn-cs"/>
              </a:rPr>
              <a:t>policy measures </a:t>
            </a:r>
            <a:r>
              <a:rPr lang="en-GB" sz="1200" kern="1200" dirty="0">
                <a:solidFill>
                  <a:schemeClr val="tx1"/>
                </a:solidFill>
                <a:effectLst/>
                <a:latin typeface="+mn-lt"/>
                <a:ea typeface="+mn-ea"/>
                <a:cs typeface="+mn-cs"/>
              </a:rPr>
              <a:t>to address inequality are in particular: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macroeconomic policies that promote job creation</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accessible and good quality social services, infrastructure and care services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labour market regulations that protect workers' rights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policy programmes that proactively support small-scale agriculture and rural communities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policies that eliminate all forms of discrimination</a:t>
            </a:r>
            <a:endParaRPr lang="de-AT" sz="1200" kern="1200" dirty="0">
              <a:solidFill>
                <a:schemeClr val="tx1"/>
              </a:solidFill>
              <a:effectLst/>
              <a:latin typeface="+mn-lt"/>
              <a:ea typeface="+mn-ea"/>
              <a:cs typeface="+mn-cs"/>
            </a:endParaRPr>
          </a:p>
          <a:p>
            <a:endParaRPr lang="de-DE" dirty="0"/>
          </a:p>
          <a:p>
            <a:endParaRPr lang="de-DE" dirty="0"/>
          </a:p>
          <a:p>
            <a:r>
              <a:rPr lang="en-GB" sz="1200" kern="1200" dirty="0">
                <a:solidFill>
                  <a:schemeClr val="tx1"/>
                </a:solidFill>
                <a:effectLst/>
                <a:latin typeface="+mn-lt"/>
                <a:ea typeface="+mn-ea"/>
                <a:cs typeface="+mn-cs"/>
              </a:rPr>
              <a:t>Companies and organisations that emphasise social goals over financial profit also contribute to sustainable development. This means companies and organisations that have implemented democratic management, uphold values such as solidarity, sharing and caring, and operate cooperative and cooperative forms of economic activity.</a:t>
            </a:r>
            <a:r>
              <a:rPr lang="en-GB" sz="1200" kern="1200" baseline="0" dirty="0">
                <a:solidFill>
                  <a:schemeClr val="tx1"/>
                </a:solidFill>
                <a:effectLst/>
                <a:latin typeface="+mn-lt"/>
                <a:ea typeface="+mn-ea"/>
                <a:cs typeface="+mn-cs"/>
              </a:rPr>
              <a:t> </a:t>
            </a:r>
            <a:endParaRPr lang="ro-RO"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857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kern="1200" dirty="0">
                <a:solidFill>
                  <a:schemeClr val="tx1"/>
                </a:solidFill>
                <a:effectLst/>
                <a:latin typeface="+mn-lt"/>
                <a:ea typeface="+mn-ea"/>
                <a:cs typeface="+mn-cs"/>
              </a:rPr>
              <a:t>A range of measures is required to introduce </a:t>
            </a:r>
            <a:r>
              <a:rPr lang="en-GB" sz="1200" b="1" kern="1200" dirty="0">
                <a:solidFill>
                  <a:schemeClr val="tx1"/>
                </a:solidFill>
                <a:effectLst/>
                <a:latin typeface="+mn-lt"/>
                <a:ea typeface="+mn-ea"/>
                <a:cs typeface="+mn-cs"/>
              </a:rPr>
              <a:t>social sustainability </a:t>
            </a:r>
            <a:r>
              <a:rPr lang="en-GB" sz="1200" kern="1200" dirty="0">
                <a:solidFill>
                  <a:schemeClr val="tx1"/>
                </a:solidFill>
                <a:effectLst/>
                <a:latin typeface="+mn-lt"/>
                <a:ea typeface="+mn-ea"/>
                <a:cs typeface="+mn-cs"/>
              </a:rPr>
              <a:t>at the </a:t>
            </a:r>
            <a:r>
              <a:rPr lang="en-GB" sz="1200" b="1" kern="1200" dirty="0">
                <a:solidFill>
                  <a:schemeClr val="tx1"/>
                </a:solidFill>
                <a:effectLst/>
                <a:latin typeface="+mn-lt"/>
                <a:ea typeface="+mn-ea"/>
                <a:cs typeface="+mn-cs"/>
              </a:rPr>
              <a:t>enterprise level. </a:t>
            </a:r>
            <a:r>
              <a:rPr lang="en-GB" sz="1200" kern="1200" dirty="0">
                <a:solidFill>
                  <a:schemeClr val="tx1"/>
                </a:solidFill>
                <a:effectLst/>
                <a:latin typeface="+mn-lt"/>
                <a:ea typeface="+mn-ea"/>
                <a:cs typeface="+mn-cs"/>
              </a:rPr>
              <a:t>The following are some examples of measures: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involvement of employees at all hierarchical levels and partnership-based interaction within the company and attention to employee satisfaction (employee-oriented management behaviour).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openness to feedback and criticism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involvement of all stakeholders (suppliers, customers, regional opinion leaders)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taking social responsibility and promoting cultural, educational and health projects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fair distribution of income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no forms of discrimination</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ro-RO"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7971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The expert Andrea </a:t>
            </a:r>
            <a:r>
              <a:rPr lang="en-GB" sz="1200" kern="1200" dirty="0" err="1">
                <a:solidFill>
                  <a:schemeClr val="tx1"/>
                </a:solidFill>
                <a:effectLst/>
                <a:latin typeface="+mn-lt"/>
                <a:ea typeface="+mn-ea"/>
                <a:cs typeface="+mn-cs"/>
              </a:rPr>
              <a:t>Colantonio</a:t>
            </a:r>
            <a:r>
              <a:rPr lang="en-GB" sz="1200" kern="1200" dirty="0">
                <a:solidFill>
                  <a:schemeClr val="tx1"/>
                </a:solidFill>
                <a:effectLst/>
                <a:latin typeface="+mn-lt"/>
                <a:ea typeface="+mn-ea"/>
                <a:cs typeface="+mn-cs"/>
              </a:rPr>
              <a:t> differs between traditional and emerging (new) social sustainability key themes.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Traditional topics </a:t>
            </a:r>
            <a:r>
              <a:rPr lang="en-GB" sz="1200" kern="1200" dirty="0">
                <a:solidFill>
                  <a:schemeClr val="tx1"/>
                </a:solidFill>
                <a:effectLst/>
                <a:latin typeface="+mn-lt"/>
                <a:ea typeface="+mn-ea"/>
                <a:cs typeface="+mn-cs"/>
              </a:rPr>
              <a:t>include, for example, are: basic needs including housing, environmental health, education and skills, employment, equity, human rights and gender, poverty, social justice. </a:t>
            </a:r>
            <a:endParaRPr lang="de-A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New key topics </a:t>
            </a:r>
            <a:r>
              <a:rPr lang="en-GB" sz="1200" kern="1200" dirty="0">
                <a:solidFill>
                  <a:schemeClr val="tx1"/>
                </a:solidFill>
                <a:effectLst/>
                <a:latin typeface="+mn-lt"/>
                <a:ea typeface="+mn-ea"/>
                <a:cs typeface="+mn-cs"/>
              </a:rPr>
              <a:t>include, for example: demographic change (aging, migration), social mixing and cohesion, empowerment, identity and culture, health and safety, well-being and quality of life.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10"/>
          </p:nvPr>
        </p:nvSpPr>
        <p:spPr/>
        <p:txBody>
          <a:bodyPr/>
          <a:lstStyle/>
          <a:p>
            <a:fld id="{D9441661-A9B8-8C46-A779-63579DCBF06E}" type="slidenum">
              <a:rPr lang="de-DE" smtClean="0"/>
              <a:t>33</a:t>
            </a:fld>
            <a:endParaRPr lang="de-DE"/>
          </a:p>
        </p:txBody>
      </p:sp>
    </p:spTree>
    <p:extLst>
      <p:ext uri="{BB962C8B-B14F-4D97-AF65-F5344CB8AC3E}">
        <p14:creationId xmlns:p14="http://schemas.microsoft.com/office/powerpoint/2010/main" val="4063502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a:lnSpc>
                <a:spcPct val="107000"/>
              </a:lnSpc>
              <a:spcAft>
                <a:spcPts val="800"/>
              </a:spcAft>
            </a:pPr>
            <a:r>
              <a:rPr lang="en-GB" sz="1200" kern="1200" dirty="0">
                <a:solidFill>
                  <a:schemeClr val="tx1"/>
                </a:solidFill>
                <a:effectLst/>
                <a:latin typeface="+mn-lt"/>
                <a:ea typeface="+mn-ea"/>
                <a:cs typeface="+mn-cs"/>
              </a:rPr>
              <a:t>According to an economically oriented definition, sustainability means, for example, "[...] not generating profits that then flow into environmental and social projects, but generating profits in a way that is already environmentally and socially compatible." (</a:t>
            </a:r>
            <a:r>
              <a:rPr lang="en-GB" sz="1200" kern="1200" dirty="0" err="1">
                <a:solidFill>
                  <a:schemeClr val="tx1"/>
                </a:solidFill>
                <a:effectLst/>
                <a:latin typeface="+mn-lt"/>
                <a:ea typeface="+mn-ea"/>
                <a:cs typeface="+mn-cs"/>
              </a:rPr>
              <a:t>Pufé</a:t>
            </a:r>
            <a:r>
              <a:rPr lang="en-GB" sz="1200" kern="1200" dirty="0">
                <a:solidFill>
                  <a:schemeClr val="tx1"/>
                </a:solidFill>
                <a:effectLst/>
                <a:latin typeface="+mn-lt"/>
                <a:ea typeface="+mn-ea"/>
                <a:cs typeface="+mn-cs"/>
              </a:rPr>
              <a:t>)</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Economic sustainability </a:t>
            </a:r>
            <a:r>
              <a:rPr lang="en-GB" sz="1800" dirty="0">
                <a:effectLst/>
                <a:latin typeface="Arial" panose="020B0604020202020204" pitchFamily="34" charset="0"/>
                <a:ea typeface="Calibri" panose="020F0502020204030204" pitchFamily="34" charset="0"/>
                <a:cs typeface="Times New Roman" panose="02020603050405020304" pitchFamily="18" charset="0"/>
              </a:rPr>
              <a:t>means creating an economic system in which sustainable economic activity is possible. This corresponds to a macroeconomic perspective like a departure from exploitative capitalism, the development of a new economic framework that favour economic activity which respects the ecological and social boundaries and that contributes to the development of the common good, a new tax system, an introduction of new models of work or a return to values that are in harmony with nature and people and do not prioritise financial success. But it can also mean sustainable management practices in organisations and describe a way of doing business without harmful effects on people and nature.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Economic sustainability is also described as a scope for action for the management of a company or an organisation with the aim of maintaining the company in the long term, and also managing it in a financially responsible manner. There are various aspects to be considered like long-term stability, a solid financial basis, and  compatible development of the organisation.</a:t>
            </a:r>
            <a:r>
              <a:rPr lang="en-GB" sz="1800" baseline="0" dirty="0">
                <a:effectLst/>
                <a:latin typeface="Arial" panose="020B0604020202020204" pitchFamily="34" charset="0"/>
                <a:ea typeface="Calibri" panose="020F0502020204030204" pitchFamily="34" charset="0"/>
                <a:cs typeface="Times New Roman" panose="02020603050405020304" pitchFamily="18" charset="0"/>
              </a:rPr>
              <a:t> </a:t>
            </a:r>
          </a:p>
          <a:p>
            <a:pPr>
              <a:lnSpc>
                <a:spcPct val="107000"/>
              </a:lnSpc>
              <a:spcAft>
                <a:spcPts val="800"/>
              </a:spcAft>
            </a:pPr>
            <a:endParaRPr lang="en-GB" sz="1800" baseline="0" dirty="0">
              <a:effectLst/>
              <a:latin typeface="Arial" panose="020B0604020202020204" pitchFamily="34" charset="0"/>
              <a:cs typeface="Times New Roman" panose="02020603050405020304" pitchFamily="18" charset="0"/>
            </a:endParaRPr>
          </a:p>
          <a:p>
            <a:r>
              <a:rPr lang="en-GB" sz="1200" kern="1200" dirty="0">
                <a:solidFill>
                  <a:schemeClr val="tx1"/>
                </a:solidFill>
                <a:effectLst/>
                <a:latin typeface="+mn-lt"/>
                <a:ea typeface="+mn-ea"/>
                <a:cs typeface="+mn-cs"/>
              </a:rPr>
              <a:t>Economic sustainability refers to</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duality of stability and sustainable innovation.</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lawful and ethical market behaviour, with active consumer protection and comprehensive product safety, and the prevention of any kind of corruption or cartelisation.</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long-lasting business models.</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the promotion of sustainable research and development that focuses on resource- and climate-friendly products or production processes that have no negative consequences for humans, animals and the environment.</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different form of marketing with sustainable consumption, longer consumption cycles, less resource consumption and a rejection of artificial product aging as well as predetermined breaking points.</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 company that complies with various legal requirements, respects competition regulations and pay their taxes.</a:t>
            </a:r>
            <a:endParaRPr lang="de-AT" sz="1200" kern="1200" dirty="0">
              <a:solidFill>
                <a:schemeClr val="tx1"/>
              </a:solidFill>
              <a:effectLst/>
              <a:latin typeface="+mn-lt"/>
              <a:ea typeface="+mn-ea"/>
              <a:cs typeface="+mn-cs"/>
            </a:endParaRPr>
          </a:p>
          <a:p>
            <a:pPr>
              <a:lnSpc>
                <a:spcPct val="107000"/>
              </a:lnSpc>
              <a:spcAft>
                <a:spcPts val="800"/>
              </a:spcAft>
            </a:pPr>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8313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b="1" dirty="0"/>
              <a:t>Economy of Common Good </a:t>
            </a:r>
            <a:r>
              <a:rPr lang="en-GB" dirty="0"/>
              <a:t>is an economic model, which makes the Common Good, a good life for everyone on a healthy planet, its primary goal and purpose. </a:t>
            </a:r>
          </a:p>
          <a:p>
            <a:r>
              <a:rPr lang="en-GB" dirty="0"/>
              <a:t>At the heart of this concept lies the idea that values-driven businesses are mindful of and committed to: </a:t>
            </a:r>
          </a:p>
          <a:p>
            <a:r>
              <a:rPr lang="en-GB" dirty="0"/>
              <a:t>• Human Dignity </a:t>
            </a:r>
          </a:p>
          <a:p>
            <a:r>
              <a:rPr lang="en-GB" dirty="0"/>
              <a:t>• Solidarity and Social Justice </a:t>
            </a:r>
          </a:p>
          <a:p>
            <a:r>
              <a:rPr lang="en-GB" dirty="0"/>
              <a:t>• Environmental Sustainability </a:t>
            </a:r>
          </a:p>
          <a:p>
            <a:r>
              <a:rPr lang="en-GB" dirty="0"/>
              <a:t>• Transparency and Co-Determination </a:t>
            </a: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Proponent: Christian </a:t>
            </a:r>
            <a:r>
              <a:rPr lang="en-GB" sz="1200" kern="1200" dirty="0" err="1">
                <a:solidFill>
                  <a:schemeClr val="tx1"/>
                </a:solidFill>
                <a:effectLst/>
                <a:latin typeface="+mn-lt"/>
                <a:ea typeface="+mn-ea"/>
                <a:cs typeface="+mn-cs"/>
              </a:rPr>
              <a:t>Felber</a:t>
            </a:r>
            <a:r>
              <a:rPr lang="en-GB" sz="1200" kern="1200" dirty="0">
                <a:solidFill>
                  <a:schemeClr val="tx1"/>
                </a:solidFill>
                <a:effectLst/>
                <a:latin typeface="+mn-lt"/>
                <a:ea typeface="+mn-ea"/>
                <a:cs typeface="+mn-cs"/>
              </a:rPr>
              <a:t> (AT) </a:t>
            </a:r>
            <a:endParaRPr lang="de-AT" sz="1200" kern="1200" dirty="0">
              <a:solidFill>
                <a:schemeClr val="tx1"/>
              </a:solidFill>
              <a:effectLst/>
              <a:latin typeface="+mn-lt"/>
              <a:ea typeface="+mn-ea"/>
              <a:cs typeface="+mn-cs"/>
            </a:endParaRPr>
          </a:p>
          <a:p>
            <a:endParaRPr lang="ro-RO" dirty="0"/>
          </a:p>
          <a:p>
            <a:r>
              <a:rPr lang="en-GB" b="1" dirty="0" err="1"/>
              <a:t>Degrowth</a:t>
            </a:r>
            <a:r>
              <a:rPr lang="en-GB" b="1" dirty="0"/>
              <a:t> / Post-growth Economy </a:t>
            </a:r>
            <a:r>
              <a:rPr lang="en-GB" b="0" dirty="0"/>
              <a:t>is </a:t>
            </a:r>
            <a:r>
              <a:rPr lang="en-GB" dirty="0"/>
              <a:t>a worldview that sees society operates</a:t>
            </a:r>
            <a:r>
              <a:rPr lang="en-GB" baseline="0" dirty="0"/>
              <a:t> </a:t>
            </a:r>
            <a:r>
              <a:rPr lang="en-GB" dirty="0"/>
              <a:t>better without the demand of constant economic growth. It proposes that widespread economic justice, social well-being and ecological regeneration are only possible when money inherently circulates through our economy.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Proponents: Tim Jackson (GB) Niko </a:t>
            </a:r>
            <a:r>
              <a:rPr lang="en-GB" sz="1200" kern="1200" dirty="0" err="1">
                <a:solidFill>
                  <a:schemeClr val="tx1"/>
                </a:solidFill>
                <a:effectLst/>
                <a:latin typeface="+mn-lt"/>
                <a:ea typeface="+mn-ea"/>
                <a:cs typeface="+mn-cs"/>
              </a:rPr>
              <a:t>Paech</a:t>
            </a:r>
            <a:r>
              <a:rPr lang="en-GB" sz="1200" kern="1200" dirty="0">
                <a:solidFill>
                  <a:schemeClr val="tx1"/>
                </a:solidFill>
                <a:effectLst/>
                <a:latin typeface="+mn-lt"/>
                <a:ea typeface="+mn-ea"/>
                <a:cs typeface="+mn-cs"/>
              </a:rPr>
              <a:t> (DE)</a:t>
            </a:r>
            <a:endParaRPr lang="de-AT" sz="1200" kern="1200" dirty="0">
              <a:solidFill>
                <a:schemeClr val="tx1"/>
              </a:solidFill>
              <a:effectLst/>
              <a:latin typeface="+mn-lt"/>
              <a:ea typeface="+mn-ea"/>
              <a:cs typeface="+mn-cs"/>
            </a:endParaRPr>
          </a:p>
          <a:p>
            <a:endParaRPr lang="de-DE" dirty="0"/>
          </a:p>
          <a:p>
            <a:r>
              <a:rPr lang="de-DE" b="1" dirty="0" err="1"/>
              <a:t>Doughnut</a:t>
            </a:r>
            <a:r>
              <a:rPr lang="de-DE" b="1" baseline="0" dirty="0"/>
              <a:t> Economy: </a:t>
            </a:r>
            <a:r>
              <a:rPr lang="ro-RO" dirty="0"/>
              <a:t>T</a:t>
            </a:r>
            <a:r>
              <a:rPr lang="en-GB" dirty="0"/>
              <a:t>he Doughnut of social and planetary boundaries is a playfully serious approach to framing that challenge, and it acts as a compass for human progress this century. To ensure that no one falls short on life’s essentials, while ensuring that collectively we do not overshoot our pressure on Earth’s life-supporting systems, on which we fundamentally depend</a:t>
            </a:r>
            <a:r>
              <a:rPr lang="ro-RO" dirty="0"/>
              <a:t>. </a:t>
            </a:r>
            <a:endParaRPr lang="de-DE" dirty="0"/>
          </a:p>
          <a:p>
            <a:r>
              <a:rPr lang="en-GB" dirty="0"/>
              <a:t>The environmental ceiling consists of nine planetary boundaries, beyond which unacceptable environmental degradation threatens and the ecosystem suffers permanent and irreversible damage due to the crossing of tipping points. </a:t>
            </a:r>
          </a:p>
          <a:p>
            <a:r>
              <a:rPr lang="en-GB" dirty="0"/>
              <a:t>The twelve dimensions of the social foundation are derived from internationally agreed minimum standards. </a:t>
            </a:r>
            <a:r>
              <a:rPr lang="en-GB" sz="1200" kern="1200" dirty="0">
                <a:solidFill>
                  <a:schemeClr val="tx1"/>
                </a:solidFill>
                <a:effectLst/>
                <a:latin typeface="+mn-lt"/>
                <a:ea typeface="+mn-ea"/>
                <a:cs typeface="+mn-cs"/>
              </a:rPr>
              <a:t>Between social and planetary boundaries lies an environmentally safe and socially just space in which humanity can thrive.</a:t>
            </a:r>
            <a:r>
              <a:rPr lang="en-GB" sz="1200" kern="1200" baseline="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de-AT" sz="1200" kern="1200" dirty="0">
                <a:solidFill>
                  <a:schemeClr val="tx1"/>
                </a:solidFill>
                <a:effectLst/>
                <a:latin typeface="+mn-lt"/>
                <a:ea typeface="+mn-ea"/>
                <a:cs typeface="+mn-cs"/>
              </a:rPr>
              <a:t>Proponent: Kate </a:t>
            </a:r>
            <a:r>
              <a:rPr lang="de-AT" sz="1200" kern="1200" dirty="0" err="1">
                <a:solidFill>
                  <a:schemeClr val="tx1"/>
                </a:solidFill>
                <a:effectLst/>
                <a:latin typeface="+mn-lt"/>
                <a:ea typeface="+mn-ea"/>
                <a:cs typeface="+mn-cs"/>
              </a:rPr>
              <a:t>Raworth</a:t>
            </a:r>
            <a:r>
              <a:rPr lang="de-AT" sz="1200" kern="1200" dirty="0">
                <a:solidFill>
                  <a:schemeClr val="tx1"/>
                </a:solidFill>
                <a:effectLst/>
                <a:latin typeface="+mn-lt"/>
                <a:ea typeface="+mn-ea"/>
                <a:cs typeface="+mn-cs"/>
              </a:rPr>
              <a:t> (GB) </a:t>
            </a:r>
          </a:p>
          <a:p>
            <a:endParaRPr lang="en-GB" dirty="0"/>
          </a:p>
          <a:p>
            <a:r>
              <a:rPr lang="en-GB" dirty="0"/>
              <a:t> </a:t>
            </a: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5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Most organisations of the </a:t>
            </a:r>
            <a:r>
              <a:rPr lang="en-GB" sz="1800" b="1" dirty="0">
                <a:effectLst/>
                <a:latin typeface="Arial" panose="020B0604020202020204" pitchFamily="34" charset="0"/>
                <a:ea typeface="Calibri" panose="020F0502020204030204" pitchFamily="34" charset="0"/>
                <a:cs typeface="Times New Roman" panose="02020603050405020304" pitchFamily="18" charset="0"/>
              </a:rPr>
              <a:t>social economy </a:t>
            </a:r>
            <a:r>
              <a:rPr lang="en-GB" sz="1800" dirty="0">
                <a:effectLst/>
                <a:latin typeface="Arial" panose="020B0604020202020204" pitchFamily="34" charset="0"/>
                <a:ea typeface="Calibri" panose="020F0502020204030204" pitchFamily="34" charset="0"/>
                <a:cs typeface="Times New Roman" panose="02020603050405020304" pitchFamily="18" charset="0"/>
              </a:rPr>
              <a:t>are non-profits. </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They focus on a balanced financial budget. In fact, that does not mean that they are not allowed to make a profit at all. They are only prohibited from distributing this profit. The profits are used to build up financial reserves to finance projects in the future. These reserves are meant to cover losses in the future too, as well as they provide some kind of guarantee that the organisation can persist in the long term. </a:t>
            </a:r>
            <a:endParaRPr lang="ro-RO"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Many funding contracts or performance contracts prohibit the organisations from building up reserves from these funds. Maintaining liquidity is also a big challenge for these organisations, as they suffer from low equity and few options to borrow money from banks or investors.</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Arial" panose="020B0604020202020204" pitchFamily="34" charset="0"/>
                <a:ea typeface="Calibri" panose="020F0502020204030204" pitchFamily="34" charset="0"/>
                <a:cs typeface="Times New Roman" panose="02020603050405020304" pitchFamily="18" charset="0"/>
              </a:rPr>
              <a:t>Social economy organisations still do not report on their balance sheet and profit and loss account. The use of different standards for sustainability reporting can also provide an important positive impulse to change this in the future.</a:t>
            </a:r>
            <a:r>
              <a:rPr lang="en-GB" sz="1800" baseline="0" dirty="0">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important to understand that most organizations of the social economy have a hybrid mix of financing (e.g. public finance, market incomes, donations, member fees, sponsoring,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Thinking about economic sustainability includes the interest of these stakeholders too. </a:t>
            </a:r>
            <a:endParaRPr lang="de-AT" sz="1200"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0810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9441661-A9B8-8C46-A779-63579DCBF06E}" type="slidenum">
              <a:rPr lang="de-DE" smtClean="0"/>
              <a:t>37</a:t>
            </a:fld>
            <a:endParaRPr lang="de-DE"/>
          </a:p>
        </p:txBody>
      </p:sp>
    </p:spTree>
    <p:extLst>
      <p:ext uri="{BB962C8B-B14F-4D97-AF65-F5344CB8AC3E}">
        <p14:creationId xmlns:p14="http://schemas.microsoft.com/office/powerpoint/2010/main" val="24390661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mn-ea"/>
                <a:cs typeface="+mn-cs"/>
              </a:rPr>
              <a:t>Vison /</a:t>
            </a:r>
            <a:r>
              <a:rPr lang="en-US" sz="1200" b="1" kern="1200" baseline="0" dirty="0">
                <a:solidFill>
                  <a:schemeClr val="tx1"/>
                </a:solidFill>
                <a:effectLst/>
                <a:latin typeface="+mn-lt"/>
                <a:ea typeface="+mn-ea"/>
                <a:cs typeface="+mn-cs"/>
              </a:rPr>
              <a:t> targets: </a:t>
            </a:r>
            <a:r>
              <a:rPr lang="en-US" sz="1200" kern="1200" dirty="0">
                <a:solidFill>
                  <a:schemeClr val="tx1"/>
                </a:solidFill>
                <a:effectLst/>
                <a:latin typeface="+mn-lt"/>
                <a:ea typeface="+mn-ea"/>
                <a:cs typeface="+mn-cs"/>
              </a:rPr>
              <a:t>The Iris House in </a:t>
            </a:r>
            <a:r>
              <a:rPr lang="en-US" sz="1200" kern="1200" dirty="0" err="1">
                <a:solidFill>
                  <a:schemeClr val="tx1"/>
                </a:solidFill>
                <a:effectLst/>
                <a:latin typeface="+mn-lt"/>
                <a:ea typeface="+mn-ea"/>
                <a:cs typeface="+mn-cs"/>
              </a:rPr>
              <a:t>Sepsiszentgyörgy</a:t>
            </a:r>
            <a:r>
              <a:rPr lang="en-US" sz="1200" kern="1200" dirty="0">
                <a:solidFill>
                  <a:schemeClr val="tx1"/>
                </a:solidFill>
                <a:effectLst/>
                <a:latin typeface="+mn-lt"/>
                <a:ea typeface="+mn-ea"/>
                <a:cs typeface="+mn-cs"/>
              </a:rPr>
              <a:t> (district Covasna) is the first facility to provide employment for a large number of young people with disabilities in the region. The local branch of the </a:t>
            </a:r>
            <a:r>
              <a:rPr lang="en-US" sz="1200" kern="1200" dirty="0" err="1">
                <a:solidFill>
                  <a:schemeClr val="tx1"/>
                </a:solidFill>
                <a:effectLst/>
                <a:latin typeface="+mn-lt"/>
                <a:ea typeface="+mn-ea"/>
                <a:cs typeface="+mn-cs"/>
              </a:rPr>
              <a:t>Diakonia</a:t>
            </a:r>
            <a:r>
              <a:rPr lang="en-US" sz="1200" kern="1200" dirty="0">
                <a:solidFill>
                  <a:schemeClr val="tx1"/>
                </a:solidFill>
                <a:effectLst/>
                <a:latin typeface="+mn-lt"/>
                <a:ea typeface="+mn-ea"/>
                <a:cs typeface="+mn-cs"/>
              </a:rPr>
              <a:t> Christian Foundation (DKA) started by employing fifty disabled people in the development and occupational therapy center, with the aim to spend their daily lives in a loving community and of enabling permanent jobs over time for those who are eligible.</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building complex, which has been built with an investment of € 330,000 over three years, has a sewing shop, a wood and metal processing workshop, a computer room and a kitchen unit, and the two wings of the building are connected by a community room offering various ceremonies and services.</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programs were diversified over time, opening an agricultural farm that produces vegetables and other goods, like small hand-made artworks for the local community.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activities / working fields:</a:t>
            </a:r>
            <a:r>
              <a:rPr lang="en-US"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Farming and hand-made</a:t>
            </a:r>
            <a:r>
              <a:rPr lang="en-US" sz="1200" kern="1200" baseline="0" dirty="0">
                <a:solidFill>
                  <a:schemeClr val="tx1"/>
                </a:solidFill>
                <a:effectLst/>
                <a:latin typeface="+mn-lt"/>
                <a:ea typeface="+mn-ea"/>
                <a:cs typeface="+mn-cs"/>
              </a:rPr>
              <a:t> artwork. </a:t>
            </a: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Target groups:</a:t>
            </a:r>
            <a:r>
              <a:rPr lang="en-GB"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main target-group are disabled young people and adults. The secondary target group is the local community (they benefit from the different farm-products).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Financing:</a:t>
            </a:r>
            <a:r>
              <a:rPr lang="en-GB"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Funding is provided by state aid from different authorities:</a:t>
            </a:r>
            <a:r>
              <a:rPr lang="en-US" sz="1200" kern="1200" dirty="0">
                <a:solidFill>
                  <a:schemeClr val="tx1"/>
                </a:solidFill>
                <a:effectLst/>
                <a:latin typeface="+mn-lt"/>
                <a:ea typeface="+mn-ea"/>
                <a:cs typeface="+mn-cs"/>
              </a:rPr>
              <a:t> central government level, county level and the municipality. These state funds cover around 50% of total costs. The rest is generated through various projects (e.g. Erasmus+) and donations (both international and national).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38</a:t>
            </a:fld>
            <a:endParaRPr lang="de-DE"/>
          </a:p>
        </p:txBody>
      </p:sp>
    </p:spTree>
    <p:extLst>
      <p:ext uri="{BB962C8B-B14F-4D97-AF65-F5344CB8AC3E}">
        <p14:creationId xmlns:p14="http://schemas.microsoft.com/office/powerpoint/2010/main" val="645960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b="1" kern="1200" dirty="0">
                <a:solidFill>
                  <a:schemeClr val="tx1"/>
                </a:solidFill>
                <a:effectLst/>
                <a:latin typeface="+mn-lt"/>
                <a:ea typeface="+mn-ea"/>
                <a:cs typeface="+mn-cs"/>
              </a:rPr>
              <a:t>Realisation of environmental sustainability</a:t>
            </a:r>
          </a:p>
          <a:p>
            <a:r>
              <a:rPr lang="en-GB" sz="1200" kern="1200" dirty="0">
                <a:solidFill>
                  <a:schemeClr val="tx1"/>
                </a:solidFill>
                <a:effectLst/>
                <a:latin typeface="+mn-lt"/>
                <a:ea typeface="+mn-ea"/>
                <a:cs typeface="+mn-cs"/>
              </a:rPr>
              <a:t>In this case, environmental sustainability is realised through the implementation of organic and local agriculture. The long-term goal of the organisation is not only to ensure an independent life for people with disabilities, but also to support the supply of agricultural products to the people in the region. </a:t>
            </a:r>
            <a:endParaRPr lang="de-DE"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providing agricultural products produced for the local market, the organisation provides an important contribution to environmental sustainability.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By offering regional products, the transport distances of the products can be shortened very much. The regional products offer a good alternative to imported products and significantly less CO</a:t>
            </a:r>
            <a:r>
              <a:rPr lang="en-GB" sz="1200" kern="1200" baseline="-25000" dirty="0">
                <a:solidFill>
                  <a:schemeClr val="tx1"/>
                </a:solidFill>
                <a:effectLst/>
                <a:latin typeface="+mn-lt"/>
                <a:ea typeface="+mn-ea"/>
                <a:cs typeface="+mn-cs"/>
              </a:rPr>
              <a:t>2</a:t>
            </a:r>
            <a:r>
              <a:rPr lang="en-GB" sz="1200" kern="1200" dirty="0">
                <a:solidFill>
                  <a:schemeClr val="tx1"/>
                </a:solidFill>
                <a:effectLst/>
                <a:latin typeface="+mn-lt"/>
                <a:ea typeface="+mn-ea"/>
                <a:cs typeface="+mn-cs"/>
              </a:rPr>
              <a:t> emissions in the mobility sector are emitted.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general, the environmental footprint of agricultural products from abroad is much larger than that of products produced in a local market.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Furthermore, organic farming protects the valuable resources of our planet, soil and water. No mineral fertilisers are used and therefore pollution of the soil and water by toxic substances is avoided. This far-sighted and considerate use of natural resources also contributes to the protection of biodiversity.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implementation of a local farming system does also raise the awareness of sustainable consumption and production among the clients and costumers.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practical example contributes to different </a:t>
            </a:r>
            <a:r>
              <a:rPr lang="en-GB" sz="1200" b="1" kern="1200" dirty="0">
                <a:solidFill>
                  <a:schemeClr val="tx1"/>
                </a:solidFill>
                <a:effectLst/>
                <a:latin typeface="+mn-lt"/>
                <a:ea typeface="+mn-ea"/>
                <a:cs typeface="+mn-cs"/>
              </a:rPr>
              <a:t>SDGs</a:t>
            </a:r>
            <a:r>
              <a:rPr lang="en-GB" sz="1200" kern="1200" dirty="0">
                <a:solidFill>
                  <a:schemeClr val="tx1"/>
                </a:solidFill>
                <a:effectLst/>
                <a:latin typeface="+mn-lt"/>
                <a:ea typeface="+mn-ea"/>
                <a:cs typeface="+mn-cs"/>
              </a:rPr>
              <a:t>. The most important ones are:</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4 – Quality Education: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People with disabilities have the opportunity to learn new skills through vocational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8 – Decent Work and Economic Growth:</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Fair and secure jobs are created, unemployment and care-system dependency are reduced among disabled people.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12 - Responsible consumption and production: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production of organic agricultural products reduces the negative impact on natural resources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15 – Life on Land:</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Through organic farming, no toxic substances are used and therefore pollution of soil and water is reduced. This also contributes to the preservation of biodiversity.</a:t>
            </a:r>
            <a:endParaRPr lang="de-DE" sz="1200"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74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In principle, the term </a:t>
            </a:r>
            <a:r>
              <a:rPr lang="en-GB" sz="1800" b="1" i="0" dirty="0">
                <a:effectLst/>
                <a:latin typeface="Arial" panose="020B0604020202020204" pitchFamily="34" charset="0"/>
                <a:ea typeface="Calibri" panose="020F0502020204030204" pitchFamily="34" charset="0"/>
                <a:cs typeface="Times New Roman" panose="02020603050405020304" pitchFamily="18" charset="0"/>
              </a:rPr>
              <a:t>sustainability</a:t>
            </a:r>
            <a:r>
              <a:rPr lang="en-GB" sz="1800" dirty="0">
                <a:effectLst/>
                <a:latin typeface="Arial" panose="020B0604020202020204" pitchFamily="34" charset="0"/>
                <a:ea typeface="Calibri" panose="020F0502020204030204" pitchFamily="34" charset="0"/>
                <a:cs typeface="Times New Roman" panose="02020603050405020304" pitchFamily="18" charset="0"/>
              </a:rPr>
              <a:t> is a fairly comprehensible common English word that is easily defined. </a:t>
            </a: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Sustainable</a:t>
            </a:r>
            <a:r>
              <a:rPr lang="en-GB" sz="1800" dirty="0">
                <a:effectLst/>
                <a:latin typeface="Arial" panose="020B0604020202020204" pitchFamily="34" charset="0"/>
                <a:ea typeface="Calibri" panose="020F0502020204030204" pitchFamily="34" charset="0"/>
                <a:cs typeface="Times New Roman" panose="02020603050405020304" pitchFamily="18" charset="0"/>
              </a:rPr>
              <a:t> means capable of being continued at a certain level.</a:t>
            </a:r>
            <a:r>
              <a:rPr lang="en-GB" sz="1800" baseline="0" dirty="0">
                <a:effectLst/>
                <a:latin typeface="Arial" panose="020B0604020202020204" pitchFamily="34" charset="0"/>
                <a:ea typeface="Calibri" panose="020F0502020204030204" pitchFamily="34" charset="0"/>
                <a:cs typeface="Times New Roman" panose="02020603050405020304" pitchFamily="18" charset="0"/>
              </a:rPr>
              <a:t>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Sustainability therefore refers to an object's ability to maintain specific qualities over time. Problems arise from the context of its usage and its implications (i.e. what is the object we are looking at? Which qualities are being sustained? Are these qualities desirable and for whom? What are the implications?), as well as from its translation into other languages.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The definition of sustainability comes from forest management, back in the 18</a:t>
            </a:r>
            <a:r>
              <a:rPr lang="en-GB" sz="1800" baseline="30000" dirty="0">
                <a:effectLst/>
                <a:latin typeface="Arial" panose="020B0604020202020204" pitchFamily="34" charset="0"/>
                <a:ea typeface="Calibri" panose="020F0502020204030204" pitchFamily="34" charset="0"/>
                <a:cs typeface="Times New Roman" panose="02020603050405020304" pitchFamily="18" charset="0"/>
              </a:rPr>
              <a:t>th</a:t>
            </a:r>
            <a:r>
              <a:rPr lang="en-GB" sz="1800" dirty="0">
                <a:effectLst/>
                <a:latin typeface="Arial" panose="020B0604020202020204" pitchFamily="34" charset="0"/>
                <a:ea typeface="Calibri" panose="020F0502020204030204" pitchFamily="34" charset="0"/>
                <a:cs typeface="Times New Roman" panose="02020603050405020304" pitchFamily="18" charset="0"/>
              </a:rPr>
              <a:t> century. In his work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Sylvicultura</a:t>
            </a:r>
            <a:r>
              <a:rPr lang="en-GB" sz="1800" dirty="0">
                <a:effectLst/>
                <a:latin typeface="Arial" panose="020B0604020202020204" pitchFamily="34" charset="0"/>
                <a:ea typeface="Calibri" panose="020F0502020204030204" pitchFamily="34" charset="0"/>
                <a:cs typeface="Times New Roman" panose="02020603050405020304" pitchFamily="18" charset="0"/>
              </a:rPr>
              <a:t>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oeconomica</a:t>
            </a:r>
            <a:r>
              <a:rPr lang="en-GB" sz="1800" dirty="0">
                <a:effectLst/>
                <a:latin typeface="Arial" panose="020B0604020202020204" pitchFamily="34" charset="0"/>
                <a:ea typeface="Calibri" panose="020F0502020204030204" pitchFamily="34" charset="0"/>
                <a:cs typeface="Times New Roman" panose="02020603050405020304" pitchFamily="18" charset="0"/>
              </a:rPr>
              <a:t>", Hans Carl von </a:t>
            </a:r>
            <a:r>
              <a:rPr lang="en-GB" sz="1800" dirty="0" err="1">
                <a:effectLst/>
                <a:latin typeface="Arial" panose="020B0604020202020204" pitchFamily="34" charset="0"/>
                <a:ea typeface="Calibri" panose="020F0502020204030204" pitchFamily="34" charset="0"/>
                <a:cs typeface="Times New Roman" panose="02020603050405020304" pitchFamily="18" charset="0"/>
              </a:rPr>
              <a:t>Carlowitz</a:t>
            </a:r>
            <a:r>
              <a:rPr lang="en-GB" sz="1800" dirty="0">
                <a:effectLst/>
                <a:latin typeface="Arial" panose="020B0604020202020204" pitchFamily="34" charset="0"/>
                <a:ea typeface="Calibri" panose="020F0502020204030204" pitchFamily="34" charset="0"/>
                <a:cs typeface="Times New Roman" panose="02020603050405020304" pitchFamily="18" charset="0"/>
              </a:rPr>
              <a:t> requires sustainable forest management, which means that only so much should be removed from the forest as can grow back again through reforestation. </a:t>
            </a:r>
            <a:endParaRPr lang="hu-HU" dirty="0"/>
          </a:p>
        </p:txBody>
      </p:sp>
      <p:sp>
        <p:nvSpPr>
          <p:cNvPr id="4" name="Dia számának helye 3"/>
          <p:cNvSpPr>
            <a:spLocks noGrp="1"/>
          </p:cNvSpPr>
          <p:nvPr>
            <p:ph type="sldNum" sz="quarter" idx="5"/>
          </p:nvPr>
        </p:nvSpPr>
        <p:spPr/>
        <p:txBody>
          <a:bodyPr/>
          <a:lstStyle/>
          <a:p>
            <a:fld id="{D9441661-A9B8-8C46-A779-63579DCBF06E}" type="slidenum">
              <a:rPr lang="de-DE" smtClean="0"/>
              <a:t>4</a:t>
            </a:fld>
            <a:endParaRPr lang="de-DE"/>
          </a:p>
        </p:txBody>
      </p:sp>
    </p:spTree>
    <p:extLst>
      <p:ext uri="{BB962C8B-B14F-4D97-AF65-F5344CB8AC3E}">
        <p14:creationId xmlns:p14="http://schemas.microsoft.com/office/powerpoint/2010/main" val="37193585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9441661-A9B8-8C46-A779-63579DCBF06E}" type="slidenum">
              <a:rPr lang="de-DE" smtClean="0"/>
              <a:t>40</a:t>
            </a:fld>
            <a:endParaRPr lang="de-DE"/>
          </a:p>
        </p:txBody>
      </p:sp>
    </p:spTree>
    <p:extLst>
      <p:ext uri="{BB962C8B-B14F-4D97-AF65-F5344CB8AC3E}">
        <p14:creationId xmlns:p14="http://schemas.microsoft.com/office/powerpoint/2010/main" val="3112042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mn-ea"/>
                <a:cs typeface="+mn-cs"/>
              </a:rPr>
              <a:t>Vison /</a:t>
            </a:r>
            <a:r>
              <a:rPr lang="en-US" sz="1200" b="1" kern="1200" baseline="0" dirty="0">
                <a:solidFill>
                  <a:schemeClr val="tx1"/>
                </a:solidFill>
                <a:effectLst/>
                <a:latin typeface="+mn-lt"/>
                <a:ea typeface="+mn-ea"/>
                <a:cs typeface="+mn-cs"/>
              </a:rPr>
              <a:t> targets: </a:t>
            </a:r>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magdas</a:t>
            </a:r>
            <a:r>
              <a:rPr lang="en-GB" sz="1200" kern="1200" dirty="0">
                <a:solidFill>
                  <a:schemeClr val="tx1"/>
                </a:solidFill>
                <a:effectLst/>
                <a:latin typeface="+mn-lt"/>
                <a:ea typeface="+mn-ea"/>
                <a:cs typeface="+mn-cs"/>
              </a:rPr>
              <a:t> Hotel opened in spring 2015 and is run by people with refugee backgrounds and hotel professionals together as a social business. The vision is to solve social problems in an entrepreneurial way where it seems so appropriate and possible.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Thereby, the following goals are being pursued - to create jobs for people with a refugee background and to provide them with a solid education.</a:t>
            </a:r>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Key activities / working fields:</a:t>
            </a:r>
            <a:r>
              <a:rPr lang="en-US" sz="1200" b="1"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following main activities are performed by </a:t>
            </a:r>
            <a:r>
              <a:rPr lang="en-GB" sz="1200" kern="1200" dirty="0" err="1">
                <a:solidFill>
                  <a:schemeClr val="tx1"/>
                </a:solidFill>
                <a:effectLst/>
                <a:latin typeface="+mn-lt"/>
                <a:ea typeface="+mn-ea"/>
                <a:cs typeface="+mn-cs"/>
              </a:rPr>
              <a:t>magdas</a:t>
            </a:r>
            <a:r>
              <a:rPr lang="en-GB" sz="1200" kern="1200" dirty="0">
                <a:solidFill>
                  <a:schemeClr val="tx1"/>
                </a:solidFill>
                <a:effectLst/>
                <a:latin typeface="+mn-lt"/>
                <a:ea typeface="+mn-ea"/>
                <a:cs typeface="+mn-cs"/>
              </a:rPr>
              <a:t> Hotel.</a:t>
            </a:r>
            <a:r>
              <a:rPr lang="en-GB" sz="1200" b="1" i="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Hotel business and location for seminars, events and restaurant, running a residence for students (a minor part of the hotel with 10 rooms) and creating jobs for recognised refugees as well as training these people for the tourism sector.</a:t>
            </a:r>
            <a:endParaRPr lang="de-DE" sz="1200" kern="120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Target groups: </a:t>
            </a:r>
            <a:r>
              <a:rPr lang="en-GB" sz="1200" b="0" i="0" kern="12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e target group mainly includes people with a refugee background (asylum applicants and subsidiary protection holders) and people with physical, mental or psychological disabilities.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Customers are hotel guests and people from Vienna.</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Financing / cost structure: </a:t>
            </a:r>
            <a:r>
              <a:rPr lang="en-GB" sz="1200" kern="1200" dirty="0">
                <a:solidFill>
                  <a:schemeClr val="tx1"/>
                </a:solidFill>
                <a:effectLst/>
                <a:latin typeface="+mn-lt"/>
                <a:ea typeface="+mn-ea"/>
                <a:cs typeface="+mn-cs"/>
              </a:rPr>
              <a:t>The costs for the adaptation and renovation of the existing building came to € 1.5 million. Of that, about € 25,000 was raised through a crowdfunding campaign and the rest was financed through credits.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operation has to be self-financing and any surpluses go to other Caritas social projects.</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41</a:t>
            </a:fld>
            <a:endParaRPr lang="de-DE"/>
          </a:p>
        </p:txBody>
      </p:sp>
    </p:spTree>
    <p:extLst>
      <p:ext uri="{BB962C8B-B14F-4D97-AF65-F5344CB8AC3E}">
        <p14:creationId xmlns:p14="http://schemas.microsoft.com/office/powerpoint/2010/main" val="40568591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b="1" kern="1200" dirty="0">
                <a:solidFill>
                  <a:schemeClr val="tx1"/>
                </a:solidFill>
                <a:effectLst/>
                <a:latin typeface="+mn-lt"/>
                <a:ea typeface="+mn-ea"/>
                <a:cs typeface="+mn-cs"/>
              </a:rPr>
              <a:t>Social sustainability </a:t>
            </a:r>
            <a:r>
              <a:rPr lang="en-GB" sz="1200" kern="1200" dirty="0">
                <a:solidFill>
                  <a:schemeClr val="tx1"/>
                </a:solidFill>
                <a:effectLst/>
                <a:latin typeface="+mn-lt"/>
                <a:ea typeface="+mn-ea"/>
                <a:cs typeface="+mn-cs"/>
              </a:rPr>
              <a:t>means the ability of a company to sustain the impacts of its social goal (social mission) and the </a:t>
            </a:r>
            <a:r>
              <a:rPr lang="en-GB" sz="1200" kern="1200" dirty="0" err="1">
                <a:solidFill>
                  <a:schemeClr val="tx1"/>
                </a:solidFill>
                <a:effectLst/>
                <a:latin typeface="+mn-lt"/>
                <a:ea typeface="+mn-ea"/>
                <a:cs typeface="+mn-cs"/>
              </a:rPr>
              <a:t>Brundtland</a:t>
            </a:r>
            <a:r>
              <a:rPr lang="en-GB" sz="1200" kern="1200" dirty="0">
                <a:solidFill>
                  <a:schemeClr val="tx1"/>
                </a:solidFill>
                <a:effectLst/>
                <a:latin typeface="+mn-lt"/>
                <a:ea typeface="+mn-ea"/>
                <a:cs typeface="+mn-cs"/>
              </a:rPr>
              <a:t> Report already mentioned that social problems have to be eliminated for sustainable development to succeed. </a:t>
            </a:r>
            <a:endParaRPr lang="de-DE"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magdas</a:t>
            </a:r>
            <a:r>
              <a:rPr lang="en-GB" sz="1200" kern="1200" dirty="0">
                <a:solidFill>
                  <a:schemeClr val="tx1"/>
                </a:solidFill>
                <a:effectLst/>
                <a:latin typeface="+mn-lt"/>
                <a:ea typeface="+mn-ea"/>
                <a:cs typeface="+mn-cs"/>
              </a:rPr>
              <a:t> Hotel has defined a clear social goal. The organisation has a long-term focus on implementing the goal of "training people with a refugee background and creating jobs for them".</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These issues - education and skills, employment - are traditional key topics of social sustainability, and access to education must be created for all people.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Thereby, fair income structures can be created and dignified life for all is possible.</a:t>
            </a:r>
          </a:p>
          <a:p>
            <a:r>
              <a:rPr lang="de-AT" sz="1200" kern="1200" dirty="0" err="1">
                <a:solidFill>
                  <a:schemeClr val="tx1"/>
                </a:solidFill>
                <a:effectLst/>
                <a:latin typeface="+mn-lt"/>
                <a:ea typeface="+mn-ea"/>
                <a:cs typeface="+mn-cs"/>
              </a:rPr>
              <a:t>For</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people</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with</a:t>
            </a:r>
            <a:r>
              <a:rPr lang="de-AT" sz="1200" kern="1200" baseline="0" dirty="0">
                <a:solidFill>
                  <a:schemeClr val="tx1"/>
                </a:solidFill>
                <a:effectLst/>
                <a:latin typeface="+mn-lt"/>
                <a:ea typeface="+mn-ea"/>
                <a:cs typeface="+mn-cs"/>
              </a:rPr>
              <a:t> a </a:t>
            </a:r>
            <a:r>
              <a:rPr lang="de-AT" sz="1200" kern="1200" baseline="0" dirty="0" err="1">
                <a:solidFill>
                  <a:schemeClr val="tx1"/>
                </a:solidFill>
                <a:effectLst/>
                <a:latin typeface="+mn-lt"/>
                <a:ea typeface="+mn-ea"/>
                <a:cs typeface="+mn-cs"/>
              </a:rPr>
              <a:t>refugee</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backgroud</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it</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could</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be</a:t>
            </a:r>
            <a:r>
              <a:rPr lang="de-AT" sz="1200" kern="1200" baseline="0" dirty="0">
                <a:solidFill>
                  <a:schemeClr val="tx1"/>
                </a:solidFill>
                <a:effectLst/>
                <a:latin typeface="+mn-lt"/>
                <a:ea typeface="+mn-ea"/>
                <a:cs typeface="+mn-cs"/>
              </a:rPr>
              <a:t> </a:t>
            </a:r>
            <a:r>
              <a:rPr lang="de-AT" sz="1200" kern="1200" baseline="0" dirty="0" err="1">
                <a:solidFill>
                  <a:schemeClr val="tx1"/>
                </a:solidFill>
                <a:effectLst/>
                <a:latin typeface="+mn-lt"/>
                <a:ea typeface="+mn-ea"/>
                <a:cs typeface="+mn-cs"/>
              </a:rPr>
              <a:t>very</a:t>
            </a:r>
            <a:r>
              <a:rPr lang="de-AT" sz="1200" kern="1200" baseline="0" dirty="0">
                <a:solidFill>
                  <a:schemeClr val="tx1"/>
                </a:solidFill>
                <a:effectLst/>
                <a:latin typeface="+mn-lt"/>
                <a:ea typeface="+mn-ea"/>
                <a:cs typeface="+mn-cs"/>
              </a:rPr>
              <a:t> t</a:t>
            </a:r>
            <a:r>
              <a:rPr lang="en-GB" sz="1200" kern="1200" dirty="0">
                <a:solidFill>
                  <a:schemeClr val="tx1"/>
                </a:solidFill>
                <a:effectLst/>
                <a:latin typeface="+mn-lt"/>
                <a:ea typeface="+mn-ea"/>
                <a:cs typeface="+mn-cs"/>
              </a:rPr>
              <a:t>o find a job. It often takes a long time before these people have appropriate access to the labour market, as this is only possible when they receive a positive asylum decision.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is where the idea of social business comes in. Jobs have been created for the group of recognised refugees and they are also given the opportunity to receive appropriate education in the hotel branch. Currently, 13 young people with a refugee background are being trained there and people from 14 different nations are represented in the complete staff.</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Target groups in the area of social sustainability were mainly people with health or social disadvantages.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Considering the different aspects of sustainability </a:t>
            </a:r>
          </a:p>
          <a:p>
            <a:r>
              <a:rPr lang="en-GB" sz="1200" kern="1200" dirty="0">
                <a:solidFill>
                  <a:schemeClr val="tx1"/>
                </a:solidFill>
                <a:effectLst/>
                <a:latin typeface="+mn-lt"/>
                <a:ea typeface="+mn-ea"/>
                <a:cs typeface="+mn-cs"/>
              </a:rPr>
              <a:t>But sustainability can only be achieved if ecological and economic aspects are included in addition to the social dimension.</a:t>
            </a:r>
          </a:p>
          <a:p>
            <a:r>
              <a:rPr lang="en-GB" sz="1200" kern="1200" dirty="0">
                <a:solidFill>
                  <a:schemeClr val="tx1"/>
                </a:solidFill>
                <a:effectLst/>
                <a:latin typeface="+mn-lt"/>
                <a:ea typeface="+mn-ea"/>
                <a:cs typeface="+mn-cs"/>
              </a:rPr>
              <a:t>In recent years, various projects have developed that, in addition to supporting people, also focused on local and regional developments. Very often, social goals are combined. </a:t>
            </a:r>
          </a:p>
          <a:p>
            <a:r>
              <a:rPr lang="en-GB" sz="1200" kern="1200" dirty="0">
                <a:solidFill>
                  <a:schemeClr val="tx1"/>
                </a:solidFill>
                <a:effectLst/>
                <a:latin typeface="+mn-lt"/>
                <a:ea typeface="+mn-ea"/>
                <a:cs typeface="+mn-cs"/>
              </a:rPr>
              <a:t>In the field of economic sustainability, the creation of jobs increases regional value creation, and also contributes to reducing the lack of jobs in the tourism industry. </a:t>
            </a:r>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Ecological</a:t>
            </a:r>
            <a:r>
              <a:rPr lang="en-GB" sz="1200" kern="1200" baseline="0" dirty="0">
                <a:solidFill>
                  <a:schemeClr val="tx1"/>
                </a:solidFill>
                <a:effectLst/>
                <a:latin typeface="+mn-lt"/>
                <a:ea typeface="+mn-ea"/>
                <a:cs typeface="+mn-cs"/>
              </a:rPr>
              <a:t> aspect of sustainability: </a:t>
            </a:r>
            <a:r>
              <a:rPr lang="en-GB" sz="1200" kern="1200" dirty="0">
                <a:solidFill>
                  <a:schemeClr val="tx1"/>
                </a:solidFill>
                <a:effectLst/>
                <a:latin typeface="+mn-lt"/>
                <a:ea typeface="+mn-ea"/>
                <a:cs typeface="+mn-cs"/>
              </a:rPr>
              <a:t>The hotel's equipment consists mainly of re- and upcycled products that have been adapted and can now be reused instead of ending up in waste. This is an important contribution to the ecological dimension. </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SDGs </a:t>
            </a:r>
          </a:p>
          <a:p>
            <a:r>
              <a:rPr lang="en-GB" sz="1200" b="0" kern="1200" dirty="0">
                <a:solidFill>
                  <a:schemeClr val="tx1"/>
                </a:solidFill>
                <a:effectLst/>
                <a:latin typeface="+mn-lt"/>
                <a:ea typeface="+mn-ea"/>
                <a:cs typeface="+mn-cs"/>
              </a:rPr>
              <a:t>Contribution to the</a:t>
            </a:r>
            <a:r>
              <a:rPr lang="en-GB" sz="1200" b="0" kern="1200" baseline="0" dirty="0">
                <a:solidFill>
                  <a:schemeClr val="tx1"/>
                </a:solidFill>
                <a:effectLst/>
                <a:latin typeface="+mn-lt"/>
                <a:ea typeface="+mn-ea"/>
                <a:cs typeface="+mn-cs"/>
              </a:rPr>
              <a:t> SDGs </a:t>
            </a:r>
            <a:endParaRPr lang="en-GB"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4:</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Good education and gaining skills and competencies are key to reducing poverty and providing opportunities for socioeconomic advancement. People with refugee backgrounds have the chance to receive high-quality education and vocational training.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8:</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Decent work for people should be enabled. </a:t>
            </a:r>
            <a:r>
              <a:rPr lang="en-GB" sz="1200" kern="1200" dirty="0" err="1">
                <a:solidFill>
                  <a:schemeClr val="tx1"/>
                </a:solidFill>
                <a:effectLst/>
                <a:latin typeface="+mn-lt"/>
                <a:ea typeface="+mn-ea"/>
                <a:cs typeface="+mn-cs"/>
              </a:rPr>
              <a:t>magdas</a:t>
            </a:r>
            <a:r>
              <a:rPr lang="en-GB" sz="1200" kern="1200" dirty="0">
                <a:solidFill>
                  <a:schemeClr val="tx1"/>
                </a:solidFill>
                <a:effectLst/>
                <a:latin typeface="+mn-lt"/>
                <a:ea typeface="+mn-ea"/>
                <a:cs typeface="+mn-cs"/>
              </a:rPr>
              <a:t> Hotel</a:t>
            </a:r>
            <a:r>
              <a:rPr lang="en-US" sz="1200" kern="1200" dirty="0">
                <a:solidFill>
                  <a:schemeClr val="tx1"/>
                </a:solidFill>
                <a:effectLst/>
                <a:latin typeface="+mn-lt"/>
                <a:ea typeface="+mn-ea"/>
                <a:cs typeface="+mn-cs"/>
              </a:rPr>
              <a:t> creates fair and secure jobs and above all reduces unemployment among people with a refugee background. This also helps them to get a good standing in the </a:t>
            </a:r>
            <a:r>
              <a:rPr lang="en-GB" sz="1200" kern="1200" dirty="0">
                <a:solidFill>
                  <a:schemeClr val="tx1"/>
                </a:solidFill>
                <a:effectLst/>
                <a:latin typeface="+mn-lt"/>
                <a:ea typeface="+mn-ea"/>
                <a:cs typeface="+mn-cs"/>
              </a:rPr>
              <a:t>labour</a:t>
            </a:r>
            <a:r>
              <a:rPr lang="en-US" sz="1200" kern="1200" dirty="0">
                <a:solidFill>
                  <a:schemeClr val="tx1"/>
                </a:solidFill>
                <a:effectLst/>
                <a:latin typeface="+mn-lt"/>
                <a:ea typeface="+mn-ea"/>
                <a:cs typeface="+mn-cs"/>
              </a:rPr>
              <a:t> market in their future</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12:</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is important, that food and other waste be reduced. Sustainable procurement is an important part of this and was implemented through the use of upcycled and recycled products.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17:</a:t>
            </a:r>
            <a:r>
              <a:rPr lang="en-US"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realisation of goals and the implementation of the SDGs can only succeed together through partnerships and cooperation.  From the very beginning, many cooperation partners have supported the realisation of the hotel and there are ongoing collaborations with a cooperation partners. The partners are from different fields, such as science, art, tourism, the social sector or regional</a:t>
            </a:r>
            <a:endParaRPr lang="de-DE" sz="1200"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4500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9441661-A9B8-8C46-A779-63579DCBF06E}" type="slidenum">
              <a:rPr lang="de-DE" smtClean="0"/>
              <a:t>43</a:t>
            </a:fld>
            <a:endParaRPr lang="de-DE"/>
          </a:p>
        </p:txBody>
      </p:sp>
    </p:spTree>
    <p:extLst>
      <p:ext uri="{BB962C8B-B14F-4D97-AF65-F5344CB8AC3E}">
        <p14:creationId xmlns:p14="http://schemas.microsoft.com/office/powerpoint/2010/main" val="290246398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Vison /</a:t>
            </a:r>
            <a:r>
              <a:rPr lang="en-US" sz="1200" b="1" kern="1200" baseline="0" dirty="0">
                <a:solidFill>
                  <a:schemeClr val="tx1"/>
                </a:solidFill>
                <a:effectLst/>
                <a:latin typeface="+mn-lt"/>
                <a:ea typeface="+mn-ea"/>
                <a:cs typeface="+mn-cs"/>
              </a:rPr>
              <a:t> targets: </a:t>
            </a:r>
            <a:r>
              <a:rPr lang="en-GB" sz="1200" kern="1200" dirty="0">
                <a:solidFill>
                  <a:schemeClr val="tx1"/>
                </a:solidFill>
                <a:effectLst/>
                <a:latin typeface="+mn-lt"/>
                <a:ea typeface="+mn-ea"/>
                <a:cs typeface="+mn-cs"/>
              </a:rPr>
              <a:t>The Vision of the organisation is to include people with disabilities in the labour market, as people with various disabilities are part of our society, so employing people with disabilities should be common.</a:t>
            </a:r>
            <a:endParaRPr lang="de-DE" sz="1200" kern="120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Key activities / working fields: </a:t>
            </a:r>
            <a:r>
              <a:rPr lang="en-GB" sz="1200" kern="1200" dirty="0">
                <a:solidFill>
                  <a:schemeClr val="tx1"/>
                </a:solidFill>
                <a:effectLst/>
                <a:latin typeface="+mn-lt"/>
                <a:ea typeface="+mn-ea"/>
                <a:cs typeface="+mn-cs"/>
              </a:rPr>
              <a:t>The organisation has been operating since 2013 and has established 3 social enterprises with different key activities:</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PALOMINO: lunch delivery, space cleaning, laundry, garden maintenance, vehicle cleaning.</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Pralines by Story: Production and sale of Belgian pralines.</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Na </a:t>
            </a:r>
            <a:r>
              <a:rPr lang="en-GB" sz="1200" kern="1200" dirty="0" err="1">
                <a:solidFill>
                  <a:schemeClr val="tx1"/>
                </a:solidFill>
                <a:effectLst/>
                <a:latin typeface="+mn-lt"/>
                <a:ea typeface="+mn-ea"/>
                <a:cs typeface="+mn-cs"/>
              </a:rPr>
              <a:t>ramínku</a:t>
            </a:r>
            <a:r>
              <a:rPr lang="en-GB" sz="1200" kern="1200" dirty="0">
                <a:solidFill>
                  <a:schemeClr val="tx1"/>
                </a:solidFill>
                <a:effectLst/>
                <a:latin typeface="+mn-lt"/>
                <a:ea typeface="+mn-ea"/>
                <a:cs typeface="+mn-cs"/>
              </a:rPr>
              <a:t>: sales of quality second-hand clothing, sewing workshop, clothing repair.</a:t>
            </a:r>
          </a:p>
          <a:p>
            <a:pPr marL="171450" indent="-171450">
              <a:buFont typeface="Arial" panose="020B0604020202020204" pitchFamily="34" charset="0"/>
              <a:buChar char="•"/>
            </a:pPr>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b="1" kern="1200" dirty="0">
                <a:solidFill>
                  <a:schemeClr val="tx1"/>
                </a:solidFill>
                <a:effectLst/>
                <a:latin typeface="+mn-lt"/>
                <a:ea typeface="+mn-ea"/>
                <a:cs typeface="+mn-cs"/>
              </a:rPr>
              <a:t>Form of the enterprise:</a:t>
            </a:r>
            <a:r>
              <a:rPr lang="en-GB" sz="1200" b="1"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GB" sz="1200" kern="1200" dirty="0">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is structured as a limited liability company </a:t>
            </a:r>
            <a:r>
              <a:rPr lang="en-GB" sz="1200" kern="1200" dirty="0">
                <a:solidFill>
                  <a:schemeClr val="tx1"/>
                </a:solidFill>
                <a:effectLst/>
                <a:latin typeface="+mn-lt"/>
                <a:ea typeface="+mn-ea"/>
                <a:cs typeface="+mn-cs"/>
              </a:rPr>
              <a:t>2013 (</a:t>
            </a:r>
            <a:r>
              <a:rPr lang="en-GB" sz="1200" kern="1200" dirty="0" err="1">
                <a:solidFill>
                  <a:schemeClr val="tx1"/>
                </a:solidFill>
                <a:effectLst/>
                <a:latin typeface="+mn-lt"/>
                <a:ea typeface="+mn-ea"/>
                <a:cs typeface="+mn-cs"/>
              </a:rPr>
              <a:t>s.r.o</a:t>
            </a:r>
            <a:r>
              <a:rPr lang="en-GB"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founder and 100% owner of all three social enterprises is the </a:t>
            </a:r>
            <a:r>
              <a:rPr lang="en-US" sz="1200" kern="1200" dirty="0" err="1">
                <a:solidFill>
                  <a:schemeClr val="tx1"/>
                </a:solidFill>
                <a:effectLst/>
                <a:latin typeface="+mn-lt"/>
                <a:ea typeface="+mn-ea"/>
                <a:cs typeface="+mn-cs"/>
              </a:rPr>
              <a:t>Diakonie</a:t>
            </a:r>
            <a:r>
              <a:rPr lang="en-US" sz="1200" kern="1200" dirty="0">
                <a:solidFill>
                  <a:schemeClr val="tx1"/>
                </a:solidFill>
                <a:effectLst/>
                <a:latin typeface="+mn-lt"/>
                <a:ea typeface="+mn-ea"/>
                <a:cs typeface="+mn-cs"/>
              </a:rPr>
              <a:t> of </a:t>
            </a:r>
            <a:r>
              <a:rPr lang="en-US" sz="1200" kern="1200" dirty="0" err="1">
                <a:solidFill>
                  <a:schemeClr val="tx1"/>
                </a:solidFill>
                <a:effectLst/>
                <a:latin typeface="+mn-lt"/>
                <a:ea typeface="+mn-ea"/>
                <a:cs typeface="+mn-cs"/>
              </a:rPr>
              <a:t>Valašské</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Meziříčí</a:t>
            </a:r>
            <a:r>
              <a:rPr lang="en-US"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Target groups: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employs people with various disabilities (e.g. physical, sensory, and mental). In the year 2020, the company employed 57 people, of which 53 have some kind of disability.</a:t>
            </a:r>
          </a:p>
          <a:p>
            <a:r>
              <a:rPr lang="en-GB" sz="1200" kern="1200" dirty="0">
                <a:solidFill>
                  <a:schemeClr val="tx1"/>
                </a:solidFill>
                <a:effectLst/>
                <a:latin typeface="+mn-lt"/>
                <a:ea typeface="+mn-ea"/>
                <a:cs typeface="+mn-cs"/>
              </a:rPr>
              <a:t>The main costumers of the organisation are companies, medical facilities, municipal authorities and citizens of </a:t>
            </a:r>
            <a:r>
              <a:rPr lang="en-GB" sz="1200" kern="1200" dirty="0" err="1">
                <a:solidFill>
                  <a:schemeClr val="tx1"/>
                </a:solidFill>
                <a:effectLst/>
                <a:latin typeface="+mn-lt"/>
                <a:ea typeface="+mn-ea"/>
                <a:cs typeface="+mn-cs"/>
              </a:rPr>
              <a:t>Valašské</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Meziříčí</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Rožnov</a:t>
            </a:r>
            <a:r>
              <a:rPr lang="en-GB" sz="1200" kern="1200" dirty="0">
                <a:solidFill>
                  <a:schemeClr val="tx1"/>
                </a:solidFill>
                <a:effectLst/>
                <a:latin typeface="+mn-lt"/>
                <a:ea typeface="+mn-ea"/>
                <a:cs typeface="+mn-cs"/>
              </a:rPr>
              <a:t> pod </a:t>
            </a:r>
            <a:r>
              <a:rPr lang="en-GB" sz="1200" kern="1200" dirty="0" err="1">
                <a:solidFill>
                  <a:schemeClr val="tx1"/>
                </a:solidFill>
                <a:effectLst/>
                <a:latin typeface="+mn-lt"/>
                <a:ea typeface="+mn-ea"/>
                <a:cs typeface="+mn-cs"/>
              </a:rPr>
              <a:t>Radhoštěm</a:t>
            </a:r>
            <a:r>
              <a:rPr lang="en-GB" sz="1200" kern="1200" dirty="0">
                <a:solidFill>
                  <a:schemeClr val="tx1"/>
                </a:solidFill>
                <a:effectLst/>
                <a:latin typeface="+mn-lt"/>
                <a:ea typeface="+mn-ea"/>
                <a:cs typeface="+mn-cs"/>
              </a:rPr>
              <a:t> or the surrounding area. During the last years the scope also extended to the Olomouc Region and the Moravian-Silesian Region.</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Financing / cost structure:</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organisation is financed by multi-source funding and ended 2020 with a loss of CZK 198,840.34 (around € 8,000).</a:t>
            </a:r>
            <a:endParaRPr lang="de-D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de-AT" dirty="0"/>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44</a:t>
            </a:fld>
            <a:endParaRPr lang="de-DE"/>
          </a:p>
        </p:txBody>
      </p:sp>
    </p:spTree>
    <p:extLst>
      <p:ext uri="{BB962C8B-B14F-4D97-AF65-F5344CB8AC3E}">
        <p14:creationId xmlns:p14="http://schemas.microsoft.com/office/powerpoint/2010/main" val="3066445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kern="1200" dirty="0">
                <a:solidFill>
                  <a:schemeClr val="tx1"/>
                </a:solidFill>
                <a:effectLst/>
                <a:latin typeface="+mn-lt"/>
                <a:ea typeface="+mn-ea"/>
                <a:cs typeface="+mn-cs"/>
              </a:rPr>
              <a:t>The organisation has implemented several measures in order to ensure </a:t>
            </a:r>
            <a:r>
              <a:rPr lang="en-GB" sz="1200" b="1" kern="1200" dirty="0">
                <a:solidFill>
                  <a:schemeClr val="tx1"/>
                </a:solidFill>
                <a:effectLst/>
                <a:latin typeface="+mn-lt"/>
                <a:ea typeface="+mn-ea"/>
                <a:cs typeface="+mn-cs"/>
              </a:rPr>
              <a:t>health sustainability </a:t>
            </a:r>
            <a:r>
              <a:rPr lang="en-GB" sz="1200" kern="1200" dirty="0">
                <a:solidFill>
                  <a:schemeClr val="tx1"/>
                </a:solidFill>
                <a:effectLst/>
                <a:latin typeface="+mn-lt"/>
                <a:ea typeface="+mn-ea"/>
                <a:cs typeface="+mn-cs"/>
              </a:rPr>
              <a:t>within the social enterprise.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enterprise is offering adjustable working hours depending on the possibilities and abilities of the employee. For this reason, most clients are starting by working 10 hours per week and are progressing to 20 hours or more per week. 80% of all employees are working as a part-timer inside the organization.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The organisation also ensures psychological support by providing an individual centre. The centre manager, a trained psychologist offers individual consultations. Once a month there is a meeting between the manager and the employee to discuss if the working conditions are still fine for his/her mental and physical health. Various health trainings are held as part of regular (once a month) meetings at the individual centres. Especially at this time, staff is trained in health protection, hygiene, etc.</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progress of employees in their work, their new skills, knowledge and experience are recorded. It is important to know how they are doing health-wise and on a personal level. Everything is voluntary and all data is internal.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There is an open office door system in place, which works well and is not abused in any way. It is an open door where all staff know they can come in and seek advice or deal with an unexpected life situation.  </a:t>
            </a:r>
          </a:p>
          <a:p>
            <a:pPr marL="171450" indent="-171450">
              <a:buFont typeface="Arial" panose="020B0604020202020204" pitchFamily="34" charset="0"/>
              <a:buChar char="•"/>
            </a:pPr>
            <a:r>
              <a:rPr lang="en-GB" sz="1200" kern="1200" dirty="0">
                <a:solidFill>
                  <a:schemeClr val="tx1"/>
                </a:solidFill>
                <a:effectLst/>
                <a:latin typeface="+mn-lt"/>
                <a:ea typeface="+mn-ea"/>
                <a:cs typeface="+mn-cs"/>
              </a:rPr>
              <a:t>The organisation is developing the area of health mainly through new training courses for their managers, who deal with this topic on a daily basis. It is important to educate themselves in this area so that new information can be brought to the employees and thus educate them as well.</a:t>
            </a:r>
          </a:p>
          <a:p>
            <a:pPr marL="0" indent="0">
              <a:buFont typeface="Arial" panose="020B0604020202020204" pitchFamily="34" charset="0"/>
              <a:buNone/>
            </a:pPr>
            <a:endParaRPr lang="en-GB" sz="1200" kern="1200" dirty="0">
              <a:solidFill>
                <a:schemeClr val="tx1"/>
              </a:solidFill>
              <a:effectLst/>
              <a:latin typeface="+mn-lt"/>
              <a:ea typeface="+mn-ea"/>
              <a:cs typeface="+mn-cs"/>
            </a:endParaRPr>
          </a:p>
          <a:p>
            <a:pPr marL="0" indent="0">
              <a:buFont typeface="Arial" panose="020B0604020202020204" pitchFamily="34" charset="0"/>
              <a:buNone/>
            </a:pPr>
            <a:r>
              <a:rPr lang="en-GB" sz="1200" kern="1200" dirty="0">
                <a:solidFill>
                  <a:schemeClr val="tx1"/>
                </a:solidFill>
                <a:effectLst/>
                <a:latin typeface="+mn-lt"/>
                <a:ea typeface="+mn-ea"/>
                <a:cs typeface="+mn-cs"/>
              </a:rPr>
              <a:t>SDGs</a:t>
            </a:r>
            <a:r>
              <a:rPr lang="en-GB" sz="1200" kern="1200" baseline="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3:</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employs people with disabilities (physical, sensory, mental e.g.). Individual psychosocial support is provided to employees from disadvantaged groups if needed.</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8:</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develops business potential - it has established 3 social enterprises while ensuring good working conditions.</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10:</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focuses on the employment of people with disabilities and their social inclusion.</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40703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9441661-A9B8-8C46-A779-63579DCBF06E}" type="slidenum">
              <a:rPr lang="de-DE" smtClean="0"/>
              <a:t>46</a:t>
            </a:fld>
            <a:endParaRPr lang="de-DE"/>
          </a:p>
        </p:txBody>
      </p:sp>
    </p:spTree>
    <p:extLst>
      <p:ext uri="{BB962C8B-B14F-4D97-AF65-F5344CB8AC3E}">
        <p14:creationId xmlns:p14="http://schemas.microsoft.com/office/powerpoint/2010/main" val="1738600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Vison /</a:t>
            </a:r>
            <a:r>
              <a:rPr lang="en-US" sz="1200" b="1" kern="1200" baseline="0" dirty="0">
                <a:solidFill>
                  <a:schemeClr val="tx1"/>
                </a:solidFill>
                <a:effectLst/>
                <a:latin typeface="+mn-lt"/>
                <a:ea typeface="+mn-ea"/>
                <a:cs typeface="+mn-cs"/>
              </a:rPr>
              <a:t> targets: </a:t>
            </a:r>
            <a:r>
              <a:rPr lang="en-GB" sz="1200" kern="1200" dirty="0">
                <a:solidFill>
                  <a:schemeClr val="tx1"/>
                </a:solidFill>
                <a:effectLst/>
                <a:latin typeface="+mn-lt"/>
                <a:ea typeface="+mn-ea"/>
                <a:cs typeface="+mn-cs"/>
              </a:rPr>
              <a:t>The vision is to support and accompany the clients while taking their individual needs into account. They are also looking to implement an action plan to realise the UN-Convention of rights for disabled persons. Another important vision of the </a:t>
            </a:r>
            <a:r>
              <a:rPr lang="en-GB" sz="1200" kern="1200" dirty="0" err="1">
                <a:solidFill>
                  <a:schemeClr val="tx1"/>
                </a:solidFill>
                <a:effectLst/>
                <a:latin typeface="+mn-lt"/>
                <a:ea typeface="+mn-ea"/>
                <a:cs typeface="+mn-cs"/>
              </a:rPr>
              <a:t>Herrnhuter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Diakonie</a:t>
            </a:r>
            <a:r>
              <a:rPr lang="en-GB" sz="1200" kern="1200" dirty="0">
                <a:solidFill>
                  <a:schemeClr val="tx1"/>
                </a:solidFill>
                <a:effectLst/>
                <a:latin typeface="+mn-lt"/>
                <a:ea typeface="+mn-ea"/>
                <a:cs typeface="+mn-cs"/>
              </a:rPr>
              <a:t> is to act in a socially, economically and ecologically responsible way.</a:t>
            </a: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Key activities / working fields: </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Aid for the elderly and the disabled</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 and Youth Services</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Education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Hospice and Palliative work</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Target groups:</a:t>
            </a: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Elderly and disabled people </a:t>
            </a:r>
            <a:endParaRPr lang="de-D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 and Youth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Chronically ill elderly persons</a:t>
            </a:r>
            <a:r>
              <a:rPr lang="en-GB" sz="1200" kern="1200" baseline="0" dirty="0">
                <a:solidFill>
                  <a:schemeClr val="tx1"/>
                </a:solidFill>
                <a:effectLst/>
                <a:latin typeface="+mn-lt"/>
                <a:ea typeface="+mn-ea"/>
                <a:cs typeface="+mn-cs"/>
              </a:rPr>
              <a:t> </a:t>
            </a:r>
            <a:endParaRPr lang="en-GB" sz="1200" b="1" kern="1200" dirty="0">
              <a:solidFill>
                <a:schemeClr val="tx1"/>
              </a:solidFill>
              <a:effectLst/>
              <a:latin typeface="+mn-lt"/>
              <a:ea typeface="+mn-ea"/>
              <a:cs typeface="+mn-cs"/>
            </a:endParaRP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Financing / cost structure: </a:t>
            </a:r>
            <a:r>
              <a:rPr lang="en-GB" sz="1200" kern="1200" dirty="0">
                <a:solidFill>
                  <a:schemeClr val="tx1"/>
                </a:solidFill>
                <a:effectLst/>
                <a:latin typeface="+mn-lt"/>
                <a:ea typeface="+mn-ea"/>
                <a:cs typeface="+mn-cs"/>
              </a:rPr>
              <a:t>State funding and donations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de-AT" dirty="0"/>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47</a:t>
            </a:fld>
            <a:endParaRPr lang="de-DE"/>
          </a:p>
        </p:txBody>
      </p:sp>
    </p:spTree>
    <p:extLst>
      <p:ext uri="{BB962C8B-B14F-4D97-AF65-F5344CB8AC3E}">
        <p14:creationId xmlns:p14="http://schemas.microsoft.com/office/powerpoint/2010/main" val="4067918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kern="1200" dirty="0">
                <a:solidFill>
                  <a:schemeClr val="tx1"/>
                </a:solidFill>
                <a:effectLst/>
                <a:latin typeface="+mn-lt"/>
                <a:ea typeface="+mn-ea"/>
                <a:cs typeface="+mn-cs"/>
              </a:rPr>
              <a:t>The </a:t>
            </a:r>
            <a:r>
              <a:rPr lang="en-GB" sz="1200" kern="1200" dirty="0" err="1">
                <a:solidFill>
                  <a:schemeClr val="tx1"/>
                </a:solidFill>
                <a:effectLst/>
                <a:latin typeface="+mn-lt"/>
                <a:ea typeface="+mn-ea"/>
                <a:cs typeface="+mn-cs"/>
              </a:rPr>
              <a:t>Herrnhuter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Diakonie</a:t>
            </a:r>
            <a:r>
              <a:rPr lang="en-GB" sz="1200" kern="1200" dirty="0">
                <a:solidFill>
                  <a:schemeClr val="tx1"/>
                </a:solidFill>
                <a:effectLst/>
                <a:latin typeface="+mn-lt"/>
                <a:ea typeface="+mn-ea"/>
                <a:cs typeface="+mn-cs"/>
              </a:rPr>
              <a:t> is publishing a sustainability report since 2019 which addresses the social, ecological and economical aspects of the organisation.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a:t>
            </a:r>
            <a:r>
              <a:rPr lang="en-US" sz="1200" b="1" kern="1200" dirty="0">
                <a:solidFill>
                  <a:schemeClr val="tx1"/>
                </a:solidFill>
                <a:effectLst/>
                <a:latin typeface="+mn-lt"/>
                <a:ea typeface="+mn-ea"/>
                <a:cs typeface="+mn-cs"/>
              </a:rPr>
              <a:t>economic sustainability </a:t>
            </a:r>
            <a:r>
              <a:rPr lang="en-US" sz="1200" kern="1200" dirty="0">
                <a:solidFill>
                  <a:schemeClr val="tx1"/>
                </a:solidFill>
                <a:effectLst/>
                <a:latin typeface="+mn-lt"/>
                <a:ea typeface="+mn-ea"/>
                <a:cs typeface="+mn-cs"/>
              </a:rPr>
              <a:t>they defined the following guidelines:</a:t>
            </a:r>
            <a:r>
              <a:rPr lang="en-US" sz="1200" kern="1200" baseline="0" dirty="0">
                <a:solidFill>
                  <a:schemeClr val="tx1"/>
                </a:solidFill>
                <a:effectLst/>
                <a:latin typeface="+mn-lt"/>
                <a:ea typeface="+mn-ea"/>
                <a:cs typeface="+mn-cs"/>
              </a:rPr>
              <a:t> </a:t>
            </a:r>
          </a:p>
          <a:p>
            <a:pPr marL="171450" indent="-171450">
              <a:buFont typeface="Arial" panose="020B0604020202020204" pitchFamily="34" charset="0"/>
              <a:buChar char="•"/>
            </a:pPr>
            <a:r>
              <a:rPr lang="en-GB" sz="1200" u="sng" kern="1200" dirty="0">
                <a:solidFill>
                  <a:schemeClr val="tx1"/>
                </a:solidFill>
                <a:effectLst/>
                <a:latin typeface="+mn-lt"/>
                <a:ea typeface="+mn-ea"/>
                <a:cs typeface="+mn-cs"/>
              </a:rPr>
              <a:t>Rely on stability and durability</a:t>
            </a:r>
            <a:r>
              <a:rPr lang="en-GB" sz="1200" u="none" kern="1200" dirty="0">
                <a:solidFill>
                  <a:schemeClr val="tx1"/>
                </a:solidFill>
                <a:effectLst/>
                <a:latin typeface="+mn-lt"/>
                <a:ea typeface="+mn-ea"/>
                <a:cs typeface="+mn-cs"/>
              </a:rPr>
              <a:t>:</a:t>
            </a:r>
            <a:r>
              <a:rPr lang="en-GB" sz="1200" u="none"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eing a reliable partner, being an important employer and taskmaster for the rural area,</a:t>
            </a:r>
            <a:r>
              <a:rPr lang="en-GB" sz="1200" kern="1200" baseline="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egional networking,</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eing a reliable and long-term partner for financers, service providers, suppliers etc.,</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eing financially stable through smart and consequent cost rate negotiations, Investing in property by the fundraising plan,</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eing stable through a well-organized supervisory board </a:t>
            </a:r>
          </a:p>
          <a:p>
            <a:pPr marL="171450" indent="-171450">
              <a:buFont typeface="Arial" panose="020B0604020202020204" pitchFamily="34" charset="0"/>
              <a:buChar char="•"/>
            </a:pPr>
            <a:r>
              <a:rPr lang="en-GB" sz="1200" u="sng" kern="1200" dirty="0">
                <a:solidFill>
                  <a:schemeClr val="tx1"/>
                </a:solidFill>
                <a:effectLst/>
                <a:latin typeface="+mn-lt"/>
                <a:ea typeface="+mn-ea"/>
                <a:cs typeface="+mn-cs"/>
              </a:rPr>
              <a:t>Obtain instead of invest:</a:t>
            </a:r>
            <a:r>
              <a:rPr lang="en-GB" sz="1200" u="none" kern="1200" baseline="0" dirty="0">
                <a:solidFill>
                  <a:schemeClr val="tx1"/>
                </a:solidFill>
                <a:effectLst/>
                <a:latin typeface="+mn-lt"/>
                <a:ea typeface="+mn-ea"/>
                <a:cs typeface="+mn-cs"/>
              </a:rPr>
              <a:t> o</a:t>
            </a:r>
            <a:r>
              <a:rPr lang="en-GB" sz="1200" u="none" kern="1200" dirty="0">
                <a:solidFill>
                  <a:schemeClr val="tx1"/>
                </a:solidFill>
                <a:effectLst/>
                <a:latin typeface="+mn-lt"/>
                <a:ea typeface="+mn-ea"/>
                <a:cs typeface="+mn-cs"/>
              </a:rPr>
              <a:t>btain </a:t>
            </a:r>
            <a:r>
              <a:rPr lang="en-GB" sz="1200" kern="1200" dirty="0">
                <a:solidFill>
                  <a:schemeClr val="tx1"/>
                </a:solidFill>
                <a:effectLst/>
                <a:latin typeface="+mn-lt"/>
                <a:ea typeface="+mn-ea"/>
                <a:cs typeface="+mn-cs"/>
              </a:rPr>
              <a:t>old and historic buildings instead of investing in new buildings,</a:t>
            </a:r>
            <a:r>
              <a:rPr lang="en-GB" sz="1200" kern="1200" baseline="0" dirty="0">
                <a:solidFill>
                  <a:schemeClr val="tx1"/>
                </a:solidFill>
                <a:effectLst/>
                <a:latin typeface="+mn-lt"/>
                <a:ea typeface="+mn-ea"/>
                <a:cs typeface="+mn-cs"/>
              </a:rPr>
              <a:t> o</a:t>
            </a:r>
            <a:r>
              <a:rPr lang="en-GB" sz="1200" kern="1200" dirty="0">
                <a:solidFill>
                  <a:schemeClr val="tx1"/>
                </a:solidFill>
                <a:effectLst/>
                <a:latin typeface="+mn-lt"/>
                <a:ea typeface="+mn-ea"/>
                <a:cs typeface="+mn-cs"/>
              </a:rPr>
              <a:t>btain buildings through regular check-ups,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Sticking to a budget planning,</a:t>
            </a:r>
            <a:r>
              <a:rPr lang="en-GB" sz="1200" kern="1200" baseline="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ealisation of upcycling projects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the following years more guidelines and projects should be realized in both fields: </a:t>
            </a:r>
            <a:endParaRPr lang="de-DE"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u="sng" kern="1200" dirty="0">
                <a:solidFill>
                  <a:schemeClr val="tx1"/>
                </a:solidFill>
                <a:effectLst/>
                <a:latin typeface="+mn-lt"/>
                <a:ea typeface="+mn-ea"/>
                <a:cs typeface="+mn-cs"/>
              </a:rPr>
              <a:t>Rely on stability and durability:</a:t>
            </a:r>
            <a:r>
              <a:rPr lang="en-GB" sz="1200" u="none" kern="1200" dirty="0">
                <a:solidFill>
                  <a:schemeClr val="tx1"/>
                </a:solidFill>
                <a:effectLst/>
                <a:latin typeface="+mn-lt"/>
                <a:ea typeface="+mn-ea"/>
                <a:cs typeface="+mn-cs"/>
              </a:rPr>
              <a:t> m</a:t>
            </a:r>
            <a:r>
              <a:rPr lang="en-GB" sz="1200" kern="1200" dirty="0">
                <a:solidFill>
                  <a:schemeClr val="tx1"/>
                </a:solidFill>
                <a:effectLst/>
                <a:latin typeface="+mn-lt"/>
                <a:ea typeface="+mn-ea"/>
                <a:cs typeface="+mn-cs"/>
              </a:rPr>
              <a:t>oderate and systematically development of the services, develop other locations, minimize limitations of rural areas </a:t>
            </a:r>
          </a:p>
          <a:p>
            <a:pPr marL="171450" indent="-171450">
              <a:buFont typeface="Arial" panose="020B0604020202020204" pitchFamily="34" charset="0"/>
              <a:buChar char="•"/>
            </a:pPr>
            <a:r>
              <a:rPr lang="en-GB" sz="1200" u="sng" kern="1200" dirty="0">
                <a:solidFill>
                  <a:schemeClr val="tx1"/>
                </a:solidFill>
                <a:effectLst/>
                <a:latin typeface="+mn-lt"/>
                <a:ea typeface="+mn-ea"/>
                <a:cs typeface="+mn-cs"/>
              </a:rPr>
              <a:t>Obtain instead of invest:</a:t>
            </a:r>
            <a:r>
              <a:rPr lang="en-GB" sz="1200" u="none" kern="1200" dirty="0">
                <a:solidFill>
                  <a:schemeClr val="tx1"/>
                </a:solidFill>
                <a:effectLst/>
                <a:latin typeface="+mn-lt"/>
                <a:ea typeface="+mn-ea"/>
                <a:cs typeface="+mn-cs"/>
              </a:rPr>
              <a:t> r</a:t>
            </a:r>
            <a:r>
              <a:rPr lang="en-GB" sz="1200" kern="1200" dirty="0">
                <a:solidFill>
                  <a:schemeClr val="tx1"/>
                </a:solidFill>
                <a:effectLst/>
                <a:latin typeface="+mn-lt"/>
                <a:ea typeface="+mn-ea"/>
                <a:cs typeface="+mn-cs"/>
              </a:rPr>
              <a:t>epair instead of purchase, renovation of historic buildings, develop further upcycling-projects, realize donation projects (clothes, furniture)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Though most often the focus lies on the environmental and social responsibility of the Social Economy, one has to consider that there is also an economic perspective of sustainability. It is important to understand that most organizations of the social economy do have a hybrid mix of financing (e.g. public finance, market incomes, donations, member fees, sponsoring). The impact of the different financiers to the financial planning and controlling is crucial to them. Thinking about economic sustainability demands including the </a:t>
            </a:r>
            <a:r>
              <a:rPr lang="en-US" sz="1200" b="1" kern="1200" dirty="0">
                <a:solidFill>
                  <a:schemeClr val="tx1"/>
                </a:solidFill>
                <a:effectLst/>
                <a:latin typeface="+mn-lt"/>
                <a:ea typeface="+mn-ea"/>
                <a:cs typeface="+mn-cs"/>
              </a:rPr>
              <a:t>interest of these stakeholders </a:t>
            </a:r>
            <a:r>
              <a:rPr lang="en-US" sz="1200" kern="1200" dirty="0">
                <a:solidFill>
                  <a:schemeClr val="tx1"/>
                </a:solidFill>
                <a:effectLst/>
                <a:latin typeface="+mn-lt"/>
                <a:ea typeface="+mn-ea"/>
                <a:cs typeface="+mn-cs"/>
              </a:rPr>
              <a:t>too.  </a:t>
            </a:r>
            <a:endParaRPr lang="de-DE" sz="1200"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951205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US" sz="1200" b="1" kern="1200" dirty="0">
                <a:solidFill>
                  <a:schemeClr val="tx1"/>
                </a:solidFill>
                <a:effectLst/>
                <a:latin typeface="+mn-lt"/>
                <a:ea typeface="+mn-ea"/>
                <a:cs typeface="+mn-cs"/>
              </a:rPr>
              <a:t>SDGs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8: One of the targets of this SDG is to sustain per capita economic growth. This can only be achieved if a long-lasting business model is implemented. Stability, which is also a main indicator for economic sustainability is also an essential requirement in order to achieve long-lasting economic growth.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The protection of working rights and compliance with laws is also addressed in several targets as it is an important requirement for economic sustainability. </a:t>
            </a:r>
            <a:endParaRPr lang="de-AT"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9: The rise of the gross domestic product is mentioned as a target inside the SDG 9. In order to achieve this, a long-lasting business model, as well as innovations and stability are necessary </a:t>
            </a:r>
          </a:p>
          <a:p>
            <a:pPr marL="171450" indent="-171450">
              <a:buFont typeface="Arial" panose="020B0604020202020204" pitchFamily="34" charset="0"/>
              <a:buChar char="•"/>
            </a:pPr>
            <a:endParaRPr lang="de-AT"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12: The effective use of resources can be identified as the main goal of this SDG. Waste should be reduced; product life cycles should be extended, and overall sustainable practices should be implemented in the business sector.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Those aspects are also mentioned in the definition of economic sustainability as the promotion of resource- and climate-friendly products or production processes that have no negative consequences for humans, animals and the environment is defined as a requirement for economic sustainability. A more sustainable way of consumption, longer consumption cycles, less resource consumption and a rejection of artificial product aging gets mentioned as well. </a:t>
            </a:r>
            <a:endParaRPr lang="de-AT"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a:p>
            <a:endParaRPr lang="de-DE" sz="1200" b="1" kern="1200" dirty="0">
              <a:solidFill>
                <a:schemeClr val="tx1"/>
              </a:solidFill>
              <a:effectLst/>
              <a:latin typeface="+mn-lt"/>
              <a:ea typeface="+mn-ea"/>
              <a:cs typeface="+mn-cs"/>
            </a:endParaRPr>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48859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US" dirty="0"/>
              <a:t>In the following pages the different aspects of sustainability will be discussed. </a:t>
            </a:r>
            <a:endParaRPr lang="hu-HU" dirty="0"/>
          </a:p>
        </p:txBody>
      </p:sp>
      <p:sp>
        <p:nvSpPr>
          <p:cNvPr id="4" name="Dia számának helye 3"/>
          <p:cNvSpPr>
            <a:spLocks noGrp="1"/>
          </p:cNvSpPr>
          <p:nvPr>
            <p:ph type="sldNum" sz="quarter" idx="5"/>
          </p:nvPr>
        </p:nvSpPr>
        <p:spPr/>
        <p:txBody>
          <a:bodyPr/>
          <a:lstStyle/>
          <a:p>
            <a:fld id="{D9441661-A9B8-8C46-A779-63579DCBF06E}" type="slidenum">
              <a:rPr lang="de-DE" smtClean="0"/>
              <a:t>5</a:t>
            </a:fld>
            <a:endParaRPr lang="de-DE"/>
          </a:p>
        </p:txBody>
      </p:sp>
    </p:spTree>
    <p:extLst>
      <p:ext uri="{BB962C8B-B14F-4D97-AF65-F5344CB8AC3E}">
        <p14:creationId xmlns:p14="http://schemas.microsoft.com/office/powerpoint/2010/main" val="36535972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0650" y="882650"/>
            <a:ext cx="7734300" cy="4351338"/>
          </a:xfrm>
        </p:spPr>
      </p:sp>
      <p:sp>
        <p:nvSpPr>
          <p:cNvPr id="3" name="Notizenplatzhalter 2"/>
          <p:cNvSpPr>
            <a:spLocks noGrp="1"/>
          </p:cNvSpPr>
          <p:nvPr>
            <p:ph type="body" idx="1"/>
          </p:nvPr>
        </p:nvSpPr>
        <p:spPr/>
        <p:txBody>
          <a:bodyPr/>
          <a:lstStyle/>
          <a:p>
            <a:endParaRPr lang="de-AT" dirty="0"/>
          </a:p>
        </p:txBody>
      </p:sp>
      <p:sp>
        <p:nvSpPr>
          <p:cNvPr id="4" name="Foliennummernplatzhalter 3"/>
          <p:cNvSpPr>
            <a:spLocks noGrp="1"/>
          </p:cNvSpPr>
          <p:nvPr>
            <p:ph type="sldNum" idx="10"/>
          </p:nvPr>
        </p:nvSpPr>
        <p:spPr/>
        <p:txBody>
          <a:bodyPr/>
          <a:lstStyle/>
          <a:p>
            <a:pPr algn="r">
              <a:buNone/>
            </a:pPr>
            <a:fld id="{3D25266E-C68C-42E4-BE5D-4C25CEE0A6F5}" type="slidenum">
              <a:rPr lang="de-DE" sz="1400" b="0" strike="noStrike" spc="-1" smtClean="0">
                <a:latin typeface="Calibri"/>
              </a:rPr>
              <a:t>50</a:t>
            </a:fld>
            <a:endParaRPr lang="de-DE" sz="1400" b="0" strike="noStrike" spc="-1">
              <a:latin typeface="Calibri"/>
            </a:endParaRPr>
          </a:p>
        </p:txBody>
      </p:sp>
    </p:spTree>
    <p:extLst>
      <p:ext uri="{BB962C8B-B14F-4D97-AF65-F5344CB8AC3E}">
        <p14:creationId xmlns:p14="http://schemas.microsoft.com/office/powerpoint/2010/main" val="4071252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PlaceHolder 1"/>
          <p:cNvSpPr>
            <a:spLocks noGrp="1" noRot="1" noChangeAspect="1"/>
          </p:cNvSpPr>
          <p:nvPr>
            <p:ph type="sldImg"/>
          </p:nvPr>
        </p:nvSpPr>
        <p:spPr>
          <a:xfrm>
            <a:off x="422275" y="1241425"/>
            <a:ext cx="5953125" cy="3349625"/>
          </a:xfrm>
          <a:prstGeom prst="rect">
            <a:avLst/>
          </a:prstGeom>
          <a:ln w="0">
            <a:noFill/>
          </a:ln>
        </p:spPr>
      </p:sp>
      <p:sp>
        <p:nvSpPr>
          <p:cNvPr id="434" name="PlaceHolder 2"/>
          <p:cNvSpPr>
            <a:spLocks noGrp="1"/>
          </p:cNvSpPr>
          <p:nvPr>
            <p:ph type="body"/>
          </p:nvPr>
        </p:nvSpPr>
        <p:spPr>
          <a:xfrm>
            <a:off x="679768" y="4777293"/>
            <a:ext cx="5437783" cy="3908125"/>
          </a:xfrm>
          <a:prstGeom prst="rect">
            <a:avLst/>
          </a:prstGeom>
          <a:noFill/>
          <a:ln w="0">
            <a:noFill/>
          </a:ln>
        </p:spPr>
        <p:txBody>
          <a:bodyPr anchor="t">
            <a:noAutofit/>
          </a:bodyPr>
          <a:lstStyle/>
          <a:p>
            <a:pPr marL="0" indent="0" algn="just">
              <a:buNone/>
            </a:pPr>
            <a:r>
              <a:rPr lang="ro-RO" sz="2000" dirty="0" err="1"/>
              <a:t>This</a:t>
            </a:r>
            <a:r>
              <a:rPr lang="ro-RO" sz="2000" dirty="0"/>
              <a:t> module </a:t>
            </a:r>
            <a:r>
              <a:rPr lang="ro-RO" sz="2000" dirty="0" err="1"/>
              <a:t>discusses</a:t>
            </a:r>
            <a:r>
              <a:rPr lang="ro-RO" sz="2000" dirty="0"/>
              <a:t> </a:t>
            </a:r>
            <a:r>
              <a:rPr lang="ro-RO" sz="2000" dirty="0" err="1"/>
              <a:t>the</a:t>
            </a:r>
            <a:r>
              <a:rPr lang="ro-RO" sz="2000" dirty="0"/>
              <a:t> </a:t>
            </a:r>
            <a:r>
              <a:rPr lang="ro-RO" sz="2000" dirty="0" err="1"/>
              <a:t>Sustainable</a:t>
            </a:r>
            <a:r>
              <a:rPr lang="ro-RO" sz="2000" dirty="0"/>
              <a:t> </a:t>
            </a:r>
            <a:r>
              <a:rPr lang="ro-RO" sz="2000" dirty="0" err="1"/>
              <a:t>Development</a:t>
            </a:r>
            <a:r>
              <a:rPr lang="ro-RO" sz="2000" dirty="0"/>
              <a:t> </a:t>
            </a:r>
            <a:r>
              <a:rPr lang="ro-RO" sz="2000" dirty="0" err="1"/>
              <a:t>Goals</a:t>
            </a:r>
            <a:r>
              <a:rPr lang="ro-RO" sz="2000" dirty="0"/>
              <a:t> (</a:t>
            </a:r>
            <a:r>
              <a:rPr lang="ro-RO" sz="2000" dirty="0" err="1"/>
              <a:t>SDGs</a:t>
            </a:r>
            <a:r>
              <a:rPr lang="ro-RO" sz="2000" dirty="0"/>
              <a:t>) </a:t>
            </a:r>
            <a:r>
              <a:rPr lang="ro-RO" sz="2000" dirty="0" err="1"/>
              <a:t>adopted</a:t>
            </a:r>
            <a:r>
              <a:rPr lang="ro-RO" sz="2000" dirty="0"/>
              <a:t> at a United </a:t>
            </a:r>
            <a:r>
              <a:rPr lang="ro-RO" sz="2000" dirty="0" err="1"/>
              <a:t>Nations</a:t>
            </a:r>
            <a:r>
              <a:rPr lang="ro-RO" sz="2000" dirty="0"/>
              <a:t> Summit in 2015, </a:t>
            </a:r>
            <a:r>
              <a:rPr lang="ro-RO" sz="2000" dirty="0" err="1"/>
              <a:t>under</a:t>
            </a:r>
            <a:r>
              <a:rPr lang="ro-RO" sz="2000" dirty="0"/>
              <a:t> </a:t>
            </a:r>
            <a:r>
              <a:rPr lang="ro-RO" sz="2000" dirty="0" err="1"/>
              <a:t>the</a:t>
            </a:r>
            <a:r>
              <a:rPr lang="ro-RO" sz="2000" dirty="0"/>
              <a:t> </a:t>
            </a:r>
            <a:r>
              <a:rPr lang="ro-RO" sz="2000" dirty="0" err="1"/>
              <a:t>title</a:t>
            </a:r>
            <a:r>
              <a:rPr lang="ro-RO" sz="2000" dirty="0"/>
              <a:t>  ”</a:t>
            </a:r>
            <a:r>
              <a:rPr lang="ro-RO" sz="2000" dirty="0" err="1"/>
              <a:t>Transforming</a:t>
            </a:r>
            <a:r>
              <a:rPr lang="ro-RO" sz="2000" dirty="0"/>
              <a:t> </a:t>
            </a:r>
            <a:r>
              <a:rPr lang="ro-RO" sz="2000" dirty="0" err="1"/>
              <a:t>our</a:t>
            </a:r>
            <a:r>
              <a:rPr lang="ro-RO" sz="2000" dirty="0"/>
              <a:t> </a:t>
            </a:r>
            <a:r>
              <a:rPr lang="ro-RO" sz="2000" dirty="0" err="1"/>
              <a:t>world</a:t>
            </a:r>
            <a:r>
              <a:rPr lang="ro-RO" sz="2000" dirty="0"/>
              <a:t>: </a:t>
            </a:r>
            <a:r>
              <a:rPr lang="ro-RO" sz="2000" dirty="0" err="1"/>
              <a:t>the</a:t>
            </a:r>
            <a:r>
              <a:rPr lang="ro-RO" sz="2000" dirty="0"/>
              <a:t> 20130 Agenda for </a:t>
            </a:r>
            <a:r>
              <a:rPr lang="ro-RO" sz="2000" dirty="0" err="1"/>
              <a:t>Sustainable</a:t>
            </a:r>
            <a:r>
              <a:rPr lang="ro-RO" sz="2000" dirty="0"/>
              <a:t> </a:t>
            </a:r>
            <a:r>
              <a:rPr lang="ro-RO" sz="2000" dirty="0" err="1"/>
              <a:t>Development</a:t>
            </a:r>
            <a:r>
              <a:rPr lang="ro-RO" sz="2000" dirty="0"/>
              <a:t>”.</a:t>
            </a:r>
          </a:p>
          <a:p>
            <a:pPr marL="0" indent="0" algn="just">
              <a:buNone/>
            </a:pPr>
            <a:endParaRPr lang="ro-RO" sz="2000" dirty="0"/>
          </a:p>
          <a:p>
            <a:pPr marL="0" indent="0" algn="just">
              <a:buNone/>
            </a:pPr>
            <a:r>
              <a:rPr lang="ro-RO" sz="2000" dirty="0"/>
              <a:t>The Agenda </a:t>
            </a:r>
            <a:r>
              <a:rPr lang="ro-RO" sz="2000" dirty="0" err="1"/>
              <a:t>includes</a:t>
            </a:r>
            <a:r>
              <a:rPr lang="ro-RO" sz="2000" dirty="0"/>
              <a:t> 17 </a:t>
            </a:r>
            <a:r>
              <a:rPr lang="ro-RO" sz="2000" dirty="0" err="1"/>
              <a:t>SDGs</a:t>
            </a:r>
            <a:r>
              <a:rPr lang="ro-RO" sz="2000" dirty="0"/>
              <a:t>, </a:t>
            </a:r>
            <a:r>
              <a:rPr lang="ro-RO" sz="2000" dirty="0" err="1"/>
              <a:t>equally</a:t>
            </a:r>
            <a:r>
              <a:rPr lang="ro-RO" sz="2000" dirty="0"/>
              <a:t> </a:t>
            </a:r>
            <a:r>
              <a:rPr lang="ro-RO" sz="2000" dirty="0" err="1"/>
              <a:t>based</a:t>
            </a:r>
            <a:r>
              <a:rPr lang="ro-RO" sz="2000" dirty="0"/>
              <a:t> on </a:t>
            </a:r>
            <a:r>
              <a:rPr lang="ro-RO" sz="2000" dirty="0" err="1"/>
              <a:t>the</a:t>
            </a:r>
            <a:r>
              <a:rPr lang="ro-RO" sz="2000" dirty="0"/>
              <a:t> </a:t>
            </a:r>
            <a:r>
              <a:rPr lang="ro-RO" sz="2000" dirty="0" err="1"/>
              <a:t>three</a:t>
            </a:r>
            <a:r>
              <a:rPr lang="ro-RO" sz="2000" dirty="0"/>
              <a:t> </a:t>
            </a:r>
            <a:r>
              <a:rPr lang="ro-RO" sz="2000" dirty="0" err="1"/>
              <a:t>dimensions</a:t>
            </a:r>
            <a:r>
              <a:rPr lang="ro-RO" sz="2000" dirty="0"/>
              <a:t> of </a:t>
            </a:r>
            <a:r>
              <a:rPr lang="ro-RO" sz="2000" dirty="0" err="1"/>
              <a:t>sustainability</a:t>
            </a:r>
            <a:r>
              <a:rPr lang="ro-RO" sz="2000" dirty="0"/>
              <a:t>: social, </a:t>
            </a:r>
            <a:r>
              <a:rPr lang="ro-RO" sz="2000" dirty="0" err="1"/>
              <a:t>econonomic</a:t>
            </a:r>
            <a:r>
              <a:rPr lang="ro-RO" sz="2000" dirty="0"/>
              <a:t> </a:t>
            </a:r>
            <a:r>
              <a:rPr lang="ro-RO" sz="2000" dirty="0" err="1"/>
              <a:t>and</a:t>
            </a:r>
            <a:r>
              <a:rPr lang="ro-RO" sz="2000" dirty="0"/>
              <a:t> </a:t>
            </a:r>
            <a:r>
              <a:rPr lang="ro-RO" sz="2000" dirty="0" err="1"/>
              <a:t>environmental</a:t>
            </a:r>
            <a:r>
              <a:rPr lang="ro-RO" sz="2000" dirty="0"/>
              <a:t>.</a:t>
            </a:r>
          </a:p>
          <a:p>
            <a:endParaRPr lang="de-AT" sz="2000" dirty="0"/>
          </a:p>
          <a:p>
            <a:endParaRPr lang="de-DE" sz="2000" b="0" strike="noStrike" spc="-1" dirty="0">
              <a:latin typeface="Calibri"/>
            </a:endParaRPr>
          </a:p>
        </p:txBody>
      </p:sp>
      <p:sp>
        <p:nvSpPr>
          <p:cNvPr id="435" name="PlaceHolder 3"/>
          <p:cNvSpPr>
            <a:spLocks noGrp="1"/>
          </p:cNvSpPr>
          <p:nvPr>
            <p:ph type="sldNum" idx="12"/>
          </p:nvPr>
        </p:nvSpPr>
        <p:spPr>
          <a:xfrm>
            <a:off x="3850589" y="9428743"/>
            <a:ext cx="2945302" cy="497504"/>
          </a:xfrm>
          <a:prstGeom prst="rect">
            <a:avLst/>
          </a:prstGeom>
          <a:noFill/>
          <a:ln w="0">
            <a:noFill/>
          </a:ln>
        </p:spPr>
        <p:txBody>
          <a:bodyPr anchor="b">
            <a:noAutofit/>
          </a:bodyPr>
          <a:lstStyle>
            <a:lvl1pPr algn="r">
              <a:lnSpc>
                <a:spcPct val="100000"/>
              </a:lnSpc>
              <a:buNone/>
              <a:defRPr lang="de-DE" sz="1200" b="0" strike="noStrike" spc="-1">
                <a:latin typeface="Calibri"/>
              </a:defRPr>
            </a:lvl1pPr>
          </a:lstStyle>
          <a:p>
            <a:pPr algn="r">
              <a:lnSpc>
                <a:spcPct val="100000"/>
              </a:lnSpc>
              <a:buNone/>
            </a:pPr>
            <a:fld id="{1A8A8849-F72C-442F-80BD-F85F92523E56}" type="slidenum">
              <a:rPr lang="de-DE" sz="1200" b="0" strike="noStrike" spc="-1">
                <a:latin typeface="Calibri"/>
              </a:rPr>
              <a:t>51</a:t>
            </a:fld>
            <a:endParaRPr lang="de-DE" sz="1200" b="0" strike="noStrike" spc="-1">
              <a:latin typeface="Calibri"/>
            </a:endParaRPr>
          </a:p>
        </p:txBody>
      </p:sp>
    </p:spTree>
    <p:extLst>
      <p:ext uri="{BB962C8B-B14F-4D97-AF65-F5344CB8AC3E}">
        <p14:creationId xmlns:p14="http://schemas.microsoft.com/office/powerpoint/2010/main" val="12943293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200" dirty="0">
                <a:solidFill>
                  <a:schemeClr val="tx1"/>
                </a:solidFill>
                <a:effectLst/>
                <a:latin typeface="+mn-lt"/>
                <a:ea typeface="+mn-ea"/>
                <a:cs typeface="+mn-cs"/>
              </a:rPr>
              <a:t>While the </a:t>
            </a:r>
            <a:r>
              <a:rPr lang="en-GB" sz="1200" b="1" kern="1200" dirty="0">
                <a:solidFill>
                  <a:schemeClr val="tx1"/>
                </a:solidFill>
                <a:effectLst/>
                <a:latin typeface="+mn-lt"/>
                <a:ea typeface="+mn-ea"/>
                <a:cs typeface="+mn-cs"/>
              </a:rPr>
              <a:t>Millennium Development Goals </a:t>
            </a:r>
            <a:r>
              <a:rPr lang="en-GB" sz="1200" kern="1200" dirty="0">
                <a:solidFill>
                  <a:schemeClr val="tx1"/>
                </a:solidFill>
                <a:effectLst/>
                <a:latin typeface="+mn-lt"/>
                <a:ea typeface="+mn-ea"/>
                <a:cs typeface="+mn-cs"/>
              </a:rPr>
              <a:t>(MDGs) had a strong focus on developing countries and development issues such as poverty reduction, by further development, the </a:t>
            </a:r>
            <a:r>
              <a:rPr lang="en-GB" sz="1200" b="1" kern="1200" dirty="0">
                <a:solidFill>
                  <a:schemeClr val="tx1"/>
                </a:solidFill>
                <a:effectLst/>
                <a:latin typeface="+mn-lt"/>
                <a:ea typeface="+mn-ea"/>
                <a:cs typeface="+mn-cs"/>
              </a:rPr>
              <a:t>SDGs</a:t>
            </a:r>
            <a:r>
              <a:rPr lang="en-GB" sz="1200" kern="1200" dirty="0">
                <a:solidFill>
                  <a:schemeClr val="tx1"/>
                </a:solidFill>
                <a:effectLst/>
                <a:latin typeface="+mn-lt"/>
                <a:ea typeface="+mn-ea"/>
                <a:cs typeface="+mn-cs"/>
              </a:rPr>
              <a:t> aim for a rather inclusive approach that gives more importance to environmental issues. In comparison to the MDGs, the SDGs also obligate the industrialised countries and gender equality plays a central role.</a:t>
            </a:r>
            <a:endParaRPr lang="de-AT" sz="1200" kern="1200" dirty="0">
              <a:solidFill>
                <a:schemeClr val="tx1"/>
              </a:solidFill>
              <a:effectLst/>
              <a:latin typeface="+mn-lt"/>
              <a:ea typeface="+mn-ea"/>
              <a:cs typeface="+mn-cs"/>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de-DE" sz="1800" dirty="0">
                <a:latin typeface="Arial" panose="020B0604020202020204" pitchFamily="34" charset="0"/>
                <a:ea typeface="Calibri" panose="020F0502020204030204" pitchFamily="34" charset="0"/>
                <a:cs typeface="Times New Roman" panose="02020603050405020304" pitchFamily="18" charset="0"/>
              </a:rPr>
              <a:t>The </a:t>
            </a:r>
            <a:r>
              <a:rPr lang="ro-RO" sz="1800" dirty="0">
                <a:latin typeface="Arial" panose="020B0604020202020204" pitchFamily="34" charset="0"/>
                <a:ea typeface="Calibri" panose="020F0502020204030204" pitchFamily="34" charset="0"/>
                <a:cs typeface="Times New Roman" panose="02020603050405020304" pitchFamily="18" charset="0"/>
              </a:rPr>
              <a:t>SDGs were </a:t>
            </a:r>
            <a:r>
              <a:rPr lang="en-GB" sz="1800" dirty="0">
                <a:effectLst/>
                <a:latin typeface="Arial" panose="020B0604020202020204" pitchFamily="34" charset="0"/>
                <a:ea typeface="Calibri" panose="020F0502020204030204" pitchFamily="34" charset="0"/>
                <a:cs typeface="Times New Roman" panose="02020603050405020304" pitchFamily="18" charset="0"/>
              </a:rPr>
              <a:t>adopted at a United Nations summit in 2015 under the title "Transforming our world: the 2030 Agenda for Sustainable Development</a:t>
            </a:r>
            <a:r>
              <a:rPr lang="ro-RO" sz="1800" dirty="0">
                <a:effectLst/>
                <a:latin typeface="Arial" panose="020B0604020202020204" pitchFamily="34" charset="0"/>
                <a:ea typeface="Calibri" panose="020F0502020204030204" pitchFamily="34" charset="0"/>
                <a:cs typeface="Times New Roman" panose="02020603050405020304" pitchFamily="18" charset="0"/>
              </a:rPr>
              <a:t>”</a:t>
            </a:r>
            <a:r>
              <a:rPr lang="de-DE" sz="1800" dirty="0">
                <a:effectLst/>
                <a:latin typeface="Arial" panose="020B0604020202020204" pitchFamily="34" charset="0"/>
                <a:ea typeface="Calibri" panose="020F0502020204030204" pitchFamily="34" charset="0"/>
                <a:cs typeface="Times New Roman" panose="02020603050405020304" pitchFamily="18" charset="0"/>
              </a:rPr>
              <a:t>.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de-DE"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a:t>
            </a:r>
            <a:r>
              <a:rPr lang="en-GB" sz="1800" b="1" dirty="0">
                <a:effectLst/>
                <a:latin typeface="Arial" panose="020B0604020202020204" pitchFamily="34" charset="0"/>
                <a:ea typeface="Calibri" panose="020F0502020204030204" pitchFamily="34" charset="0"/>
                <a:cs typeface="Times New Roman" panose="02020603050405020304" pitchFamily="18" charset="0"/>
              </a:rPr>
              <a:t>2030 Agenda </a:t>
            </a:r>
            <a:r>
              <a:rPr lang="en-GB" sz="1800" dirty="0">
                <a:effectLst/>
                <a:latin typeface="Arial" panose="020B0604020202020204" pitchFamily="34" charset="0"/>
                <a:ea typeface="Calibri" panose="020F0502020204030204" pitchFamily="34" charset="0"/>
                <a:cs typeface="Times New Roman" panose="02020603050405020304" pitchFamily="18" charset="0"/>
              </a:rPr>
              <a:t>is a common frame of reference for the implementation of sustainability aspects, a global future contract. The implementation of the SDGs is carried out on economic policy levels, regional, national, and global levels and a cooperative effort of all actors is required. </a:t>
            </a: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The SDGs have a strong symbolic meaning for both social movements and governments and the year 2030 is the big checkpoint for the achievement of goals.</a:t>
            </a:r>
            <a:endParaRPr lang="ro-RO"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o-RO"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8840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b="1" dirty="0"/>
              <a:t>17</a:t>
            </a:r>
            <a:r>
              <a:rPr lang="en-GB" dirty="0"/>
              <a:t> Sustainable Development Goals (SDGs):  all three dimensions of sustainability, social, economic and environmental, are to be given equal importance. </a:t>
            </a:r>
            <a:endParaRPr lang="ro-RO" dirty="0"/>
          </a:p>
          <a:p>
            <a:endParaRPr lang="ro-RO"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97913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200" dirty="0">
                <a:solidFill>
                  <a:schemeClr val="tx1"/>
                </a:solidFill>
                <a:effectLst/>
                <a:latin typeface="+mn-lt"/>
                <a:ea typeface="+mn-ea"/>
                <a:cs typeface="+mn-cs"/>
              </a:rPr>
              <a:t>All 17 goals are interrelated and can be summarised into the following </a:t>
            </a:r>
            <a:r>
              <a:rPr lang="en-GB" sz="1200" b="1" kern="1200" dirty="0">
                <a:solidFill>
                  <a:schemeClr val="tx1"/>
                </a:solidFill>
                <a:effectLst/>
                <a:latin typeface="+mn-lt"/>
                <a:ea typeface="+mn-ea"/>
                <a:cs typeface="+mn-cs"/>
              </a:rPr>
              <a:t>five core messages:</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human dignity at the centre: a world without poverty and hunger is possible </a:t>
            </a:r>
            <a:endParaRPr lang="de-AT"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protect the planet: Limit climate change, preserve natural livelihoods. </a:t>
            </a:r>
            <a:endParaRPr lang="de-AT"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achieving prosperity for all: Shaping globalisation justly </a:t>
            </a:r>
            <a:endParaRPr lang="de-AT"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securing peace: Promoting human rights and good governance </a:t>
            </a:r>
            <a:endParaRPr lang="de-AT"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de-AT" sz="1200" kern="1200" dirty="0" err="1">
                <a:solidFill>
                  <a:schemeClr val="tx1"/>
                </a:solidFill>
                <a:effectLst/>
                <a:latin typeface="+mn-lt"/>
                <a:ea typeface="+mn-ea"/>
                <a:cs typeface="+mn-cs"/>
              </a:rPr>
              <a:t>living</a:t>
            </a:r>
            <a:r>
              <a:rPr lang="de-AT" sz="1200" kern="1200" dirty="0">
                <a:solidFill>
                  <a:schemeClr val="tx1"/>
                </a:solidFill>
                <a:effectLst/>
                <a:latin typeface="+mn-lt"/>
                <a:ea typeface="+mn-ea"/>
                <a:cs typeface="+mn-cs"/>
              </a:rPr>
              <a:t> a </a:t>
            </a:r>
            <a:r>
              <a:rPr lang="de-AT" sz="1200" kern="1200" dirty="0" err="1">
                <a:solidFill>
                  <a:schemeClr val="tx1"/>
                </a:solidFill>
                <a:effectLst/>
                <a:latin typeface="+mn-lt"/>
                <a:ea typeface="+mn-ea"/>
                <a:cs typeface="+mn-cs"/>
              </a:rPr>
              <a:t>new</a:t>
            </a:r>
            <a:r>
              <a:rPr lang="de-AT" sz="1200" kern="1200" dirty="0">
                <a:solidFill>
                  <a:schemeClr val="tx1"/>
                </a:solidFill>
                <a:effectLst/>
                <a:latin typeface="+mn-lt"/>
                <a:ea typeface="+mn-ea"/>
                <a:cs typeface="+mn-cs"/>
              </a:rPr>
              <a:t> global </a:t>
            </a:r>
            <a:r>
              <a:rPr lang="de-AT" sz="1200" kern="1200" dirty="0" err="1">
                <a:solidFill>
                  <a:schemeClr val="tx1"/>
                </a:solidFill>
                <a:effectLst/>
                <a:latin typeface="+mn-lt"/>
                <a:ea typeface="+mn-ea"/>
                <a:cs typeface="+mn-cs"/>
              </a:rPr>
              <a:t>partnership</a:t>
            </a:r>
            <a:r>
              <a:rPr lang="de-AT" sz="1200" kern="1200" dirty="0">
                <a:solidFill>
                  <a:schemeClr val="tx1"/>
                </a:solidFill>
                <a:effectLst/>
                <a:latin typeface="+mn-lt"/>
                <a:ea typeface="+mn-ea"/>
                <a:cs typeface="+mn-cs"/>
              </a:rPr>
              <a:t>: mo1ving </a:t>
            </a:r>
            <a:r>
              <a:rPr lang="de-AT" sz="1200" kern="1200" dirty="0" err="1">
                <a:solidFill>
                  <a:schemeClr val="tx1"/>
                </a:solidFill>
                <a:effectLst/>
                <a:latin typeface="+mn-lt"/>
                <a:ea typeface="+mn-ea"/>
                <a:cs typeface="+mn-cs"/>
              </a:rPr>
              <a:t>forward</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together</a:t>
            </a:r>
            <a:r>
              <a:rPr lang="de-AT" sz="1200" kern="1200" dirty="0">
                <a:solidFill>
                  <a:schemeClr val="tx1"/>
                </a:solidFill>
                <a:effectLst/>
                <a:latin typeface="+mn-lt"/>
                <a:ea typeface="+mn-ea"/>
                <a:cs typeface="+mn-cs"/>
              </a:rPr>
              <a:t> </a:t>
            </a:r>
            <a:r>
              <a:rPr lang="de-AT" sz="1200" kern="1200" dirty="0" err="1">
                <a:solidFill>
                  <a:schemeClr val="tx1"/>
                </a:solidFill>
                <a:effectLst/>
                <a:latin typeface="+mn-lt"/>
                <a:ea typeface="+mn-ea"/>
                <a:cs typeface="+mn-cs"/>
              </a:rPr>
              <a:t>globally</a:t>
            </a:r>
            <a:r>
              <a:rPr lang="de-AT" sz="1200" kern="1200" dirty="0">
                <a:solidFill>
                  <a:schemeClr val="tx1"/>
                </a:solidFill>
                <a:effectLst/>
                <a:latin typeface="+mn-lt"/>
                <a:ea typeface="+mn-ea"/>
                <a:cs typeface="+mn-cs"/>
              </a:rPr>
              <a:t>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ro-RO"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351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b="1" kern="1200" dirty="0">
                <a:solidFill>
                  <a:schemeClr val="tx1"/>
                </a:solidFill>
                <a:effectLst/>
                <a:latin typeface="+mn-lt"/>
                <a:ea typeface="+mn-ea"/>
                <a:cs typeface="+mn-cs"/>
              </a:rPr>
              <a:t>Goal 1: No Poverty </a:t>
            </a:r>
          </a:p>
          <a:p>
            <a:r>
              <a:rPr lang="en-GB" sz="1200" kern="1200" dirty="0">
                <a:solidFill>
                  <a:schemeClr val="tx1"/>
                </a:solidFill>
                <a:effectLst/>
                <a:latin typeface="+mn-lt"/>
                <a:ea typeface="+mn-ea"/>
                <a:cs typeface="+mn-cs"/>
              </a:rPr>
              <a:t>Poverty reduction is not only a guiding principle for political and global action, but also a guiding principle for the quality and impact of social work.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Through social work, new ways of addressing social problems and inequalities are identified and implemented. </a:t>
            </a:r>
            <a:endParaRPr lang="de-AT"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Goal 2: Zero Hunger</a:t>
            </a:r>
            <a:endParaRPr lang="de-AT"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not only about ending hunger in the world, but also about improving nutrition through sustainable agricultural practices and providing good nutrition for vulnerable populations.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Social work can be used to implement projects that focus on sufficient and healthy food, access to affordable and high-quality food for all, and the implementation and use of community gardens.</a:t>
            </a:r>
            <a:endParaRPr lang="de-AT"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Goal 3: </a:t>
            </a:r>
            <a:r>
              <a:rPr lang="de-DE" sz="1200" b="1" kern="1200" dirty="0" err="1">
                <a:solidFill>
                  <a:schemeClr val="tx1"/>
                </a:solidFill>
                <a:effectLst/>
                <a:latin typeface="+mn-lt"/>
                <a:ea typeface="+mn-ea"/>
                <a:cs typeface="+mn-cs"/>
              </a:rPr>
              <a:t>Good</a:t>
            </a:r>
            <a:r>
              <a:rPr lang="de-DE" sz="1200" b="1" kern="1200" dirty="0">
                <a:solidFill>
                  <a:schemeClr val="tx1"/>
                </a:solidFill>
                <a:effectLst/>
                <a:latin typeface="+mn-lt"/>
                <a:ea typeface="+mn-ea"/>
                <a:cs typeface="+mn-cs"/>
              </a:rPr>
              <a:t> Health and Well-</a:t>
            </a:r>
            <a:r>
              <a:rPr lang="de-DE" sz="1200" b="1" kern="1200" dirty="0" err="1">
                <a:solidFill>
                  <a:schemeClr val="tx1"/>
                </a:solidFill>
                <a:effectLst/>
                <a:latin typeface="+mn-lt"/>
                <a:ea typeface="+mn-ea"/>
                <a:cs typeface="+mn-cs"/>
              </a:rPr>
              <a:t>being</a:t>
            </a:r>
            <a:endParaRPr lang="de-AT"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implementation of projects that also involve people with mental illness and/or physical disabilities contributes to sustainable community development. People with illnesses benefit from this and recovery and rehabilitation are promoted. </a:t>
            </a:r>
            <a:endParaRPr lang="de-AT" sz="1200"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4097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b="1" kern="1200" dirty="0">
                <a:solidFill>
                  <a:schemeClr val="tx1"/>
                </a:solidFill>
                <a:effectLst/>
                <a:latin typeface="+mn-lt"/>
                <a:ea typeface="+mn-ea"/>
                <a:cs typeface="+mn-cs"/>
              </a:rPr>
              <a:t>Goal 4: Quality Education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Forms of co-learning enable a wide range of school children to participate in school education. Through the establishment of inclusion classes, school children are integrated into school life and teaching, and their weaknesses are supported. This also corresponds to the goal that all human beings have a right to education.</a:t>
            </a:r>
            <a:endParaRPr lang="de-AT" sz="1200" kern="1200" dirty="0">
              <a:solidFill>
                <a:schemeClr val="tx1"/>
              </a:solidFill>
              <a:effectLst/>
              <a:latin typeface="+mn-lt"/>
              <a:ea typeface="+mn-ea"/>
              <a:cs typeface="+mn-cs"/>
            </a:endParaRPr>
          </a:p>
          <a:p>
            <a:endParaRPr lang="en-GB" dirty="0"/>
          </a:p>
          <a:p>
            <a:r>
              <a:rPr lang="en-GB" b="1" dirty="0"/>
              <a:t>Goal 5: Gender Equality </a:t>
            </a:r>
          </a:p>
          <a:p>
            <a:r>
              <a:rPr lang="en-GB" sz="1200" kern="1200" dirty="0">
                <a:solidFill>
                  <a:schemeClr val="tx1"/>
                </a:solidFill>
                <a:effectLst/>
                <a:latin typeface="+mn-lt"/>
                <a:ea typeface="+mn-ea"/>
                <a:cs typeface="+mn-cs"/>
              </a:rPr>
              <a:t>Gender oppression is a deep-rooted problem that comes to light through various patterns of disadvantage and also human rights violations.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Leadership roles, political power, authority, resources and status are disproportionately attributed to men. These privileges are often reflected in cultural practices and language, where the "feminine" is subordinated to the "masculine".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Goal 6: Clean Water and Sanitation</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effective use of water should be improved and sustainable water withdrawals supported.</a:t>
            </a:r>
            <a:endParaRPr lang="de-AT"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Goal 7: Affordable and Clean Energy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Clean and affordable energy is not universally available - especially for people on low incomes. Measures could be taken here to make clean energy available to all sections of the population.</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3717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Goal 8: </a:t>
            </a:r>
            <a:r>
              <a:rPr lang="en-GB" sz="1200" b="1" kern="1200" dirty="0">
                <a:solidFill>
                  <a:schemeClr val="tx1"/>
                </a:solidFill>
                <a:effectLst/>
                <a:latin typeface="+mn-lt"/>
                <a:ea typeface="+mn-ea"/>
                <a:cs typeface="+mn-cs"/>
              </a:rPr>
              <a:t>Decent Work and Economic Growth</a:t>
            </a:r>
            <a:endParaRPr lang="de-AT"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In general, the promotion of justice and well-being is one of the most important tasks of social economy and social work, but it is also strongly linked to the growth economy model. It is important to overcome the growth ideology, adopt an eco-social worldview and advocate for degrowth alternatives.</a:t>
            </a:r>
            <a:endParaRPr lang="de-AT" sz="1200" kern="1200" dirty="0">
              <a:solidFill>
                <a:schemeClr val="tx1"/>
              </a:solidFill>
              <a:effectLst/>
              <a:latin typeface="+mn-lt"/>
              <a:ea typeface="+mn-ea"/>
              <a:cs typeface="+mn-cs"/>
            </a:endParaRPr>
          </a:p>
          <a:p>
            <a:endParaRPr lang="en-GB" dirty="0"/>
          </a:p>
          <a:p>
            <a:r>
              <a:rPr lang="en-GB" b="1" dirty="0"/>
              <a:t>Goal 9: Industry, Innovation and Infrastructure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tourism is a fast-growing sector. Building sustainable tourism contributes to national income, and supports inclusion, innovation and sustainability.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Goal 10: </a:t>
            </a:r>
            <a:r>
              <a:rPr lang="de-DE" sz="1200" b="1" kern="1200" dirty="0" err="1">
                <a:solidFill>
                  <a:schemeClr val="tx1"/>
                </a:solidFill>
                <a:effectLst/>
                <a:latin typeface="+mn-lt"/>
                <a:ea typeface="+mn-ea"/>
                <a:cs typeface="+mn-cs"/>
              </a:rPr>
              <a:t>Reduced</a:t>
            </a:r>
            <a:r>
              <a:rPr lang="de-DE" sz="1200" b="1" kern="1200" dirty="0">
                <a:solidFill>
                  <a:schemeClr val="tx1"/>
                </a:solidFill>
                <a:effectLst/>
                <a:latin typeface="+mn-lt"/>
                <a:ea typeface="+mn-ea"/>
                <a:cs typeface="+mn-cs"/>
              </a:rPr>
              <a:t> </a:t>
            </a:r>
            <a:r>
              <a:rPr lang="de-DE" sz="1200" b="1" kern="1200" dirty="0" err="1">
                <a:solidFill>
                  <a:schemeClr val="tx1"/>
                </a:solidFill>
                <a:effectLst/>
                <a:latin typeface="+mn-lt"/>
                <a:ea typeface="+mn-ea"/>
                <a:cs typeface="+mn-cs"/>
              </a:rPr>
              <a:t>Inequality</a:t>
            </a:r>
            <a:r>
              <a:rPr lang="de-DE" sz="1200" b="1" kern="1200" dirty="0">
                <a:solidFill>
                  <a:schemeClr val="tx1"/>
                </a:solidFill>
                <a:effectLst/>
                <a:latin typeface="+mn-lt"/>
                <a:ea typeface="+mn-ea"/>
                <a:cs typeface="+mn-cs"/>
              </a:rPr>
              <a:t>: </a:t>
            </a:r>
            <a:r>
              <a:rPr lang="en-GB" sz="1200" u="none" kern="1200" dirty="0">
                <a:solidFill>
                  <a:schemeClr val="tx1"/>
                </a:solidFill>
                <a:effectLst/>
                <a:latin typeface="+mn-lt"/>
                <a:ea typeface="+mn-ea"/>
                <a:cs typeface="+mn-cs"/>
              </a:rPr>
              <a:t>Measures must be taken and projects implemented to eliminate inequalities between countries, people and societies. One example is the Jubilee Debt Campaign. It supports a general debt relief of the poorest countries and in the years 2000 - 2015 a debt relief of 130 billion dollars could be reached.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Goal 11: Sustainable Cities and Communities</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work is found at all territorial levels such as municipalities, inter-municipal associations or voluntary local development associations. It plays an important role in promoting public-private partnerships and in organising local networks of welfare service providers, and the people working there have the professional skills needed for strategic planning and coordination of social 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u="non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b="1"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6952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Goal 12: </a:t>
            </a:r>
            <a:r>
              <a:rPr lang="en-GB" sz="1200" b="1" kern="1200" dirty="0">
                <a:solidFill>
                  <a:schemeClr val="tx1"/>
                </a:solidFill>
                <a:effectLst/>
                <a:latin typeface="+mn-lt"/>
                <a:ea typeface="+mn-ea"/>
                <a:cs typeface="+mn-cs"/>
              </a:rPr>
              <a:t>Responsible Consumption and Production</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Due to the increasing amount of consumer goods, more and more waste is produced and carbon emissions are increasing. Responsible consumption helps to reduce this and recycling and reuse of products must be expanded.</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kern="1200" dirty="0">
                <a:solidFill>
                  <a:schemeClr val="tx1"/>
                </a:solidFill>
                <a:effectLst/>
                <a:latin typeface="+mn-lt"/>
                <a:ea typeface="+mn-ea"/>
                <a:cs typeface="+mn-cs"/>
              </a:rPr>
              <a:t>Goal 13: Climate Action </a:t>
            </a:r>
            <a:endParaRPr lang="de-AT" sz="1200" b="1"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Climate change affects every living being on planet Earth; no human being, plant or animal can escape the negative effects of the overconsumption of fossil fuels.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 local level, projects are carried out e.g. composting, organic gardening, waste reduction or recycling. This is important to show how measures on the local level will affect the global situation. Many of these projects not only focus on climate action, but also work with specific groups, such as vulnerable youth.</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Goal 14: Life Below Water</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multi-layered approach of Social Economy / social work can complement other disciplines to broaden the understanding of the whole biosphere. Exploring, for example, why people value natural resources, how people choose to manage resources, and how people influence or are influenced by natural resource management decisions - can contribute much to the work going forward.</a:t>
            </a:r>
          </a:p>
          <a:p>
            <a:endParaRPr lang="de-AT" sz="1200"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1863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Goal 15: Life on Land</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Economy / social work takes a leadership role in protecting and preserving the environment by transforming institutional arrangements and applying knowledge on how to deal with negative environmental impacts. At the same time, social workers also address how these impacts affect people, especially those who are vulnerable and marginalised. They can prepare communities and institutions to anticipate future risks.</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Goal 16: Peace and Justice Strong Institutions</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From an eco-social perspective, adaptation and balance between the well-being of the individual and that of the community are important and depend on a healthy environment.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 important contribution of social work is to analyse and change social processes through its methodology and interventions which will ensure the individual's participation and have an impact on social sustainability. Promoting sustainable communities and environments highlights the value of community, context and social environment.</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Goal 17: Partnerships to achieve the Goal</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Social Economy / social operates in team and uses networks and cooperation on different levels. Successful change can often only come through teams and happen through long-term partnerships, contributing to sustainable development.</a:t>
            </a: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AT"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b="1"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644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z="1800" dirty="0">
                <a:effectLst/>
                <a:latin typeface="Arial" panose="020B0604020202020204" pitchFamily="34" charset="0"/>
                <a:ea typeface="Calibri" panose="020F0502020204030204" pitchFamily="34" charset="0"/>
                <a:cs typeface="Times New Roman" panose="02020603050405020304" pitchFamily="18" charset="0"/>
              </a:rPr>
              <a:t>The use of the term sustainability, as used in environmental policy tradition, refers primarily to the various functions to provide a natural environment for human populations, such as clean rivers, breathable air, liveable climate, nutrient-rich soils, timber, etc.). </a:t>
            </a:r>
          </a:p>
          <a:p>
            <a:r>
              <a:rPr lang="en-GB" sz="1800" dirty="0">
                <a:effectLst/>
                <a:latin typeface="Arial" panose="020B0604020202020204" pitchFamily="34" charset="0"/>
                <a:ea typeface="Calibri" panose="020F0502020204030204" pitchFamily="34" charset="0"/>
                <a:cs typeface="Times New Roman" panose="02020603050405020304" pitchFamily="18" charset="0"/>
              </a:rPr>
              <a:t>The stability of these functions must also be protected, especially as artificial disturbances are increasing (mineral extraction, carbon emissions, plastic waste, land use, etc.). </a:t>
            </a:r>
          </a:p>
          <a:p>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200" b="0" i="0" kern="1200" dirty="0">
                <a:solidFill>
                  <a:schemeClr val="tx1"/>
                </a:solidFill>
                <a:effectLst/>
                <a:latin typeface="+mn-lt"/>
                <a:ea typeface="+mn-ea"/>
                <a:cs typeface="+mn-cs"/>
              </a:rPr>
              <a:t>We have to deal with the following questions: </a:t>
            </a:r>
          </a:p>
          <a:p>
            <a:pPr marL="171450" indent="-171450">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How long can Earth's ecosystems support human populations</a:t>
            </a:r>
            <a:r>
              <a:rPr lang="hu-HU" sz="1200" dirty="0">
                <a:effectLst/>
                <a:latin typeface="Arial" panose="020B0604020202020204" pitchFamily="34" charset="0"/>
                <a:ea typeface="Calibri" panose="020F0502020204030204" pitchFamily="34" charset="0"/>
                <a:cs typeface="Times New Roman" panose="02020603050405020304" pitchFamily="18" charset="0"/>
              </a:rPr>
              <a:t>?</a:t>
            </a:r>
          </a:p>
          <a:p>
            <a:pPr marL="171450" indent="-171450">
              <a:lnSpc>
                <a:spcPct val="107000"/>
              </a:lnSpc>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What is the object we are looking at? </a:t>
            </a:r>
            <a:r>
              <a:rPr lang="en-US" sz="1200" dirty="0">
                <a:latin typeface="Arial" panose="020B0604020202020204" pitchFamily="34" charset="0"/>
                <a:ea typeface="Calibri" panose="020F0502020204030204" pitchFamily="34" charset="0"/>
                <a:cs typeface="Times New Roman" panose="02020603050405020304" pitchFamily="18" charset="0"/>
              </a:rPr>
              <a:t>I</a:t>
            </a:r>
            <a:r>
              <a:rPr lang="en-US" sz="1200" dirty="0">
                <a:effectLst/>
                <a:latin typeface="Arial" panose="020B0604020202020204" pitchFamily="34" charset="0"/>
                <a:ea typeface="Calibri" panose="020F0502020204030204" pitchFamily="34" charset="0"/>
                <a:cs typeface="Times New Roman" panose="02020603050405020304" pitchFamily="18" charset="0"/>
              </a:rPr>
              <a:t>s it global</a:t>
            </a:r>
            <a:r>
              <a:rPr lang="en-US" sz="1200" dirty="0">
                <a:latin typeface="Arial" panose="020B0604020202020204" pitchFamily="34" charset="0"/>
                <a:ea typeface="Calibri" panose="020F0502020204030204" pitchFamily="34" charset="0"/>
                <a:cs typeface="Times New Roman" panose="02020603050405020304" pitchFamily="18" charset="0"/>
              </a:rPr>
              <a:t> or </a:t>
            </a:r>
            <a:r>
              <a:rPr lang="hu-HU" sz="1200" dirty="0">
                <a:effectLst/>
                <a:latin typeface="Arial" panose="020B0604020202020204" pitchFamily="34" charset="0"/>
                <a:ea typeface="Calibri" panose="020F0502020204030204" pitchFamily="34" charset="0"/>
                <a:cs typeface="Times New Roman" panose="02020603050405020304" pitchFamily="18" charset="0"/>
              </a:rPr>
              <a:t>local</a:t>
            </a:r>
            <a:r>
              <a:rPr lang="en-US" sz="1200" dirty="0">
                <a:latin typeface="Arial" panose="020B0604020202020204" pitchFamily="34" charset="0"/>
                <a:ea typeface="Calibri" panose="020F0502020204030204" pitchFamily="34" charset="0"/>
                <a:cs typeface="Times New Roman" panose="02020603050405020304" pitchFamily="18" charset="0"/>
              </a:rPr>
              <a:t>? Different</a:t>
            </a:r>
            <a:r>
              <a:rPr lang="en-US" sz="1200" baseline="0" dirty="0">
                <a:latin typeface="Arial" panose="020B0604020202020204" pitchFamily="34" charset="0"/>
                <a:ea typeface="Calibri" panose="020F0502020204030204" pitchFamily="34" charset="0"/>
                <a:cs typeface="Times New Roman" panose="02020603050405020304" pitchFamily="18" charset="0"/>
              </a:rPr>
              <a:t> Earth´s ecosystems? </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What qualities are being sustained? </a:t>
            </a:r>
            <a:r>
              <a:rPr lang="en-GB" sz="1200" dirty="0">
                <a:latin typeface="Arial" panose="020B0604020202020204" pitchFamily="34" charset="0"/>
                <a:ea typeface="Calibri" panose="020F0502020204030204" pitchFamily="34" charset="0"/>
                <a:cs typeface="Times New Roman" panose="02020603050405020304" pitchFamily="18" charset="0"/>
              </a:rPr>
              <a:t>(capacity to nourish populations, valuable products and services)</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Are these qualities desirable and for whom? </a:t>
            </a:r>
            <a:r>
              <a:rPr lang="en-GB" sz="1200" dirty="0">
                <a:latin typeface="Arial" panose="020B0604020202020204" pitchFamily="34" charset="0"/>
                <a:ea typeface="Calibri" panose="020F0502020204030204" pitchFamily="34" charset="0"/>
                <a:cs typeface="Times New Roman" panose="02020603050405020304" pitchFamily="18" charset="0"/>
              </a:rPr>
              <a:t>(for humanity/vulnerable and/or poor communities, for the ecosystem, for the biodiversity?)</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dirty="0">
                <a:effectLst/>
                <a:latin typeface="Arial" panose="020B0604020202020204" pitchFamily="34" charset="0"/>
                <a:ea typeface="Calibri" panose="020F0502020204030204" pitchFamily="34" charset="0"/>
                <a:cs typeface="Times New Roman" panose="02020603050405020304" pitchFamily="18" charset="0"/>
              </a:rPr>
              <a:t>What are the implications? </a:t>
            </a:r>
            <a:r>
              <a:rPr lang="en-GB" sz="1200" dirty="0">
                <a:latin typeface="Arial" panose="020B0604020202020204" pitchFamily="34" charset="0"/>
                <a:ea typeface="Calibri" panose="020F0502020204030204" pitchFamily="34" charset="0"/>
                <a:cs typeface="Times New Roman" panose="02020603050405020304" pitchFamily="18" charset="0"/>
              </a:rPr>
              <a:t>(need to regulate human activity to secure Earth’s carrying capacity)</a:t>
            </a:r>
            <a:endParaRPr lang="hu-HU"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n-GB" sz="1200" b="0" i="0" kern="1200" dirty="0">
              <a:solidFill>
                <a:schemeClr val="tx1"/>
              </a:solidFill>
              <a:effectLst/>
              <a:latin typeface="+mn-lt"/>
              <a:ea typeface="+mn-ea"/>
              <a:cs typeface="+mn-cs"/>
            </a:endParaRPr>
          </a:p>
          <a:p>
            <a:endParaRPr lang="en-GB" sz="1800" dirty="0">
              <a:effectLst/>
              <a:latin typeface="Arial" panose="020B06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Arial" panose="020B0604020202020204" pitchFamily="34" charset="0"/>
                <a:ea typeface="Calibri" panose="020F0502020204030204" pitchFamily="34" charset="0"/>
                <a:cs typeface="Times New Roman" panose="02020603050405020304" pitchFamily="18" charset="0"/>
              </a:rPr>
              <a:t>This line of thinking is also tied to questions of fairness and social justice, poverty and the distribution of environmental benefits and risks. In essence, in this tradition the term “sustainability” is a shorthand for “environmental and social sustainability”.</a:t>
            </a:r>
            <a:endParaRPr lang="hu-HU" dirty="0"/>
          </a:p>
        </p:txBody>
      </p:sp>
      <p:sp>
        <p:nvSpPr>
          <p:cNvPr id="4" name="Dia számának helye 3"/>
          <p:cNvSpPr>
            <a:spLocks noGrp="1"/>
          </p:cNvSpPr>
          <p:nvPr>
            <p:ph type="sldNum" sz="quarter" idx="5"/>
          </p:nvPr>
        </p:nvSpPr>
        <p:spPr/>
        <p:txBody>
          <a:bodyPr/>
          <a:lstStyle/>
          <a:p>
            <a:fld id="{D9441661-A9B8-8C46-A779-63579DCBF06E}" type="slidenum">
              <a:rPr lang="de-DE" smtClean="0"/>
              <a:t>6</a:t>
            </a:fld>
            <a:endParaRPr lang="de-DE"/>
          </a:p>
        </p:txBody>
      </p:sp>
    </p:spTree>
    <p:extLst>
      <p:ext uri="{BB962C8B-B14F-4D97-AF65-F5344CB8AC3E}">
        <p14:creationId xmlns:p14="http://schemas.microsoft.com/office/powerpoint/2010/main" val="36434067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r>
              <a:rPr lang="en-GB" sz="1200" kern="1200" dirty="0">
                <a:solidFill>
                  <a:schemeClr val="tx1"/>
                </a:solidFill>
                <a:effectLst/>
                <a:latin typeface="+mn-lt"/>
                <a:ea typeface="+mn-ea"/>
                <a:cs typeface="+mn-cs"/>
              </a:rPr>
              <a:t>The SDGs have been classified according to the three dimensions of sustainability – social, economic and environmental. On the meta level you can find goal 16 (Peace and Justice Strong Institutions) and goal 17 (Partnerships to achieve the Goal).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classification was made according to the main focus of the goal. Of course, a SDG can also be attributed to more than one dimension.</a:t>
            </a:r>
            <a:endParaRPr lang="de-AT" sz="1200" kern="1200" dirty="0">
              <a:solidFill>
                <a:schemeClr val="tx1"/>
              </a:solidFill>
              <a:effectLst/>
              <a:latin typeface="+mn-lt"/>
              <a:ea typeface="+mn-ea"/>
              <a:cs typeface="+mn-cs"/>
            </a:endParaRPr>
          </a:p>
          <a:p>
            <a:endParaRPr lang="en-GB" dirty="0"/>
          </a:p>
        </p:txBody>
      </p:sp>
      <p:sp>
        <p:nvSpPr>
          <p:cNvPr id="4" name="Substituent număr diapozitiv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276156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nSpc>
                <a:spcPct val="107000"/>
              </a:lnSpc>
              <a:spcAft>
                <a:spcPts val="800"/>
              </a:spcAft>
            </a:pP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Foliennummernplatzhalter 3"/>
          <p:cNvSpPr>
            <a:spLocks noGrp="1"/>
          </p:cNvSpPr>
          <p:nvPr>
            <p:ph type="sldNum" sz="quarter" idx="5"/>
          </p:nvPr>
        </p:nvSpPr>
        <p:spPr/>
        <p:txBody>
          <a:bodyPr/>
          <a:lstStyle/>
          <a:p>
            <a:fld id="{D9441661-A9B8-8C46-A779-63579DCBF06E}" type="slidenum">
              <a:rPr lang="de-DE" smtClean="0"/>
              <a:t>61</a:t>
            </a:fld>
            <a:endParaRPr lang="de-DE"/>
          </a:p>
        </p:txBody>
      </p:sp>
    </p:spTree>
    <p:extLst>
      <p:ext uri="{BB962C8B-B14F-4D97-AF65-F5344CB8AC3E}">
        <p14:creationId xmlns:p14="http://schemas.microsoft.com/office/powerpoint/2010/main" val="9212475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Vison /</a:t>
            </a:r>
            <a:r>
              <a:rPr lang="en-US" sz="1200" b="1" kern="1200" baseline="0" dirty="0">
                <a:solidFill>
                  <a:schemeClr val="tx1"/>
                </a:solidFill>
                <a:effectLst/>
                <a:latin typeface="+mn-lt"/>
                <a:ea typeface="+mn-ea"/>
                <a:cs typeface="+mn-cs"/>
              </a:rPr>
              <a:t> targets: </a:t>
            </a:r>
            <a:r>
              <a:rPr lang="en-GB" sz="1200" kern="1200" dirty="0">
                <a:solidFill>
                  <a:schemeClr val="tx1"/>
                </a:solidFill>
                <a:effectLst/>
                <a:latin typeface="+mn-lt"/>
                <a:ea typeface="+mn-ea"/>
                <a:cs typeface="+mn-cs"/>
              </a:rPr>
              <a:t>As one of the six central associations of free welfare in Germany the AWO aims to represent the interests of disadvantaged persons. The goal of the organisation is improve the situation of the clients by supporting, helping and informing them. The core values of the organisation are: solidarity, tolerance, equality, freedom and equity. </a:t>
            </a:r>
            <a:endParaRPr lang="en-US"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baseline="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Key activities / working fields: </a:t>
            </a:r>
            <a:r>
              <a:rPr lang="en-GB" sz="1200" kern="1200" dirty="0">
                <a:solidFill>
                  <a:schemeClr val="tx1"/>
                </a:solidFill>
                <a:effectLst/>
                <a:latin typeface="+mn-lt"/>
                <a:ea typeface="+mn-ea"/>
                <a:cs typeface="+mn-cs"/>
              </a:rPr>
              <a:t>The organisation is operating in various fields of social work. They operate facilities such as: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Nursing homes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Homes for disabled persons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Dormitories for migrants</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Training and educational facilities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Facilities for health care </a:t>
            </a:r>
            <a:endParaRPr lang="de-AT"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Women’s shelters </a:t>
            </a: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kern="1200" baseline="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Target groups: </a:t>
            </a:r>
            <a:r>
              <a:rPr lang="en-GB" sz="1200" b="0" kern="1200" dirty="0">
                <a:solidFill>
                  <a:schemeClr val="tx1"/>
                </a:solidFill>
                <a:effectLst/>
                <a:latin typeface="+mn-lt"/>
                <a:ea typeface="+mn-ea"/>
                <a:cs typeface="+mn-cs"/>
              </a:rPr>
              <a:t>Main target groups are: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effectLst/>
                <a:latin typeface="+mn-lt"/>
                <a:ea typeface="+mn-ea"/>
                <a:cs typeface="+mn-cs"/>
              </a:rPr>
              <a:t>Disabled persons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Elderly people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Families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Child and youth </a:t>
            </a:r>
            <a:endParaRPr lang="de-AT"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dirty="0">
                <a:solidFill>
                  <a:schemeClr val="tx1"/>
                </a:solidFill>
                <a:effectLst/>
                <a:latin typeface="+mn-lt"/>
                <a:ea typeface="+mn-ea"/>
                <a:cs typeface="+mn-cs"/>
              </a:rPr>
              <a:t>Migrants </a:t>
            </a:r>
            <a:endParaRPr lang="de-AT"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a:solidFill>
                  <a:schemeClr val="tx1"/>
                </a:solidFill>
                <a:effectLst/>
                <a:latin typeface="+mn-lt"/>
                <a:ea typeface="+mn-ea"/>
                <a:cs typeface="+mn-cs"/>
              </a:rPr>
              <a:t>Homeless people </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Financing / cost structure: </a:t>
            </a:r>
            <a:endParaRPr lang="de-D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effectLst/>
              <a:latin typeface="+mn-lt"/>
              <a:ea typeface="+mn-ea"/>
              <a:cs typeface="+mn-cs"/>
            </a:endParaRPr>
          </a:p>
          <a:p>
            <a:endParaRPr lang="de-AT"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endParaRPr lang="de-DE" sz="1200" kern="1200" dirty="0">
              <a:solidFill>
                <a:schemeClr val="tx1"/>
              </a:solidFill>
              <a:effectLst/>
              <a:latin typeface="+mn-lt"/>
              <a:ea typeface="+mn-ea"/>
              <a:cs typeface="+mn-cs"/>
            </a:endParaRPr>
          </a:p>
          <a:p>
            <a:endParaRPr lang="de-AT" dirty="0"/>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62</a:t>
            </a:fld>
            <a:endParaRPr lang="de-DE"/>
          </a:p>
        </p:txBody>
      </p:sp>
    </p:spTree>
    <p:extLst>
      <p:ext uri="{BB962C8B-B14F-4D97-AF65-F5344CB8AC3E}">
        <p14:creationId xmlns:p14="http://schemas.microsoft.com/office/powerpoint/2010/main" val="9885482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kern="1200" dirty="0">
                <a:solidFill>
                  <a:schemeClr val="tx1"/>
                </a:solidFill>
                <a:effectLst/>
                <a:latin typeface="+mn-lt"/>
                <a:ea typeface="+mn-ea"/>
                <a:cs typeface="+mn-cs"/>
              </a:rPr>
              <a:t>The nationwide campaign “</a:t>
            </a:r>
            <a:r>
              <a:rPr lang="en-GB" sz="1200" b="1" i="0" kern="1200" dirty="0" err="1">
                <a:solidFill>
                  <a:schemeClr val="tx1"/>
                </a:solidFill>
                <a:effectLst/>
                <a:latin typeface="+mn-lt"/>
                <a:ea typeface="+mn-ea"/>
                <a:cs typeface="+mn-cs"/>
              </a:rPr>
              <a:t>Wir</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arbeiten</a:t>
            </a:r>
            <a:r>
              <a:rPr lang="en-GB" sz="1200" b="1" i="0" kern="1200" dirty="0">
                <a:solidFill>
                  <a:schemeClr val="tx1"/>
                </a:solidFill>
                <a:effectLst/>
                <a:latin typeface="+mn-lt"/>
                <a:ea typeface="+mn-ea"/>
                <a:cs typeface="+mn-cs"/>
              </a:rPr>
              <a:t> </a:t>
            </a:r>
            <a:r>
              <a:rPr lang="en-GB" sz="1200" b="1" i="0" kern="1200" dirty="0" err="1">
                <a:solidFill>
                  <a:schemeClr val="tx1"/>
                </a:solidFill>
                <a:effectLst/>
                <a:latin typeface="+mn-lt"/>
                <a:ea typeface="+mn-ea"/>
                <a:cs typeface="+mn-cs"/>
              </a:rPr>
              <a:t>dran</a:t>
            </a:r>
            <a:r>
              <a:rPr lang="en-GB" sz="1200" b="1" i="0" kern="1200" dirty="0">
                <a:solidFill>
                  <a:schemeClr val="tx1"/>
                </a:solidFill>
                <a:effectLst/>
                <a:latin typeface="+mn-lt"/>
                <a:ea typeface="+mn-ea"/>
                <a:cs typeface="+mn-cs"/>
              </a:rPr>
              <a:t>” (We work on it</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aims to draw the public attention to all 17 sustainable development goals (SDGs), by representing certain projects of the AWO and pointing out their connection to the SDGs. The main goal of the campaign is to show the work the AWO is already doing in order to fulfil the Agenda 2030 but also to show the work that needs to be done in the future. It is also important for the AWO to show, that the SDG can be realized in practical work. </a:t>
            </a:r>
            <a:endParaRPr lang="de-AT"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During the campaign different projects get presented on the website, while always showing which of the 17 SDGs are addressed during the project. </a:t>
            </a:r>
            <a:endParaRPr lang="de-AT"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One example project is </a:t>
            </a:r>
            <a:r>
              <a:rPr lang="en-GB" sz="1200" b="1" kern="1200" dirty="0">
                <a:solidFill>
                  <a:schemeClr val="tx1"/>
                </a:solidFill>
                <a:effectLst/>
                <a:latin typeface="+mn-lt"/>
                <a:ea typeface="+mn-ea"/>
                <a:cs typeface="+mn-cs"/>
              </a:rPr>
              <a:t>“</a:t>
            </a:r>
            <a:r>
              <a:rPr lang="en-GB" sz="1200" b="1" kern="1200" dirty="0" err="1">
                <a:solidFill>
                  <a:schemeClr val="tx1"/>
                </a:solidFill>
                <a:effectLst/>
                <a:latin typeface="+mn-lt"/>
                <a:ea typeface="+mn-ea"/>
                <a:cs typeface="+mn-cs"/>
              </a:rPr>
              <a:t>Klimafreundlich</a:t>
            </a:r>
            <a:r>
              <a:rPr lang="en-GB" sz="1200" b="1" kern="1200" dirty="0">
                <a:solidFill>
                  <a:schemeClr val="tx1"/>
                </a:solidFill>
                <a:effectLst/>
                <a:latin typeface="+mn-lt"/>
                <a:ea typeface="+mn-ea"/>
                <a:cs typeface="+mn-cs"/>
              </a:rPr>
              <a:t> </a:t>
            </a:r>
            <a:r>
              <a:rPr lang="en-GB" sz="1200" b="1" kern="1200" dirty="0" err="1">
                <a:solidFill>
                  <a:schemeClr val="tx1"/>
                </a:solidFill>
                <a:effectLst/>
                <a:latin typeface="+mn-lt"/>
                <a:ea typeface="+mn-ea"/>
                <a:cs typeface="+mn-cs"/>
              </a:rPr>
              <a:t>Pflegen</a:t>
            </a:r>
            <a:r>
              <a:rPr lang="en-GB" sz="1200" b="1" kern="1200" dirty="0">
                <a:solidFill>
                  <a:schemeClr val="tx1"/>
                </a:solidFill>
                <a:effectLst/>
                <a:latin typeface="+mn-lt"/>
                <a:ea typeface="+mn-ea"/>
                <a:cs typeface="+mn-cs"/>
              </a:rPr>
              <a:t> - </a:t>
            </a:r>
            <a:r>
              <a:rPr lang="en-GB" sz="1200" b="1" kern="1200" dirty="0" err="1">
                <a:solidFill>
                  <a:schemeClr val="tx1"/>
                </a:solidFill>
                <a:effectLst/>
                <a:latin typeface="+mn-lt"/>
                <a:ea typeface="+mn-ea"/>
                <a:cs typeface="+mn-cs"/>
              </a:rPr>
              <a:t>überall</a:t>
            </a:r>
            <a:r>
              <a:rPr lang="en-GB" sz="1200" b="1" kern="1200" dirty="0">
                <a:solidFill>
                  <a:schemeClr val="tx1"/>
                </a:solidFill>
                <a:effectLst/>
                <a:latin typeface="+mn-lt"/>
                <a:ea typeface="+mn-ea"/>
                <a:cs typeface="+mn-cs"/>
              </a:rPr>
              <a:t>” (Climate-friendly care - </a:t>
            </a:r>
            <a:r>
              <a:rPr lang="en-GB" sz="1200" b="1" kern="1200" dirty="0" err="1">
                <a:solidFill>
                  <a:schemeClr val="tx1"/>
                </a:solidFill>
                <a:effectLst/>
                <a:latin typeface="+mn-lt"/>
                <a:ea typeface="+mn-ea"/>
                <a:cs typeface="+mn-cs"/>
              </a:rPr>
              <a:t>everywere</a:t>
            </a:r>
            <a:r>
              <a:rPr lang="en-GB" sz="1200" b="1"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which is collecting the ecological footprint of 90 organisations and wants to offer strategies to reduce the ecological impact of the facility. The project is also offering an annual conference of all project partners which they could use for communication and exchange among the organisations. The main goal of the project is to implement sustainability into the case system. </a:t>
            </a:r>
            <a:endParaRPr lang="de-AT"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63</a:t>
            </a:fld>
            <a:endParaRPr lang="de-DE"/>
          </a:p>
        </p:txBody>
      </p:sp>
    </p:spTree>
    <p:extLst>
      <p:ext uri="{BB962C8B-B14F-4D97-AF65-F5344CB8AC3E}">
        <p14:creationId xmlns:p14="http://schemas.microsoft.com/office/powerpoint/2010/main" val="405974154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b="1" kern="1200" dirty="0">
                <a:solidFill>
                  <a:schemeClr val="tx1"/>
                </a:solidFill>
                <a:effectLst/>
                <a:latin typeface="+mn-lt"/>
                <a:ea typeface="+mn-ea"/>
                <a:cs typeface="+mn-cs"/>
              </a:rPr>
              <a:t>SDGs</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3: A main aspect of the project is to reduce mobility related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-emissions of stationary care. A lot of the pollution is caused by the commute of the employees. By using public transport or the bicycle not only the emissions can be reduced, but the movement also supports the health of the employees.</a:t>
            </a:r>
          </a:p>
          <a:p>
            <a:pPr marL="171450" indent="-171450">
              <a:buFont typeface="Arial" panose="020B0604020202020204" pitchFamily="34" charset="0"/>
              <a:buChar char="•"/>
            </a:pPr>
            <a:endParaRPr lang="de-AT"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7: A third of the pollution of stationary care is caused by the energy consumption of the facility. The project handled this issue and recommended a change to sustainable energy providers.</a:t>
            </a:r>
            <a:endParaRPr lang="de-AT"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12: 40 % to 50% of the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-emissions of stationary care are caused by the catering in the facilities. By implementing responsible consumption (less animal and processed products) the emissions could be reduced.</a:t>
            </a:r>
          </a:p>
          <a:p>
            <a:pPr marL="171450" indent="-171450">
              <a:buFont typeface="Arial" panose="020B0604020202020204" pitchFamily="34" charset="0"/>
              <a:buChar char="•"/>
            </a:pPr>
            <a:endParaRPr lang="de-AT"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Goal 13: The main goal of the whole project is to create an environmentally friendly way of care services in order to reduce the sectors impact on climate change. </a:t>
            </a:r>
          </a:p>
          <a:p>
            <a:pPr marL="171450" indent="-171450">
              <a:buFont typeface="Arial" panose="020B0604020202020204" pitchFamily="34" charset="0"/>
              <a:buChar char="•"/>
            </a:pPr>
            <a:endParaRPr lang="de-AT"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kern="1200" dirty="0">
                <a:solidFill>
                  <a:schemeClr val="tx1"/>
                </a:solidFill>
                <a:effectLst/>
                <a:latin typeface="+mn-lt"/>
                <a:ea typeface="+mn-ea"/>
                <a:cs typeface="+mn-cs"/>
              </a:rPr>
              <a:t>Goal 16: By submitting regular reports and implementing measures </a:t>
            </a:r>
            <a:r>
              <a:rPr lang="en-US" sz="1200" kern="1200" dirty="0">
                <a:solidFill>
                  <a:schemeClr val="tx1"/>
                </a:solidFill>
                <a:effectLst/>
                <a:latin typeface="+mn-lt"/>
                <a:ea typeface="+mn-ea"/>
                <a:cs typeface="+mn-cs"/>
              </a:rPr>
              <a:t>to ensure a reduction of the 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-pollution caused by the care system the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 are gaining reputation.</a:t>
            </a:r>
          </a:p>
          <a:p>
            <a:pPr marL="171450" indent="-171450">
              <a:buFont typeface="Arial" panose="020B0604020202020204" pitchFamily="34" charset="0"/>
              <a:buChar char="•"/>
            </a:pPr>
            <a:endParaRPr lang="de-AT"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Goal 17: In order to achieve the goals of the project, the AWO has worked together with different partner </a:t>
            </a:r>
            <a:r>
              <a:rPr lang="en-US" sz="1200" kern="1200" dirty="0" err="1">
                <a:solidFill>
                  <a:schemeClr val="tx1"/>
                </a:solidFill>
                <a:effectLst/>
                <a:latin typeface="+mn-lt"/>
                <a:ea typeface="+mn-ea"/>
                <a:cs typeface="+mn-cs"/>
              </a:rPr>
              <a:t>organisations</a:t>
            </a:r>
            <a:r>
              <a:rPr lang="en-US" sz="1200" kern="1200" dirty="0">
                <a:solidFill>
                  <a:schemeClr val="tx1"/>
                </a:solidFill>
                <a:effectLst/>
                <a:latin typeface="+mn-lt"/>
                <a:ea typeface="+mn-ea"/>
                <a:cs typeface="+mn-cs"/>
              </a:rPr>
              <a:t>.</a:t>
            </a:r>
            <a:endParaRPr lang="de-AT" sz="1200" kern="1200" dirty="0">
              <a:solidFill>
                <a:schemeClr val="tx1"/>
              </a:solidFill>
              <a:effectLst/>
              <a:latin typeface="+mn-lt"/>
              <a:ea typeface="+mn-ea"/>
              <a:cs typeface="+mn-cs"/>
            </a:endParaRPr>
          </a:p>
          <a:p>
            <a:endParaRPr lang="de-DE" sz="1200" kern="1200" dirty="0">
              <a:solidFill>
                <a:schemeClr val="tx1"/>
              </a:solidFill>
              <a:effectLst/>
              <a:latin typeface="+mn-lt"/>
              <a:ea typeface="+mn-ea"/>
              <a:cs typeface="+mn-cs"/>
            </a:endParaRPr>
          </a:p>
          <a:p>
            <a:pPr algn="ctr"/>
            <a:r>
              <a:rPr lang="en-GB" sz="1200" kern="1200" dirty="0">
                <a:solidFill>
                  <a:schemeClr val="tx1"/>
                </a:solidFill>
                <a:effectLst/>
                <a:latin typeface="+mn-lt"/>
                <a:ea typeface="+mn-ea"/>
                <a:cs typeface="+mn-cs"/>
              </a:rPr>
              <a:t> </a:t>
            </a:r>
            <a:endParaRPr lang="de-AT" sz="1200" kern="1200" dirty="0">
              <a:solidFill>
                <a:schemeClr val="tx1"/>
              </a:solidFill>
              <a:effectLst/>
              <a:latin typeface="+mn-lt"/>
              <a:ea typeface="+mn-ea"/>
              <a:cs typeface="+mn-cs"/>
            </a:endParaRPr>
          </a:p>
          <a:p>
            <a:endParaRPr lang="de-AT" dirty="0"/>
          </a:p>
        </p:txBody>
      </p:sp>
      <p:sp>
        <p:nvSpPr>
          <p:cNvPr id="4" name="Foliennummernplatzhalter 3"/>
          <p:cNvSpPr>
            <a:spLocks noGrp="1"/>
          </p:cNvSpPr>
          <p:nvPr>
            <p:ph type="sldNum" sz="quarter" idx="5"/>
          </p:nvPr>
        </p:nvSpPr>
        <p:spPr/>
        <p:txBody>
          <a:bodyPr/>
          <a:lstStyle/>
          <a:p>
            <a:fld id="{D9441661-A9B8-8C46-A779-63579DCBF06E}" type="slidenum">
              <a:rPr lang="de-DE" smtClean="0"/>
              <a:t>64</a:t>
            </a:fld>
            <a:endParaRPr lang="de-DE"/>
          </a:p>
        </p:txBody>
      </p:sp>
    </p:spTree>
    <p:extLst>
      <p:ext uri="{BB962C8B-B14F-4D97-AF65-F5344CB8AC3E}">
        <p14:creationId xmlns:p14="http://schemas.microsoft.com/office/powerpoint/2010/main" val="289408186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9441661-A9B8-8C46-A779-63579DCBF06E}" type="slidenum">
              <a:rPr lang="de-DE" smtClean="0"/>
              <a:t>65</a:t>
            </a:fld>
            <a:endParaRPr lang="de-DE"/>
          </a:p>
        </p:txBody>
      </p:sp>
    </p:spTree>
    <p:extLst>
      <p:ext uri="{BB962C8B-B14F-4D97-AF65-F5344CB8AC3E}">
        <p14:creationId xmlns:p14="http://schemas.microsoft.com/office/powerpoint/2010/main" val="36633948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idx="10"/>
          </p:nvPr>
        </p:nvSpPr>
        <p:spPr/>
        <p:txBody>
          <a:bodyPr/>
          <a:lstStyle/>
          <a:p>
            <a:pPr algn="r">
              <a:buNone/>
            </a:pPr>
            <a:fld id="{3D25266E-C68C-42E4-BE5D-4C25CEE0A6F5}" type="slidenum">
              <a:rPr lang="de-DE" sz="1400" b="0" strike="noStrike" spc="-1" smtClean="0">
                <a:latin typeface="Calibri"/>
              </a:rPr>
              <a:t>66</a:t>
            </a:fld>
            <a:endParaRPr lang="de-DE" sz="1400" b="0" strike="noStrike" spc="-1">
              <a:latin typeface="Calibri"/>
            </a:endParaRPr>
          </a:p>
        </p:txBody>
      </p:sp>
    </p:spTree>
    <p:extLst>
      <p:ext uri="{BB962C8B-B14F-4D97-AF65-F5344CB8AC3E}">
        <p14:creationId xmlns:p14="http://schemas.microsoft.com/office/powerpoint/2010/main" val="76403034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Time </a:t>
            </a:r>
            <a:r>
              <a:rPr lang="de-DE" dirty="0" err="1"/>
              <a:t>frame</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650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group</a:t>
            </a:r>
            <a:r>
              <a:rPr lang="de-DE" dirty="0"/>
              <a:t> </a:t>
            </a:r>
            <a:r>
              <a:rPr lang="de-DE" dirty="0" err="1"/>
              <a:t>work</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886328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content</a:t>
            </a:r>
            <a:r>
              <a:rPr lang="de-DE" dirty="0"/>
              <a:t>, </a:t>
            </a:r>
            <a:r>
              <a:rPr lang="de-DE" dirty="0" err="1"/>
              <a:t>use</a:t>
            </a:r>
            <a:r>
              <a:rPr lang="de-DE" dirty="0"/>
              <a:t> </a:t>
            </a:r>
            <a:r>
              <a:rPr lang="de-DE" dirty="0" err="1"/>
              <a:t>of</a:t>
            </a:r>
            <a:r>
              <a:rPr lang="de-DE" dirty="0"/>
              <a:t> </a:t>
            </a:r>
            <a:r>
              <a:rPr lang="de-DE" dirty="0" err="1"/>
              <a:t>script</a:t>
            </a:r>
            <a:r>
              <a:rPr lang="de-DE" dirty="0"/>
              <a:t>, </a:t>
            </a:r>
            <a:r>
              <a:rPr lang="de-DE" dirty="0" err="1"/>
              <a:t>homework</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3183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a:lnSpc>
                <a:spcPct val="107000"/>
              </a:lnSpc>
              <a:spcAft>
                <a:spcPts val="800"/>
              </a:spcAft>
            </a:pPr>
            <a:r>
              <a:rPr lang="en-GB" sz="1200" kern="1200" dirty="0">
                <a:solidFill>
                  <a:schemeClr val="tx1"/>
                </a:solidFill>
                <a:effectLst/>
                <a:latin typeface="+mn-lt"/>
                <a:ea typeface="+mn-ea"/>
                <a:cs typeface="+mn-cs"/>
              </a:rPr>
              <a:t>The term </a:t>
            </a:r>
            <a:r>
              <a:rPr lang="en-GB" sz="1200" b="1" kern="1200" dirty="0">
                <a:solidFill>
                  <a:schemeClr val="tx1"/>
                </a:solidFill>
                <a:effectLst/>
                <a:latin typeface="+mn-lt"/>
                <a:ea typeface="+mn-ea"/>
                <a:cs typeface="+mn-cs"/>
              </a:rPr>
              <a:t>sustainability</a:t>
            </a:r>
            <a:r>
              <a:rPr lang="en-GB" sz="1200" kern="1200" dirty="0">
                <a:solidFill>
                  <a:schemeClr val="tx1"/>
                </a:solidFill>
                <a:effectLst/>
                <a:latin typeface="+mn-lt"/>
                <a:ea typeface="+mn-ea"/>
                <a:cs typeface="+mn-cs"/>
              </a:rPr>
              <a:t> is frequently used in various areas of management</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Project sustainability </a:t>
            </a:r>
            <a:r>
              <a:rPr lang="en-GB" sz="1800" dirty="0">
                <a:effectLst/>
                <a:latin typeface="Arial" panose="020B0604020202020204" pitchFamily="34" charset="0"/>
                <a:ea typeface="Calibri" panose="020F0502020204030204" pitchFamily="34" charset="0"/>
                <a:cs typeface="Times New Roman" panose="02020603050405020304" pitchFamily="18" charset="0"/>
              </a:rPr>
              <a:t>refers</a:t>
            </a:r>
            <a:r>
              <a:rPr lang="en-GB" sz="1800" baseline="0" dirty="0">
                <a:effectLst/>
                <a:latin typeface="Arial" panose="020B0604020202020204" pitchFamily="34" charset="0"/>
                <a:ea typeface="Calibri" panose="020F0502020204030204" pitchFamily="34" charset="0"/>
                <a:cs typeface="Times New Roman" panose="02020603050405020304" pitchFamily="18" charset="0"/>
              </a:rPr>
              <a:t> to the </a:t>
            </a:r>
            <a:r>
              <a:rPr lang="en-GB" sz="1800" dirty="0">
                <a:effectLst/>
                <a:latin typeface="Arial" panose="020B0604020202020204" pitchFamily="34" charset="0"/>
                <a:ea typeface="Calibri" panose="020F0502020204030204" pitchFamily="34" charset="0"/>
                <a:cs typeface="Times New Roman" panose="02020603050405020304" pitchFamily="18" charset="0"/>
              </a:rPr>
              <a:t>durability of the positive impacts created by a project for its recipients over a longer-term period. </a:t>
            </a:r>
          </a:p>
          <a:p>
            <a:pPr>
              <a:lnSpc>
                <a:spcPct val="107000"/>
              </a:lnSpc>
              <a:spcAft>
                <a:spcPts val="800"/>
              </a:spcAft>
            </a:pPr>
            <a:endParaRPr lang="de-AT"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AT" sz="1800" b="1" dirty="0">
                <a:effectLst/>
                <a:latin typeface="Arial" panose="020B0604020202020204" pitchFamily="34" charset="0"/>
                <a:ea typeface="Calibri" panose="020F0502020204030204" pitchFamily="34" charset="0"/>
                <a:cs typeface="Times New Roman" panose="02020603050405020304" pitchFamily="18" charset="0"/>
              </a:rPr>
              <a:t>F</a:t>
            </a:r>
            <a:r>
              <a:rPr lang="en-GB" sz="1800" b="1" dirty="0" err="1">
                <a:effectLst/>
                <a:latin typeface="Arial" panose="020B0604020202020204" pitchFamily="34" charset="0"/>
                <a:ea typeface="Calibri" panose="020F0502020204030204" pitchFamily="34" charset="0"/>
                <a:cs typeface="Times New Roman" panose="02020603050405020304" pitchFamily="18" charset="0"/>
              </a:rPr>
              <a:t>inancial</a:t>
            </a:r>
            <a:r>
              <a:rPr lang="en-GB" sz="1800" b="1" dirty="0">
                <a:effectLst/>
                <a:latin typeface="Arial" panose="020B0604020202020204" pitchFamily="34" charset="0"/>
                <a:ea typeface="Calibri" panose="020F0502020204030204" pitchFamily="34" charset="0"/>
                <a:cs typeface="Times New Roman" panose="02020603050405020304" pitchFamily="18" charset="0"/>
              </a:rPr>
              <a:t> sustainability</a:t>
            </a:r>
            <a:r>
              <a:rPr lang="en-GB" sz="1800" b="1" baseline="0" dirty="0">
                <a:effectLst/>
                <a:latin typeface="Arial" panose="020B0604020202020204" pitchFamily="34" charset="0"/>
                <a:ea typeface="Calibri" panose="020F0502020204030204" pitchFamily="34" charset="0"/>
                <a:cs typeface="Times New Roman" panose="02020603050405020304" pitchFamily="18" charset="0"/>
              </a:rPr>
              <a:t> </a:t>
            </a:r>
            <a:r>
              <a:rPr lang="en-GB" sz="1800" baseline="0" dirty="0">
                <a:effectLst/>
                <a:latin typeface="Arial" panose="020B0604020202020204" pitchFamily="34" charset="0"/>
                <a:ea typeface="Calibri" panose="020F0502020204030204" pitchFamily="34" charset="0"/>
                <a:cs typeface="Times New Roman" panose="02020603050405020304" pitchFamily="18" charset="0"/>
              </a:rPr>
              <a:t>means i.e. </a:t>
            </a:r>
            <a:r>
              <a:rPr lang="en-GB" sz="1800" dirty="0">
                <a:effectLst/>
                <a:latin typeface="Arial" panose="020B0604020202020204" pitchFamily="34" charset="0"/>
                <a:ea typeface="Calibri" panose="020F0502020204030204" pitchFamily="34" charset="0"/>
                <a:cs typeface="Times New Roman" panose="02020603050405020304" pitchFamily="18" charset="0"/>
              </a:rPr>
              <a:t>the ability of a project to maintain sufficient levels of revenue for its owners over time.</a:t>
            </a: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Arial" panose="020B0604020202020204" pitchFamily="34" charset="0"/>
                <a:ea typeface="Calibri" panose="020F0502020204030204" pitchFamily="34" charset="0"/>
                <a:cs typeface="Times New Roman" panose="02020603050405020304" pitchFamily="18" charset="0"/>
              </a:rPr>
              <a:t>What is the object we are looking at? It can be an activity, project or also an organisation.</a:t>
            </a:r>
            <a:endParaRPr lang="hu-HU" sz="1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Arial" panose="020B0604020202020204" pitchFamily="34" charset="0"/>
                <a:ea typeface="Calibri" panose="020F0502020204030204" pitchFamily="34" charset="0"/>
                <a:cs typeface="Times New Roman" panose="02020603050405020304" pitchFamily="18" charset="0"/>
              </a:rPr>
              <a:t>What qualities are being sustained? The capacity to provide revenue or some kind of lasting benefit should be sustained.</a:t>
            </a:r>
            <a:endParaRPr lang="hu-HU" sz="1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Arial" panose="020B0604020202020204" pitchFamily="34" charset="0"/>
                <a:ea typeface="Calibri" panose="020F0502020204030204" pitchFamily="34" charset="0"/>
                <a:cs typeface="Times New Roman" panose="02020603050405020304" pitchFamily="18" charset="0"/>
              </a:rPr>
              <a:t>Are these qualities desirable and for whom? They are desirable for the owners (shareholders) of the project or organisation (often at the exclusion of other groups and through transfer of costs or risks even at their expense. They may not be not desirable for other societal actors or nature, for specific target groups (stakeholders), or for the society in which the project or organisation operates.</a:t>
            </a:r>
            <a:endParaRPr lang="hu-HU" sz="1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nSpc>
                <a:spcPct val="107000"/>
              </a:lnSpc>
              <a:buFont typeface="Symbol" panose="05050102010706020507" pitchFamily="18" charset="2"/>
              <a:buNone/>
            </a:pPr>
            <a:r>
              <a:rPr lang="en-GB" sz="1100" dirty="0">
                <a:effectLst/>
                <a:latin typeface="Arial" panose="020B0604020202020204" pitchFamily="34" charset="0"/>
                <a:ea typeface="Calibri" panose="020F0502020204030204" pitchFamily="34" charset="0"/>
                <a:cs typeface="Times New Roman" panose="02020603050405020304" pitchFamily="18" charset="0"/>
              </a:rPr>
              <a:t>It is important to manage activities and their relationships to the surrounding society to secure a long term viability and flow of benefits.</a:t>
            </a:r>
            <a:endParaRPr lang="hu-HU" sz="11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Arial" panose="020B0604020202020204" pitchFamily="34" charset="0"/>
              <a:cs typeface="Times New Roman" panose="02020603050405020304" pitchFamily="18" charset="0"/>
            </a:endParaRPr>
          </a:p>
        </p:txBody>
      </p:sp>
      <p:sp>
        <p:nvSpPr>
          <p:cNvPr id="4" name="Dia számának helye 3"/>
          <p:cNvSpPr>
            <a:spLocks noGrp="1"/>
          </p:cNvSpPr>
          <p:nvPr>
            <p:ph type="sldNum" sz="quarter" idx="5"/>
          </p:nvPr>
        </p:nvSpPr>
        <p:spPr/>
        <p:txBody>
          <a:bodyPr/>
          <a:lstStyle/>
          <a:p>
            <a:fld id="{D9441661-A9B8-8C46-A779-63579DCBF06E}" type="slidenum">
              <a:rPr lang="de-DE" smtClean="0"/>
              <a:t>7</a:t>
            </a:fld>
            <a:endParaRPr lang="de-DE"/>
          </a:p>
        </p:txBody>
      </p:sp>
    </p:spTree>
    <p:extLst>
      <p:ext uri="{BB962C8B-B14F-4D97-AF65-F5344CB8AC3E}">
        <p14:creationId xmlns:p14="http://schemas.microsoft.com/office/powerpoint/2010/main" val="9934807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Questions</a:t>
            </a:r>
            <a:r>
              <a:rPr lang="de-DE" dirty="0"/>
              <a:t>, </a:t>
            </a:r>
            <a:r>
              <a:rPr lang="de-DE" dirty="0" err="1"/>
              <a:t>discussions</a:t>
            </a:r>
            <a:r>
              <a:rPr lang="de-DE" dirty="0"/>
              <a:t>, </a:t>
            </a:r>
            <a:r>
              <a:rPr lang="de-DE" dirty="0" err="1"/>
              <a:t>feedback</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8013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use</a:t>
            </a:r>
            <a:r>
              <a:rPr lang="de-DE" dirty="0"/>
              <a:t> </a:t>
            </a:r>
            <a:r>
              <a:rPr lang="de-DE" dirty="0" err="1"/>
              <a:t>of</a:t>
            </a:r>
            <a:r>
              <a:rPr lang="de-DE" dirty="0"/>
              <a:t> </a:t>
            </a:r>
            <a:r>
              <a:rPr lang="de-DE" dirty="0" err="1"/>
              <a:t>materials</a:t>
            </a:r>
            <a:endParaRPr lang="de-DE" dirty="0"/>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1373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e.g. </a:t>
            </a:r>
            <a:r>
              <a:rPr lang="de-DE" dirty="0" err="1"/>
              <a:t>conclusio</a:t>
            </a:r>
            <a:r>
              <a:rPr lang="de-DE" dirty="0"/>
              <a:t>, </a:t>
            </a:r>
            <a:r>
              <a:rPr lang="de-DE" dirty="0" err="1"/>
              <a:t>to</a:t>
            </a:r>
            <a:r>
              <a:rPr lang="de-DE" dirty="0"/>
              <a:t> dos</a:t>
            </a:r>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41661-A9B8-8C46-A779-63579DCBF06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7103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en-GB" sz="1200" kern="1200" dirty="0">
                <a:solidFill>
                  <a:schemeClr val="tx1"/>
                </a:solidFill>
                <a:effectLst/>
                <a:latin typeface="+mn-lt"/>
                <a:ea typeface="+mn-ea"/>
                <a:cs typeface="+mn-cs"/>
              </a:rPr>
              <a:t>Thirdly, there are also implications of the term in the area of economic policy and strategic management.  Sustainable growth can be refer to the growth of economic activities in a company or a whole economy.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Business for Society has</a:t>
            </a:r>
            <a:r>
              <a:rPr lang="en-GB" sz="1200" kern="1200" baseline="0" dirty="0">
                <a:solidFill>
                  <a:schemeClr val="tx1"/>
                </a:solidFill>
                <a:effectLst/>
                <a:latin typeface="+mn-lt"/>
                <a:ea typeface="+mn-ea"/>
                <a:cs typeface="+mn-cs"/>
              </a:rPr>
              <a:t> identified </a:t>
            </a:r>
            <a:r>
              <a:rPr lang="en-GB" sz="1200" kern="1200" dirty="0">
                <a:solidFill>
                  <a:schemeClr val="tx1"/>
                </a:solidFill>
                <a:effectLst/>
                <a:latin typeface="+mn-lt"/>
                <a:ea typeface="+mn-ea"/>
                <a:cs typeface="+mn-cs"/>
              </a:rPr>
              <a:t>the following three basic principles of sustainable business:</a:t>
            </a:r>
            <a:endParaRPr lang="de-AT" sz="1200" kern="1200" dirty="0">
              <a:solidFill>
                <a:schemeClr val="tx1"/>
              </a:solidFill>
              <a:effectLst/>
              <a:latin typeface="+mn-lt"/>
              <a:ea typeface="+mn-ea"/>
              <a:cs typeface="+mn-cs"/>
            </a:endParaRPr>
          </a:p>
          <a:p>
            <a:pPr marL="228600" lvl="0" indent="-228600">
              <a:buAutoNum type="arabicPeriod"/>
            </a:pPr>
            <a:r>
              <a:rPr lang="en-GB" sz="1200" kern="1200" dirty="0">
                <a:solidFill>
                  <a:schemeClr val="tx1"/>
                </a:solidFill>
                <a:effectLst/>
                <a:latin typeface="+mn-lt"/>
                <a:ea typeface="+mn-ea"/>
                <a:cs typeface="+mn-cs"/>
              </a:rPr>
              <a:t>Labour market: preparedness for demographic change, equal opportunities, diversity, labour flexibility, education.</a:t>
            </a:r>
          </a:p>
          <a:p>
            <a:pPr marL="228600" lvl="0" indent="-228600">
              <a:buAutoNum type="arabicPeriod"/>
            </a:pPr>
            <a:r>
              <a:rPr lang="en-GB" sz="1200" kern="1200" dirty="0">
                <a:solidFill>
                  <a:schemeClr val="tx1"/>
                </a:solidFill>
                <a:effectLst/>
                <a:latin typeface="+mn-lt"/>
                <a:ea typeface="+mn-ea"/>
                <a:cs typeface="+mn-cs"/>
              </a:rPr>
              <a:t>Circular economy: sustainable production and consumption, circular economy, innovation, cross-sectoral cooperation.</a:t>
            </a:r>
          </a:p>
          <a:p>
            <a:pPr marL="228600" lvl="0" indent="-228600">
              <a:buAutoNum type="arabicPeriod"/>
            </a:pPr>
            <a:r>
              <a:rPr lang="en-GB" sz="1200" kern="1200" dirty="0">
                <a:solidFill>
                  <a:schemeClr val="tx1"/>
                </a:solidFill>
                <a:effectLst/>
                <a:latin typeface="+mn-lt"/>
                <a:ea typeface="+mn-ea"/>
                <a:cs typeface="+mn-cs"/>
              </a:rPr>
              <a:t>Sustainable communities: corporate volunteering, corporate giving, shared economy, cooperation with cities, cross-sectoral partnerships.</a:t>
            </a:r>
            <a:endParaRPr lang="de-AT" sz="1200" kern="1200" dirty="0">
              <a:solidFill>
                <a:schemeClr val="tx1"/>
              </a:solidFill>
              <a:effectLst/>
              <a:latin typeface="+mn-lt"/>
              <a:ea typeface="+mn-ea"/>
              <a:cs typeface="+mn-cs"/>
            </a:endParaRPr>
          </a:p>
          <a:p>
            <a:endParaRPr lang="hu-HU" dirty="0"/>
          </a:p>
        </p:txBody>
      </p:sp>
      <p:sp>
        <p:nvSpPr>
          <p:cNvPr id="4" name="Dia számának helye 3"/>
          <p:cNvSpPr>
            <a:spLocks noGrp="1"/>
          </p:cNvSpPr>
          <p:nvPr>
            <p:ph type="sldNum" sz="quarter" idx="5"/>
          </p:nvPr>
        </p:nvSpPr>
        <p:spPr/>
        <p:txBody>
          <a:bodyPr/>
          <a:lstStyle/>
          <a:p>
            <a:fld id="{D9441661-A9B8-8C46-A779-63579DCBF06E}" type="slidenum">
              <a:rPr lang="de-DE" smtClean="0"/>
              <a:t>8</a:t>
            </a:fld>
            <a:endParaRPr lang="de-DE"/>
          </a:p>
        </p:txBody>
      </p:sp>
    </p:spTree>
    <p:extLst>
      <p:ext uri="{BB962C8B-B14F-4D97-AF65-F5344CB8AC3E}">
        <p14:creationId xmlns:p14="http://schemas.microsoft.com/office/powerpoint/2010/main" val="1669337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200" dirty="0">
                <a:solidFill>
                  <a:schemeClr val="tx1"/>
                </a:solidFill>
                <a:effectLst/>
                <a:latin typeface="+mn-lt"/>
                <a:ea typeface="+mn-ea"/>
                <a:cs typeface="+mn-cs"/>
              </a:rPr>
              <a:t>The definition of (environmental and social) sustainability in relation to social enterprises and their management is not simple to solve. There are 3 different approaches existing. </a:t>
            </a:r>
            <a:endParaRPr lang="de-AT" sz="1200" kern="1200" dirty="0">
              <a:solidFill>
                <a:schemeClr val="tx1"/>
              </a:solidFill>
              <a:effectLst/>
              <a:latin typeface="+mn-lt"/>
              <a:ea typeface="+mn-ea"/>
              <a:cs typeface="+mn-cs"/>
            </a:endParaRPr>
          </a:p>
          <a:p>
            <a:pPr>
              <a:lnSpc>
                <a:spcPct val="107000"/>
              </a:lnSpc>
              <a:spcAft>
                <a:spcPts val="800"/>
              </a:spcAft>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Environmentally-centred interpretation of sustainability, societal view</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Different types of social economy enterprises and their activities contribute to maintaining or even increasing the capacity of the earth's ecosystems. The needs of poor and vulnerable people in particular must also be taken into account. In this way, the social economy can support society to make the shift to sustainability.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Broad interpretation of sustainability and responsibility, organisational view</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From an organisational view, social economy enterprises need to be managed accordingly. This can minimise negative social and environmental impacts and strengthen positive impacts on the society.</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b="1" dirty="0">
                <a:effectLst/>
                <a:latin typeface="Arial" panose="020B0604020202020204" pitchFamily="34" charset="0"/>
                <a:ea typeface="Calibri" panose="020F0502020204030204" pitchFamily="34" charset="0"/>
                <a:cs typeface="Times New Roman" panose="02020603050405020304" pitchFamily="18" charset="0"/>
              </a:rPr>
              <a:t>Narrow interpretation of sustainability and responsibility, organisational view </a:t>
            </a:r>
            <a:endParaRPr lang="hu-HU" sz="1800" dirty="0">
              <a:effectLst/>
              <a:latin typeface="Arial" panose="020B0604020202020204" pitchFamily="34" charset="0"/>
              <a:ea typeface="Calibri" panose="020F0502020204030204" pitchFamily="34" charset="0"/>
              <a:cs typeface="Times New Roman" panose="02020603050405020304" pitchFamily="18" charset="0"/>
            </a:endParaRPr>
          </a:p>
          <a:p>
            <a:r>
              <a:rPr lang="en-GB" sz="1800" dirty="0">
                <a:effectLst/>
                <a:latin typeface="Arial" panose="020B0604020202020204" pitchFamily="34" charset="0"/>
                <a:ea typeface="Calibri" panose="020F0502020204030204" pitchFamily="34" charset="0"/>
                <a:cs typeface="Times New Roman" panose="02020603050405020304" pitchFamily="18" charset="0"/>
              </a:rPr>
              <a:t>When considering the organisational view with a narrow interpretation, appropriate instruments must be used. These should help the organisation to prolong its existence and create profit for stakeholders. But at the same time, they should also take into account the surrounding society. It is important to consider the economic, environmental and social conditions and risks for society as well as the requirements of political, legal, technological or cultural frameworks. It must be balanced how many risks can arise due to the activities of the organisation.</a:t>
            </a:r>
            <a:endParaRPr lang="hu-HU" dirty="0"/>
          </a:p>
        </p:txBody>
      </p:sp>
      <p:sp>
        <p:nvSpPr>
          <p:cNvPr id="4" name="Dia számának helye 3"/>
          <p:cNvSpPr>
            <a:spLocks noGrp="1"/>
          </p:cNvSpPr>
          <p:nvPr>
            <p:ph type="sldNum" sz="quarter" idx="5"/>
          </p:nvPr>
        </p:nvSpPr>
        <p:spPr/>
        <p:txBody>
          <a:bodyPr/>
          <a:lstStyle/>
          <a:p>
            <a:fld id="{D9441661-A9B8-8C46-A779-63579DCBF06E}" type="slidenum">
              <a:rPr lang="de-DE" smtClean="0"/>
              <a:t>9</a:t>
            </a:fld>
            <a:endParaRPr lang="de-DE"/>
          </a:p>
        </p:txBody>
      </p:sp>
    </p:spTree>
    <p:extLst>
      <p:ext uri="{BB962C8B-B14F-4D97-AF65-F5344CB8AC3E}">
        <p14:creationId xmlns:p14="http://schemas.microsoft.com/office/powerpoint/2010/main" val="1130096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29577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7E1D557-EE82-E24D-8149-F99D87AFF641}"/>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2939199-132C-EB49-8572-8FFA9915111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A66FEA35-D13A-4C40-ADB6-AFE2A283E0AA}"/>
              </a:ext>
            </a:extLst>
          </p:cNvPr>
          <p:cNvSpPr>
            <a:spLocks noGrp="1"/>
          </p:cNvSpPr>
          <p:nvPr>
            <p:ph type="sldNum" sz="quarter" idx="10"/>
          </p:nvPr>
        </p:nvSpPr>
        <p:spPr/>
        <p:txBody>
          <a:bodyPr/>
          <a:lstStyle/>
          <a:p>
            <a:fld id="{7B772478-BD0A-9547-9755-CA051D75CD6F}" type="slidenum">
              <a:rPr lang="de-DE" smtClean="0"/>
              <a:t>‹Nr.›</a:t>
            </a:fld>
            <a:endParaRPr lang="de-DE"/>
          </a:p>
        </p:txBody>
      </p:sp>
      <p:sp>
        <p:nvSpPr>
          <p:cNvPr id="8" name="Fußzeilenplatzhalter 7">
            <a:extLst>
              <a:ext uri="{FF2B5EF4-FFF2-40B4-BE49-F238E27FC236}">
                <a16:creationId xmlns:a16="http://schemas.microsoft.com/office/drawing/2014/main" id="{F2E1D362-58D5-5A44-8B38-D97ED52A5559}"/>
              </a:ext>
            </a:extLst>
          </p:cNvPr>
          <p:cNvSpPr>
            <a:spLocks noGrp="1"/>
          </p:cNvSpPr>
          <p:nvPr>
            <p:ph type="ftr" sz="quarter" idx="11"/>
          </p:nvPr>
        </p:nvSpPr>
        <p:spPr/>
        <p:txBody>
          <a:bodyPr/>
          <a:lstStyle/>
          <a:p>
            <a:r>
              <a:rPr lang="de-DE"/>
              <a:t>Course Name</a:t>
            </a:r>
            <a:endParaRPr lang="de-DE" dirty="0"/>
          </a:p>
        </p:txBody>
      </p:sp>
    </p:spTree>
    <p:extLst>
      <p:ext uri="{BB962C8B-B14F-4D97-AF65-F5344CB8AC3E}">
        <p14:creationId xmlns:p14="http://schemas.microsoft.com/office/powerpoint/2010/main" val="3166243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6592ADF-5A16-4541-BAEA-7E2050E8F847}"/>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B4FE3F93-67C7-BE46-AFD2-A7B3336B5A31}"/>
              </a:ext>
            </a:extLst>
          </p:cNvPr>
          <p:cNvSpPr>
            <a:spLocks noGrp="1"/>
          </p:cNvSpPr>
          <p:nvPr>
            <p:ph sz="half" idx="1"/>
          </p:nvPr>
        </p:nvSpPr>
        <p:spPr>
          <a:xfrm>
            <a:off x="838200" y="2075543"/>
            <a:ext cx="5181600" cy="410142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E2D2124-1727-7D4C-97AD-4ADE51DB1BDB}"/>
              </a:ext>
            </a:extLst>
          </p:cNvPr>
          <p:cNvSpPr>
            <a:spLocks noGrp="1"/>
          </p:cNvSpPr>
          <p:nvPr>
            <p:ph sz="half" idx="2"/>
          </p:nvPr>
        </p:nvSpPr>
        <p:spPr>
          <a:xfrm>
            <a:off x="6172200" y="2075543"/>
            <a:ext cx="5181600" cy="410142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Foliennummernplatzhalter 7">
            <a:extLst>
              <a:ext uri="{FF2B5EF4-FFF2-40B4-BE49-F238E27FC236}">
                <a16:creationId xmlns:a16="http://schemas.microsoft.com/office/drawing/2014/main" id="{653D9736-C6BD-DB45-89CB-BA899077DAFD}"/>
              </a:ext>
            </a:extLst>
          </p:cNvPr>
          <p:cNvSpPr>
            <a:spLocks noGrp="1"/>
          </p:cNvSpPr>
          <p:nvPr>
            <p:ph type="sldNum" sz="quarter" idx="10"/>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2298339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A9100F-9F4F-9147-A955-FF666869CD27}"/>
              </a:ext>
            </a:extLst>
          </p:cNvPr>
          <p:cNvSpPr>
            <a:spLocks noGrp="1"/>
          </p:cNvSpPr>
          <p:nvPr>
            <p:ph type="title"/>
          </p:nvPr>
        </p:nvSpPr>
        <p:spPr/>
        <p:txBody>
          <a:bodyPr/>
          <a:lstStyle/>
          <a:p>
            <a:r>
              <a:rPr lang="de-DE"/>
              <a:t>Mastertitelformat bearbeiten</a:t>
            </a:r>
          </a:p>
        </p:txBody>
      </p:sp>
      <p:sp>
        <p:nvSpPr>
          <p:cNvPr id="6" name="Fußzeilenplatzhalter 5">
            <a:extLst>
              <a:ext uri="{FF2B5EF4-FFF2-40B4-BE49-F238E27FC236}">
                <a16:creationId xmlns:a16="http://schemas.microsoft.com/office/drawing/2014/main" id="{9F8C1A94-D12E-3E4B-8927-F1C5342B4769}"/>
              </a:ext>
            </a:extLst>
          </p:cNvPr>
          <p:cNvSpPr>
            <a:spLocks noGrp="1"/>
          </p:cNvSpPr>
          <p:nvPr>
            <p:ph type="ftr" sz="quarter" idx="10"/>
          </p:nvPr>
        </p:nvSpPr>
        <p:spPr/>
        <p:txBody>
          <a:bodyPr/>
          <a:lstStyle/>
          <a:p>
            <a:r>
              <a:rPr lang="de-DE"/>
              <a:t>Course Name</a:t>
            </a:r>
            <a:endParaRPr lang="de-DE" dirty="0"/>
          </a:p>
        </p:txBody>
      </p:sp>
      <p:sp>
        <p:nvSpPr>
          <p:cNvPr id="7" name="Foliennummernplatzhalter 6">
            <a:extLst>
              <a:ext uri="{FF2B5EF4-FFF2-40B4-BE49-F238E27FC236}">
                <a16:creationId xmlns:a16="http://schemas.microsoft.com/office/drawing/2014/main" id="{6883ADB5-B501-0847-8EEA-D21DF4E797D5}"/>
              </a:ext>
            </a:extLst>
          </p:cNvPr>
          <p:cNvSpPr>
            <a:spLocks noGrp="1"/>
          </p:cNvSpPr>
          <p:nvPr>
            <p:ph type="sldNum" sz="quarter" idx="11"/>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909087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59EB2356-D3EE-8A49-B3CB-1A68BB3AD7CB}"/>
              </a:ext>
            </a:extLst>
          </p:cNvPr>
          <p:cNvSpPr>
            <a:spLocks noGrp="1"/>
          </p:cNvSpPr>
          <p:nvPr>
            <p:ph type="ftr" sz="quarter" idx="10"/>
          </p:nvPr>
        </p:nvSpPr>
        <p:spPr/>
        <p:txBody>
          <a:bodyPr/>
          <a:lstStyle/>
          <a:p>
            <a:r>
              <a:rPr lang="de-DE"/>
              <a:t>Course Name</a:t>
            </a:r>
            <a:endParaRPr lang="de-DE" dirty="0"/>
          </a:p>
        </p:txBody>
      </p:sp>
      <p:sp>
        <p:nvSpPr>
          <p:cNvPr id="6" name="Foliennummernplatzhalter 5">
            <a:extLst>
              <a:ext uri="{FF2B5EF4-FFF2-40B4-BE49-F238E27FC236}">
                <a16:creationId xmlns:a16="http://schemas.microsoft.com/office/drawing/2014/main" id="{C7F45AFF-08BE-9F41-A80A-9C762DE3AA19}"/>
              </a:ext>
            </a:extLst>
          </p:cNvPr>
          <p:cNvSpPr>
            <a:spLocks noGrp="1"/>
          </p:cNvSpPr>
          <p:nvPr>
            <p:ph type="sldNum" sz="quarter" idx="11"/>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147578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C9C002-3D21-1A49-A56A-EA49DD817893}"/>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30029F03-F2EF-5C47-8D82-B126AF6A73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C04DB63-3754-F146-BD62-A47ABBBD36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8" name="Fußzeilenplatzhalter 7">
            <a:extLst>
              <a:ext uri="{FF2B5EF4-FFF2-40B4-BE49-F238E27FC236}">
                <a16:creationId xmlns:a16="http://schemas.microsoft.com/office/drawing/2014/main" id="{542BEEEB-9C39-DD4B-945F-E52BA790F7AF}"/>
              </a:ext>
            </a:extLst>
          </p:cNvPr>
          <p:cNvSpPr>
            <a:spLocks noGrp="1"/>
          </p:cNvSpPr>
          <p:nvPr>
            <p:ph type="ftr" sz="quarter" idx="10"/>
          </p:nvPr>
        </p:nvSpPr>
        <p:spPr/>
        <p:txBody>
          <a:bodyPr/>
          <a:lstStyle/>
          <a:p>
            <a:r>
              <a:rPr lang="de-DE"/>
              <a:t>Course Name</a:t>
            </a:r>
            <a:endParaRPr lang="de-DE" dirty="0"/>
          </a:p>
        </p:txBody>
      </p:sp>
      <p:sp>
        <p:nvSpPr>
          <p:cNvPr id="9" name="Foliennummernplatzhalter 8">
            <a:extLst>
              <a:ext uri="{FF2B5EF4-FFF2-40B4-BE49-F238E27FC236}">
                <a16:creationId xmlns:a16="http://schemas.microsoft.com/office/drawing/2014/main" id="{ABEF6C18-47FA-994B-AA2C-4D900F510201}"/>
              </a:ext>
            </a:extLst>
          </p:cNvPr>
          <p:cNvSpPr>
            <a:spLocks noGrp="1"/>
          </p:cNvSpPr>
          <p:nvPr>
            <p:ph type="sldNum" sz="quarter" idx="11"/>
          </p:nvPr>
        </p:nvSpPr>
        <p:spPr/>
        <p:txBody>
          <a:bodyPr/>
          <a:lstStyle/>
          <a:p>
            <a:fld id="{7B772478-BD0A-9547-9755-CA051D75CD6F}" type="slidenum">
              <a:rPr lang="de-DE" smtClean="0"/>
              <a:t>‹Nr.›</a:t>
            </a:fld>
            <a:endParaRPr lang="de-DE"/>
          </a:p>
        </p:txBody>
      </p:sp>
    </p:spTree>
    <p:extLst>
      <p:ext uri="{BB962C8B-B14F-4D97-AF65-F5344CB8AC3E}">
        <p14:creationId xmlns:p14="http://schemas.microsoft.com/office/powerpoint/2010/main" val="87906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63CFEAE6-9CF1-BA4C-A9CD-DE3C76C5BE9D}"/>
              </a:ext>
            </a:extLst>
          </p:cNvPr>
          <p:cNvSpPr>
            <a:spLocks noGrp="1"/>
          </p:cNvSpPr>
          <p:nvPr>
            <p:ph type="title"/>
          </p:nvPr>
        </p:nvSpPr>
        <p:spPr>
          <a:xfrm>
            <a:off x="817581" y="365125"/>
            <a:ext cx="9783184"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7FCA7778-D62E-4A40-B631-C35AF4300FA1}"/>
              </a:ext>
            </a:extLst>
          </p:cNvPr>
          <p:cNvSpPr>
            <a:spLocks noGrp="1"/>
          </p:cNvSpPr>
          <p:nvPr>
            <p:ph type="body" idx="1"/>
          </p:nvPr>
        </p:nvSpPr>
        <p:spPr>
          <a:xfrm>
            <a:off x="817581" y="1847850"/>
            <a:ext cx="10536219"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a:extLst>
              <a:ext uri="{FF2B5EF4-FFF2-40B4-BE49-F238E27FC236}">
                <a16:creationId xmlns:a16="http://schemas.microsoft.com/office/drawing/2014/main" id="{570F66A2-0D02-0F4C-92A5-41E76BB78B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772478-BD0A-9547-9755-CA051D75CD6F}" type="slidenum">
              <a:rPr lang="de-DE" smtClean="0"/>
              <a:t>‹Nr.›</a:t>
            </a:fld>
            <a:endParaRPr lang="de-DE"/>
          </a:p>
        </p:txBody>
      </p:sp>
      <p:pic>
        <p:nvPicPr>
          <p:cNvPr id="7" name="Grafik 6">
            <a:extLst>
              <a:ext uri="{FF2B5EF4-FFF2-40B4-BE49-F238E27FC236}">
                <a16:creationId xmlns:a16="http://schemas.microsoft.com/office/drawing/2014/main" id="{668EBF0F-6A87-8449-8FE2-1B2A13FAE1A4}"/>
              </a:ext>
            </a:extLst>
          </p:cNvPr>
          <p:cNvPicPr>
            <a:picLocks noChangeAspect="1"/>
          </p:cNvPicPr>
          <p:nvPr userDrawn="1"/>
        </p:nvPicPr>
        <p:blipFill rotWithShape="1">
          <a:blip r:embed="rId8"/>
          <a:srcRect l="14637" r="30725" b="11970"/>
          <a:stretch/>
        </p:blipFill>
        <p:spPr>
          <a:xfrm>
            <a:off x="11040932" y="190826"/>
            <a:ext cx="1032521" cy="935971"/>
          </a:xfrm>
          <a:prstGeom prst="rect">
            <a:avLst/>
          </a:prstGeom>
        </p:spPr>
      </p:pic>
      <p:sp>
        <p:nvSpPr>
          <p:cNvPr id="8" name="Fußzeilenplatzhalter 7">
            <a:extLst>
              <a:ext uri="{FF2B5EF4-FFF2-40B4-BE49-F238E27FC236}">
                <a16:creationId xmlns:a16="http://schemas.microsoft.com/office/drawing/2014/main" id="{E4029FF3-20BD-2241-ADB3-3DBB7856BFC8}"/>
              </a:ext>
            </a:extLst>
          </p:cNvPr>
          <p:cNvSpPr>
            <a:spLocks noGrp="1"/>
          </p:cNvSpPr>
          <p:nvPr>
            <p:ph type="ftr" sz="quarter" idx="3"/>
          </p:nvPr>
        </p:nvSpPr>
        <p:spPr>
          <a:xfrm>
            <a:off x="152400" y="638720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Course Name</a:t>
            </a:r>
          </a:p>
        </p:txBody>
      </p:sp>
    </p:spTree>
    <p:extLst>
      <p:ext uri="{BB962C8B-B14F-4D97-AF65-F5344CB8AC3E}">
        <p14:creationId xmlns:p14="http://schemas.microsoft.com/office/powerpoint/2010/main" val="8916274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6"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svg"/></Relationships>
</file>

<file path=ppt/slides/_rels/slide6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21.svg"/></Relationships>
</file>

<file path=ppt/slides/_rels/slide6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23.svg"/></Relationships>
</file>

<file path=ppt/slides/_rels/slide6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25.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29.svg"/></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Grafik 4"/>
          <p:cNvPicPr/>
          <p:nvPr/>
        </p:nvPicPr>
        <p:blipFill>
          <a:blip r:embed="rId3"/>
          <a:srcRect/>
          <a:stretch/>
        </p:blipFill>
        <p:spPr>
          <a:xfrm>
            <a:off x="200" y="0"/>
            <a:ext cx="12191360" cy="685764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E1904AAF-71D6-8515-2BF9-43F309A56F18}"/>
              </a:ext>
            </a:extLst>
          </p:cNvPr>
          <p:cNvSpPr>
            <a:spLocks noGrp="1"/>
          </p:cNvSpPr>
          <p:nvPr>
            <p:ph type="title"/>
          </p:nvPr>
        </p:nvSpPr>
        <p:spPr>
          <a:xfrm>
            <a:off x="817563" y="610903"/>
            <a:ext cx="9783184" cy="1325563"/>
          </a:xfrm>
        </p:spPr>
        <p:txBody>
          <a:bodyPr>
            <a:normAutofit/>
          </a:bodyPr>
          <a:lstStyle/>
          <a:p>
            <a:r>
              <a:rPr lang="en-US" dirty="0">
                <a:latin typeface="Arial" panose="020B0604020202020204" pitchFamily="34" charset="0"/>
                <a:cs typeface="Arial" panose="020B0604020202020204" pitchFamily="34" charset="0"/>
              </a:rPr>
              <a:t>Sustainability debate – dichotomic visions</a:t>
            </a:r>
          </a:p>
        </p:txBody>
      </p:sp>
      <p:graphicFrame>
        <p:nvGraphicFramePr>
          <p:cNvPr id="7" name="Táblázat 7">
            <a:extLst>
              <a:ext uri="{FF2B5EF4-FFF2-40B4-BE49-F238E27FC236}">
                <a16:creationId xmlns:a16="http://schemas.microsoft.com/office/drawing/2014/main" id="{C2305ABE-C6F9-AFA2-7610-839A4C8F3AEF}"/>
              </a:ext>
            </a:extLst>
          </p:cNvPr>
          <p:cNvGraphicFramePr>
            <a:graphicFrameLocks noGrp="1"/>
          </p:cNvGraphicFramePr>
          <p:nvPr>
            <p:ph idx="1"/>
            <p:extLst>
              <p:ext uri="{D42A27DB-BD31-4B8C-83A1-F6EECF244321}">
                <p14:modId xmlns:p14="http://schemas.microsoft.com/office/powerpoint/2010/main" val="1098631975"/>
              </p:ext>
            </p:extLst>
          </p:nvPr>
        </p:nvGraphicFramePr>
        <p:xfrm>
          <a:off x="817563" y="2636321"/>
          <a:ext cx="10536237" cy="2766951"/>
        </p:xfrm>
        <a:graphic>
          <a:graphicData uri="http://schemas.openxmlformats.org/drawingml/2006/table">
            <a:tbl>
              <a:tblPr bandRow="1">
                <a:tableStyleId>{5C22544A-7EE6-4342-B048-85BDC9FD1C3A}</a:tableStyleId>
              </a:tblPr>
              <a:tblGrid>
                <a:gridCol w="4897437">
                  <a:extLst>
                    <a:ext uri="{9D8B030D-6E8A-4147-A177-3AD203B41FA5}">
                      <a16:colId xmlns:a16="http://schemas.microsoft.com/office/drawing/2014/main" val="327167408"/>
                    </a:ext>
                  </a:extLst>
                </a:gridCol>
                <a:gridCol w="755374">
                  <a:extLst>
                    <a:ext uri="{9D8B030D-6E8A-4147-A177-3AD203B41FA5}">
                      <a16:colId xmlns:a16="http://schemas.microsoft.com/office/drawing/2014/main" val="13678703"/>
                    </a:ext>
                  </a:extLst>
                </a:gridCol>
                <a:gridCol w="4883426">
                  <a:extLst>
                    <a:ext uri="{9D8B030D-6E8A-4147-A177-3AD203B41FA5}">
                      <a16:colId xmlns:a16="http://schemas.microsoft.com/office/drawing/2014/main" val="3333340852"/>
                    </a:ext>
                  </a:extLst>
                </a:gridCol>
              </a:tblGrid>
              <a:tr h="574951">
                <a:tc>
                  <a:txBody>
                    <a:bodyPr/>
                    <a:lstStyle/>
                    <a:p>
                      <a:pPr algn="r"/>
                      <a:r>
                        <a:rPr lang="en-US" sz="2600" noProof="0" dirty="0">
                          <a:latin typeface="Arial" panose="020B0604020202020204" pitchFamily="34" charset="0"/>
                          <a:cs typeface="Arial" panose="020B0604020202020204" pitchFamily="34" charset="0"/>
                        </a:rPr>
                        <a:t>Development perspective</a:t>
                      </a:r>
                    </a:p>
                  </a:txBody>
                  <a:tcPr anchor="ctr">
                    <a:solidFill>
                      <a:srgbClr val="0093DD"/>
                    </a:solidFill>
                  </a:tcPr>
                </a:tc>
                <a:tc>
                  <a:txBody>
                    <a:bodyPr/>
                    <a:lstStyle/>
                    <a:p>
                      <a:endParaRPr lang="en-US" noProof="0" dirty="0">
                        <a:latin typeface="Arial" panose="020B0604020202020204" pitchFamily="34" charset="0"/>
                        <a:cs typeface="Arial" panose="020B0604020202020204" pitchFamily="34" charset="0"/>
                      </a:endParaRPr>
                    </a:p>
                  </a:txBody>
                  <a:tcPr anchor="ctr">
                    <a:solidFill>
                      <a:srgbClr val="0093DD"/>
                    </a:solidFill>
                  </a:tcPr>
                </a:tc>
                <a:tc>
                  <a:txBody>
                    <a:bodyPr/>
                    <a:lstStyle/>
                    <a:p>
                      <a:r>
                        <a:rPr lang="en-US" sz="2600" noProof="0" dirty="0">
                          <a:latin typeface="Arial" panose="020B0604020202020204" pitchFamily="34" charset="0"/>
                          <a:cs typeface="Arial" panose="020B0604020202020204" pitchFamily="34" charset="0"/>
                        </a:rPr>
                        <a:t>Ecological perspective</a:t>
                      </a:r>
                    </a:p>
                  </a:txBody>
                  <a:tcPr anchor="ctr">
                    <a:solidFill>
                      <a:srgbClr val="0093DD"/>
                    </a:solidFill>
                  </a:tcPr>
                </a:tc>
                <a:extLst>
                  <a:ext uri="{0D108BD9-81ED-4DB2-BD59-A6C34878D82A}">
                    <a16:rowId xmlns:a16="http://schemas.microsoft.com/office/drawing/2014/main" val="3333638133"/>
                  </a:ext>
                </a:extLst>
              </a:tr>
              <a:tr h="574951">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2600" kern="1200" noProof="0" dirty="0">
                          <a:solidFill>
                            <a:schemeClr val="dk1"/>
                          </a:solidFill>
                          <a:effectLst/>
                          <a:latin typeface="Arial" panose="020B0604020202020204" pitchFamily="34" charset="0"/>
                          <a:ea typeface="+mn-ea"/>
                          <a:cs typeface="Arial" panose="020B0604020202020204" pitchFamily="34" charset="0"/>
                        </a:rPr>
                        <a:t>Anthropocentric perspective</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noProof="0" dirty="0">
                        <a:solidFill>
                          <a:schemeClr val="dk1"/>
                        </a:solidFill>
                        <a:effectLst/>
                        <a:latin typeface="Arial" panose="020B0604020202020204" pitchFamily="34" charset="0"/>
                        <a:ea typeface="+mn-ea"/>
                        <a:cs typeface="Arial" panose="020B0604020202020204" pitchFamily="34" charset="0"/>
                      </a:endParaRPr>
                    </a:p>
                  </a:txBody>
                  <a:tcPr anchor="ctr">
                    <a:solidFill>
                      <a:schemeClr val="bg1">
                        <a:lumMod val="95000"/>
                      </a:schemeClr>
                    </a:solidFill>
                  </a:tcPr>
                </a:tc>
                <a:tc>
                  <a:txBody>
                    <a:bodyPr/>
                    <a:lstStyle/>
                    <a:p>
                      <a:r>
                        <a:rPr lang="en-US" sz="2600" noProof="0" dirty="0">
                          <a:latin typeface="Arial" panose="020B0604020202020204" pitchFamily="34" charset="0"/>
                          <a:cs typeface="Arial" panose="020B0604020202020204" pitchFamily="34" charset="0"/>
                        </a:rPr>
                        <a:t>Biocentric perspective</a:t>
                      </a:r>
                    </a:p>
                  </a:txBody>
                  <a:tcPr anchor="ctr">
                    <a:solidFill>
                      <a:schemeClr val="bg1">
                        <a:lumMod val="95000"/>
                      </a:schemeClr>
                    </a:solidFill>
                  </a:tcPr>
                </a:tc>
                <a:extLst>
                  <a:ext uri="{0D108BD9-81ED-4DB2-BD59-A6C34878D82A}">
                    <a16:rowId xmlns:a16="http://schemas.microsoft.com/office/drawing/2014/main" val="2114283524"/>
                  </a:ext>
                </a:extLst>
              </a:tr>
              <a:tr h="1042098">
                <a:tc>
                  <a:txBody>
                    <a:bodyPr/>
                    <a:lstStyle/>
                    <a:p>
                      <a:pPr algn="r"/>
                      <a:r>
                        <a:rPr lang="en-US" sz="2600" noProof="0" dirty="0">
                          <a:latin typeface="Arial" panose="020B0604020202020204" pitchFamily="34" charset="0"/>
                          <a:cs typeface="Arial" panose="020B0604020202020204" pitchFamily="34" charset="0"/>
                        </a:rPr>
                        <a:t>Reformist perspective</a:t>
                      </a:r>
                    </a:p>
                  </a:txBody>
                  <a:tcPr anchor="ctr">
                    <a:solidFill>
                      <a:srgbClr val="0093DD"/>
                    </a:solidFill>
                  </a:tcPr>
                </a:tc>
                <a:tc>
                  <a:txBody>
                    <a:bodyPr/>
                    <a:lstStyle/>
                    <a:p>
                      <a:endParaRPr lang="en-US" noProof="0" dirty="0">
                        <a:latin typeface="Arial" panose="020B0604020202020204" pitchFamily="34" charset="0"/>
                        <a:cs typeface="Arial" panose="020B0604020202020204" pitchFamily="34" charset="0"/>
                      </a:endParaRPr>
                    </a:p>
                  </a:txBody>
                  <a:tcPr anchor="ctr">
                    <a:solidFill>
                      <a:srgbClr val="0093DD"/>
                    </a:solidFill>
                  </a:tcPr>
                </a:tc>
                <a:tc>
                  <a:txBody>
                    <a:bodyPr/>
                    <a:lstStyle/>
                    <a:p>
                      <a:r>
                        <a:rPr lang="en-US" sz="2600" noProof="0" dirty="0">
                          <a:latin typeface="Arial" panose="020B0604020202020204" pitchFamily="34" charset="0"/>
                          <a:cs typeface="Arial" panose="020B0604020202020204" pitchFamily="34" charset="0"/>
                        </a:rPr>
                        <a:t>Transformative/radical perspective</a:t>
                      </a:r>
                    </a:p>
                  </a:txBody>
                  <a:tcPr anchor="ctr">
                    <a:solidFill>
                      <a:srgbClr val="0093DD"/>
                    </a:solidFill>
                  </a:tcPr>
                </a:tc>
                <a:extLst>
                  <a:ext uri="{0D108BD9-81ED-4DB2-BD59-A6C34878D82A}">
                    <a16:rowId xmlns:a16="http://schemas.microsoft.com/office/drawing/2014/main" val="371989002"/>
                  </a:ext>
                </a:extLst>
              </a:tr>
              <a:tr h="574951">
                <a:tc>
                  <a:txBody>
                    <a:bodyPr/>
                    <a:lstStyle/>
                    <a:p>
                      <a:pPr algn="r"/>
                      <a:r>
                        <a:rPr lang="en-US" sz="2600" noProof="0" dirty="0">
                          <a:latin typeface="Arial" panose="020B0604020202020204" pitchFamily="34" charset="0"/>
                          <a:cs typeface="Arial" panose="020B0604020202020204" pitchFamily="34" charset="0"/>
                        </a:rPr>
                        <a:t>Full responsibility</a:t>
                      </a:r>
                    </a:p>
                  </a:txBody>
                  <a:tcPr anchor="ctr">
                    <a:solidFill>
                      <a:schemeClr val="bg1">
                        <a:lumMod val="95000"/>
                      </a:schemeClr>
                    </a:solidFill>
                  </a:tcPr>
                </a:tc>
                <a:tc>
                  <a:txBody>
                    <a:bodyPr/>
                    <a:lstStyle/>
                    <a:p>
                      <a:endParaRPr lang="en-US" noProof="0" dirty="0">
                        <a:latin typeface="Arial" panose="020B0604020202020204" pitchFamily="34" charset="0"/>
                        <a:cs typeface="Arial" panose="020B0604020202020204" pitchFamily="34" charset="0"/>
                      </a:endParaRPr>
                    </a:p>
                  </a:txBody>
                  <a:tcPr anchor="ctr">
                    <a:solidFill>
                      <a:schemeClr val="bg1">
                        <a:lumMod val="95000"/>
                      </a:schemeClr>
                    </a:solidFill>
                  </a:tcPr>
                </a:tc>
                <a:tc>
                  <a:txBody>
                    <a:bodyPr/>
                    <a:lstStyle/>
                    <a:p>
                      <a:r>
                        <a:rPr lang="en-US" sz="2600" noProof="0" dirty="0">
                          <a:latin typeface="Arial" panose="020B0604020202020204" pitchFamily="34" charset="0"/>
                          <a:cs typeface="Arial" panose="020B0604020202020204" pitchFamily="34" charset="0"/>
                        </a:rPr>
                        <a:t>Moderate or low responsibility</a:t>
                      </a:r>
                    </a:p>
                  </a:txBody>
                  <a:tcPr anchor="ctr">
                    <a:solidFill>
                      <a:schemeClr val="bg1">
                        <a:lumMod val="95000"/>
                      </a:schemeClr>
                    </a:solidFill>
                  </a:tcPr>
                </a:tc>
                <a:extLst>
                  <a:ext uri="{0D108BD9-81ED-4DB2-BD59-A6C34878D82A}">
                    <a16:rowId xmlns:a16="http://schemas.microsoft.com/office/drawing/2014/main" val="1533342388"/>
                  </a:ext>
                </a:extLst>
              </a:tr>
            </a:tbl>
          </a:graphicData>
        </a:graphic>
      </p:graphicFrame>
      <p:sp>
        <p:nvSpPr>
          <p:cNvPr id="8" name="Nyíl: balra-jobbra mutató 7">
            <a:extLst>
              <a:ext uri="{FF2B5EF4-FFF2-40B4-BE49-F238E27FC236}">
                <a16:creationId xmlns:a16="http://schemas.microsoft.com/office/drawing/2014/main" id="{A2646B7E-17E1-E00C-8B4B-F6758C0BEE16}"/>
              </a:ext>
            </a:extLst>
          </p:cNvPr>
          <p:cNvSpPr/>
          <p:nvPr/>
        </p:nvSpPr>
        <p:spPr>
          <a:xfrm>
            <a:off x="5747235" y="2846550"/>
            <a:ext cx="697529" cy="222438"/>
          </a:xfrm>
          <a:prstGeom prst="leftRightArrow">
            <a:avLst/>
          </a:prstGeom>
          <a:solidFill>
            <a:srgbClr val="FDCD05"/>
          </a:solidFill>
          <a:ln>
            <a:solidFill>
              <a:srgbClr val="FDCD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
        <p:nvSpPr>
          <p:cNvPr id="9" name="Nyíl: balra-jobbra mutató 8">
            <a:extLst>
              <a:ext uri="{FF2B5EF4-FFF2-40B4-BE49-F238E27FC236}">
                <a16:creationId xmlns:a16="http://schemas.microsoft.com/office/drawing/2014/main" id="{2A19C6FB-FF7A-17D2-2C0C-81E2D6C63A14}"/>
              </a:ext>
            </a:extLst>
          </p:cNvPr>
          <p:cNvSpPr/>
          <p:nvPr/>
        </p:nvSpPr>
        <p:spPr>
          <a:xfrm>
            <a:off x="5757174" y="3429000"/>
            <a:ext cx="697529" cy="222438"/>
          </a:xfrm>
          <a:prstGeom prst="leftRightArrow">
            <a:avLst/>
          </a:prstGeom>
          <a:solidFill>
            <a:srgbClr val="FDCD05"/>
          </a:solidFill>
          <a:ln>
            <a:solidFill>
              <a:srgbClr val="FDCD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0" name="Nyíl: balra-jobbra mutató 9">
            <a:extLst>
              <a:ext uri="{FF2B5EF4-FFF2-40B4-BE49-F238E27FC236}">
                <a16:creationId xmlns:a16="http://schemas.microsoft.com/office/drawing/2014/main" id="{216E330F-1D9C-C9DD-9AD4-E9F53C536215}"/>
              </a:ext>
            </a:extLst>
          </p:cNvPr>
          <p:cNvSpPr/>
          <p:nvPr/>
        </p:nvSpPr>
        <p:spPr>
          <a:xfrm>
            <a:off x="5757174" y="4204068"/>
            <a:ext cx="697529" cy="222438"/>
          </a:xfrm>
          <a:prstGeom prst="leftRightArrow">
            <a:avLst/>
          </a:prstGeom>
          <a:solidFill>
            <a:srgbClr val="FDCD05"/>
          </a:solidFill>
          <a:ln>
            <a:solidFill>
              <a:srgbClr val="FDCD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1" name="Nyíl: balra-jobbra mutató 10">
            <a:extLst>
              <a:ext uri="{FF2B5EF4-FFF2-40B4-BE49-F238E27FC236}">
                <a16:creationId xmlns:a16="http://schemas.microsoft.com/office/drawing/2014/main" id="{8A2FA00D-C4DE-C0CB-4816-001313BFE2E0}"/>
              </a:ext>
            </a:extLst>
          </p:cNvPr>
          <p:cNvSpPr/>
          <p:nvPr/>
        </p:nvSpPr>
        <p:spPr>
          <a:xfrm>
            <a:off x="5736916" y="5015142"/>
            <a:ext cx="697529" cy="222438"/>
          </a:xfrm>
          <a:prstGeom prst="leftRightArrow">
            <a:avLst/>
          </a:prstGeom>
          <a:solidFill>
            <a:srgbClr val="FDCD05"/>
          </a:solidFill>
          <a:ln>
            <a:solidFill>
              <a:srgbClr val="FDCD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p>
        </p:txBody>
      </p:sp>
    </p:spTree>
    <p:extLst>
      <p:ext uri="{BB962C8B-B14F-4D97-AF65-F5344CB8AC3E}">
        <p14:creationId xmlns:p14="http://schemas.microsoft.com/office/powerpoint/2010/main" val="337965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0" y="0"/>
            <a:ext cx="12192000" cy="6858000"/>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algn="ctr"/>
            <a:r>
              <a:rPr lang="de-DE" sz="2500" dirty="0" err="1">
                <a:solidFill>
                  <a:schemeClr val="bg1"/>
                </a:solidFill>
                <a:latin typeface="Arial" panose="020B0604020202020204" pitchFamily="34" charset="0"/>
                <a:cs typeface="Arial" panose="020B0604020202020204" pitchFamily="34" charset="0"/>
              </a:rPr>
              <a:t>Practical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Example</a:t>
            </a:r>
            <a:r>
              <a:rPr lang="de-DE" sz="2500" dirty="0">
                <a:solidFill>
                  <a:schemeClr val="bg1"/>
                </a:solidFill>
                <a:latin typeface="Arial" panose="020B0604020202020204" pitchFamily="34" charset="0"/>
                <a:cs typeface="Arial" panose="020B0604020202020204" pitchFamily="34" charset="0"/>
              </a:rPr>
              <a:t> </a:t>
            </a:r>
          </a:p>
          <a:p>
            <a:pPr algn="ctr"/>
            <a:r>
              <a:rPr lang="de-DE" sz="2500" dirty="0">
                <a:solidFill>
                  <a:schemeClr val="bg1"/>
                </a:solidFill>
                <a:latin typeface="Arial" panose="020B0604020202020204" pitchFamily="34" charset="0"/>
                <a:cs typeface="Arial" panose="020B0604020202020204" pitchFamily="34" charset="0"/>
              </a:rPr>
              <a:t>„</a:t>
            </a:r>
            <a:r>
              <a:rPr lang="de-DE" sz="2500" dirty="0" err="1">
                <a:solidFill>
                  <a:schemeClr val="bg1"/>
                </a:solidFill>
                <a:latin typeface="Arial" panose="020B0604020202020204" pitchFamily="34" charset="0"/>
                <a:cs typeface="Arial" panose="020B0604020202020204" pitchFamily="34" charset="0"/>
              </a:rPr>
              <a:t>autArK</a:t>
            </a:r>
            <a:r>
              <a:rPr lang="de-DE" sz="2500" dirty="0">
                <a:solidFill>
                  <a:schemeClr val="bg1"/>
                </a:solidFill>
                <a:latin typeface="Arial" panose="020B0604020202020204" pitchFamily="34" charset="0"/>
                <a:cs typeface="Arial" panose="020B0604020202020204" pitchFamily="34" charset="0"/>
              </a:rPr>
              <a:t>“</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1722745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E92DD-DA1B-4940-ABDF-0956FA7E807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Sustainability strategy of </a:t>
            </a:r>
            <a:r>
              <a:rPr lang="en-US" dirty="0" err="1">
                <a:latin typeface="Arial" panose="020B0604020202020204" pitchFamily="34" charset="0"/>
                <a:cs typeface="Arial" panose="020B0604020202020204" pitchFamily="34" charset="0"/>
              </a:rPr>
              <a:t>autArK</a:t>
            </a:r>
            <a:r>
              <a:rPr lang="en-US" dirty="0">
                <a:latin typeface="Arial" panose="020B0604020202020204" pitchFamily="34" charset="0"/>
                <a:cs typeface="Arial" panose="020B0604020202020204" pitchFamily="34" charset="0"/>
              </a:rPr>
              <a:t> I</a:t>
            </a:r>
            <a:endParaRPr lang="de-AT" dirty="0">
              <a:latin typeface="Arial" panose="020B0604020202020204" pitchFamily="34" charset="0"/>
              <a:cs typeface="Arial" panose="020B0604020202020204" pitchFamily="34" charset="0"/>
            </a:endParaRPr>
          </a:p>
        </p:txBody>
      </p:sp>
      <p:graphicFrame>
        <p:nvGraphicFramePr>
          <p:cNvPr id="4" name="Inhaltsplatzhalter 3">
            <a:extLst>
              <a:ext uri="{FF2B5EF4-FFF2-40B4-BE49-F238E27FC236}">
                <a16:creationId xmlns:a16="http://schemas.microsoft.com/office/drawing/2014/main" id="{72AB4C52-DDBA-4119-9DDB-66DBA519DC2C}"/>
              </a:ext>
            </a:extLst>
          </p:cNvPr>
          <p:cNvGraphicFramePr>
            <a:graphicFrameLocks noGrp="1"/>
          </p:cNvGraphicFramePr>
          <p:nvPr>
            <p:ph idx="1"/>
            <p:extLst>
              <p:ext uri="{D42A27DB-BD31-4B8C-83A1-F6EECF244321}">
                <p14:modId xmlns:p14="http://schemas.microsoft.com/office/powerpoint/2010/main" val="1440473234"/>
              </p:ext>
            </p:extLst>
          </p:nvPr>
        </p:nvGraphicFramePr>
        <p:xfrm>
          <a:off x="817563" y="1579206"/>
          <a:ext cx="10545762" cy="4196080"/>
        </p:xfrm>
        <a:graphic>
          <a:graphicData uri="http://schemas.openxmlformats.org/drawingml/2006/table">
            <a:tbl>
              <a:tblPr firstRow="1" bandRow="1">
                <a:tableStyleId>{5C22544A-7EE6-4342-B048-85BDC9FD1C3A}</a:tableStyleId>
              </a:tblPr>
              <a:tblGrid>
                <a:gridCol w="3515254">
                  <a:extLst>
                    <a:ext uri="{9D8B030D-6E8A-4147-A177-3AD203B41FA5}">
                      <a16:colId xmlns:a16="http://schemas.microsoft.com/office/drawing/2014/main" val="484285518"/>
                    </a:ext>
                  </a:extLst>
                </a:gridCol>
                <a:gridCol w="4115858">
                  <a:extLst>
                    <a:ext uri="{9D8B030D-6E8A-4147-A177-3AD203B41FA5}">
                      <a16:colId xmlns:a16="http://schemas.microsoft.com/office/drawing/2014/main" val="2900359079"/>
                    </a:ext>
                  </a:extLst>
                </a:gridCol>
                <a:gridCol w="2914650">
                  <a:extLst>
                    <a:ext uri="{9D8B030D-6E8A-4147-A177-3AD203B41FA5}">
                      <a16:colId xmlns:a16="http://schemas.microsoft.com/office/drawing/2014/main" val="2170549678"/>
                    </a:ext>
                  </a:extLst>
                </a:gridCol>
              </a:tblGrid>
              <a:tr h="342900">
                <a:tc>
                  <a:txBody>
                    <a:bodyPr/>
                    <a:lstStyle/>
                    <a:p>
                      <a:pPr algn="ctr"/>
                      <a:r>
                        <a:rPr lang="de-DE" sz="1600" dirty="0" err="1">
                          <a:latin typeface="Arial" panose="020B0604020202020204" pitchFamily="34" charset="0"/>
                          <a:cs typeface="Arial" panose="020B0604020202020204" pitchFamily="34" charset="0"/>
                        </a:rPr>
                        <a:t>Measures</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de-DE" sz="1600" dirty="0" err="1">
                          <a:latin typeface="Arial" panose="020B0604020202020204" pitchFamily="34" charset="0"/>
                          <a:cs typeface="Arial" panose="020B0604020202020204" pitchFamily="34" charset="0"/>
                        </a:rPr>
                        <a:t>Regulations</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de-DE" sz="1600" dirty="0" err="1">
                          <a:latin typeface="Arial" panose="020B0604020202020204" pitchFamily="34" charset="0"/>
                          <a:cs typeface="Arial" panose="020B0604020202020204" pitchFamily="34" charset="0"/>
                        </a:rPr>
                        <a:t>Aspects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sustainability</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3684234036"/>
                  </a:ext>
                </a:extLst>
              </a:tr>
              <a:tr h="409575">
                <a:tc gridSpan="3">
                  <a:txBody>
                    <a:bodyPr/>
                    <a:lstStyle/>
                    <a:p>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Aim</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We</a:t>
                      </a:r>
                      <a:r>
                        <a:rPr lang="de-DE" sz="1600" b="1" dirty="0">
                          <a:latin typeface="Arial" panose="020B0604020202020204" pitchFamily="34" charset="0"/>
                          <a:cs typeface="Arial" panose="020B0604020202020204" pitchFamily="34" charset="0"/>
                        </a:rPr>
                        <a:t> </a:t>
                      </a:r>
                      <a:r>
                        <a:rPr lang="de-DE" sz="1600" b="1" dirty="0" err="1">
                          <a:latin typeface="Arial" panose="020B0604020202020204" pitchFamily="34" charset="0"/>
                          <a:cs typeface="Arial" panose="020B0604020202020204" pitchFamily="34" charset="0"/>
                        </a:rPr>
                        <a:t>rely</a:t>
                      </a:r>
                      <a:r>
                        <a:rPr lang="de-DE" sz="1600" b="1" dirty="0">
                          <a:latin typeface="Arial" panose="020B0604020202020204" pitchFamily="34" charset="0"/>
                          <a:cs typeface="Arial" panose="020B0604020202020204" pitchFamily="34" charset="0"/>
                        </a:rPr>
                        <a:t> on </a:t>
                      </a:r>
                      <a:r>
                        <a:rPr lang="de-DE" sz="1600" b="1" dirty="0" err="1">
                          <a:latin typeface="Arial" panose="020B0604020202020204" pitchFamily="34" charset="0"/>
                          <a:cs typeface="Arial" panose="020B0604020202020204" pitchFamily="34" charset="0"/>
                        </a:rPr>
                        <a:t>safety</a:t>
                      </a:r>
                      <a:r>
                        <a:rPr lang="de-DE" sz="1600" b="1" dirty="0">
                          <a:latin typeface="Arial" panose="020B0604020202020204" pitchFamily="34" charset="0"/>
                          <a:cs typeface="Arial" panose="020B0604020202020204" pitchFamily="34" charset="0"/>
                        </a:rPr>
                        <a:t> </a:t>
                      </a:r>
                      <a:endParaRPr lang="de-AT" sz="1600" b="1" dirty="0">
                        <a:latin typeface="Arial" panose="020B0604020202020204" pitchFamily="34" charset="0"/>
                        <a:cs typeface="Arial" panose="020B0604020202020204" pitchFamily="34" charset="0"/>
                      </a:endParaRPr>
                    </a:p>
                  </a:txBody>
                  <a:tcPr>
                    <a:solidFill>
                      <a:srgbClr val="0093DD">
                        <a:alpha val="69804"/>
                      </a:srgbClr>
                    </a:solidFill>
                  </a:tcPr>
                </a:tc>
                <a:tc hMerge="1">
                  <a:txBody>
                    <a:bodyPr/>
                    <a:lstStyle/>
                    <a:p>
                      <a:endParaRPr lang="de-AT" dirty="0"/>
                    </a:p>
                  </a:txBody>
                  <a:tcPr/>
                </a:tc>
                <a:tc hMerge="1">
                  <a:txBody>
                    <a:bodyPr/>
                    <a:lstStyle/>
                    <a:p>
                      <a:endParaRPr lang="de-AT" sz="1600" b="1" dirty="0"/>
                    </a:p>
                  </a:txBody>
                  <a:tcPr/>
                </a:tc>
                <a:extLst>
                  <a:ext uri="{0D108BD9-81ED-4DB2-BD59-A6C34878D82A}">
                    <a16:rowId xmlns:a16="http://schemas.microsoft.com/office/drawing/2014/main" val="2926067217"/>
                  </a:ext>
                </a:extLst>
              </a:tr>
              <a:tr h="370840">
                <a:tc>
                  <a:txBody>
                    <a:bodyPr/>
                    <a:lstStyle/>
                    <a:p>
                      <a:pPr marL="285750" indent="-285750">
                        <a:buFont typeface="Arial" panose="020B0604020202020204" pitchFamily="34" charset="0"/>
                        <a:buChar char="•"/>
                      </a:pPr>
                      <a:r>
                        <a:rPr lang="de-DE" sz="1400" dirty="0">
                          <a:latin typeface="Arial" panose="020B0604020202020204" pitchFamily="34" charset="0"/>
                          <a:cs typeface="Arial" panose="020B0604020202020204" pitchFamily="34" charset="0"/>
                        </a:rPr>
                        <a:t>Risk </a:t>
                      </a:r>
                      <a:r>
                        <a:rPr lang="de-DE" sz="1400" dirty="0" err="1">
                          <a:latin typeface="Arial" panose="020B0604020202020204" pitchFamily="34" charset="0"/>
                          <a:cs typeface="Arial" panose="020B0604020202020204" pitchFamily="34" charset="0"/>
                        </a:rPr>
                        <a:t>management</a:t>
                      </a:r>
                      <a:r>
                        <a:rPr lang="de-DE" sz="1400" dirty="0">
                          <a:latin typeface="Arial" panose="020B0604020202020204" pitchFamily="34" charset="0"/>
                          <a:cs typeface="Arial" panose="020B0604020202020204" pitchFamily="34" charset="0"/>
                        </a:rPr>
                        <a:t> </a:t>
                      </a:r>
                    </a:p>
                    <a:p>
                      <a:pPr marL="285750" lvl="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Lobbying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Transparency of diversity and gender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Room for new ideas </a:t>
                      </a:r>
                      <a:endParaRPr lang="de-AT" sz="1400" dirty="0">
                        <a:latin typeface="Arial" panose="020B0604020202020204" pitchFamily="34" charset="0"/>
                        <a:cs typeface="Arial" panose="020B0604020202020204" pitchFamily="34" charset="0"/>
                      </a:endParaRPr>
                    </a:p>
                  </a:txBody>
                  <a:tcPr>
                    <a:solidFill>
                      <a:srgbClr val="0093DD">
                        <a:alpha val="20000"/>
                      </a:srgbClr>
                    </a:solidFill>
                  </a:tcPr>
                </a:tc>
                <a:tc>
                  <a:txBody>
                    <a:bodyPr/>
                    <a:lstStyle/>
                    <a:p>
                      <a:pPr marL="285750" lvl="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Complaint management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Survey on client satisfaction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285750" lvl="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Code of Conduct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285750" indent="-285750">
                        <a:buFont typeface="Arial" panose="020B0604020202020204" pitchFamily="34" charset="0"/>
                        <a:buChar char="•"/>
                      </a:pPr>
                      <a:r>
                        <a:rPr lang="en-US" sz="1400" kern="1200" dirty="0">
                          <a:solidFill>
                            <a:schemeClr val="dk1"/>
                          </a:solidFill>
                          <a:effectLst/>
                          <a:latin typeface="Arial" panose="020B0604020202020204" pitchFamily="34" charset="0"/>
                          <a:ea typeface="+mn-ea"/>
                          <a:cs typeface="Arial" panose="020B0604020202020204" pitchFamily="34" charset="0"/>
                        </a:rPr>
                        <a:t>Development of ethical criteria for donations and sponsoring </a:t>
                      </a:r>
                      <a:endParaRPr lang="de-AT" sz="1400" dirty="0">
                        <a:latin typeface="Arial" panose="020B0604020202020204" pitchFamily="34" charset="0"/>
                        <a:cs typeface="Arial" panose="020B0604020202020204" pitchFamily="34" charset="0"/>
                      </a:endParaRPr>
                    </a:p>
                  </a:txBody>
                  <a:tcPr>
                    <a:solidFill>
                      <a:srgbClr val="0093DD">
                        <a:alpha val="20000"/>
                      </a:srgbClr>
                    </a:solidFill>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Economic policy &amp; strategic management </a:t>
                      </a:r>
                      <a:endParaRPr lang="de-AT" sz="1400" dirty="0">
                        <a:latin typeface="Arial" panose="020B0604020202020204" pitchFamily="34" charset="0"/>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974815456"/>
                  </a:ext>
                </a:extLst>
              </a:tr>
              <a:tr h="451485">
                <a:tc gridSpan="3">
                  <a:txBody>
                    <a:bodyPr/>
                    <a:lstStyle/>
                    <a:p>
                      <a:pPr marL="0" algn="l" defTabSz="914400" rtl="0" eaLnBrk="1" latinLnBrk="0" hangingPunct="1"/>
                      <a:r>
                        <a:rPr lang="de-DE" sz="1600" b="1" kern="1200" dirty="0" err="1">
                          <a:solidFill>
                            <a:schemeClr val="dk1"/>
                          </a:solidFill>
                          <a:latin typeface="Arial" panose="020B0604020202020204" pitchFamily="34" charset="0"/>
                          <a:ea typeface="+mn-ea"/>
                          <a:cs typeface="Arial" panose="020B0604020202020204" pitchFamily="34" charset="0"/>
                        </a:rPr>
                        <a:t>Aim</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We</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rely</a:t>
                      </a:r>
                      <a:r>
                        <a:rPr lang="de-DE" sz="1600" b="1" kern="1200" dirty="0">
                          <a:solidFill>
                            <a:schemeClr val="dk1"/>
                          </a:solidFill>
                          <a:latin typeface="Arial" panose="020B0604020202020204" pitchFamily="34" charset="0"/>
                          <a:ea typeface="+mn-ea"/>
                          <a:cs typeface="Arial" panose="020B0604020202020204" pitchFamily="34" charset="0"/>
                        </a:rPr>
                        <a:t> on </a:t>
                      </a:r>
                      <a:r>
                        <a:rPr lang="de-DE" sz="1600" b="1" kern="1200" dirty="0" err="1">
                          <a:solidFill>
                            <a:schemeClr val="dk1"/>
                          </a:solidFill>
                          <a:latin typeface="Arial" panose="020B0604020202020204" pitchFamily="34" charset="0"/>
                          <a:ea typeface="+mn-ea"/>
                          <a:cs typeface="Arial" panose="020B0604020202020204" pitchFamily="34" charset="0"/>
                        </a:rPr>
                        <a:t>participation</a:t>
                      </a:r>
                      <a:r>
                        <a:rPr lang="de-DE" sz="1600" b="1" kern="1200" dirty="0">
                          <a:solidFill>
                            <a:schemeClr val="dk1"/>
                          </a:solidFill>
                          <a:latin typeface="Arial" panose="020B0604020202020204" pitchFamily="34" charset="0"/>
                          <a:ea typeface="+mn-ea"/>
                          <a:cs typeface="Arial" panose="020B0604020202020204" pitchFamily="34" charset="0"/>
                        </a:rPr>
                        <a:t> </a:t>
                      </a:r>
                      <a:endParaRPr lang="de-AT" sz="1600" b="1"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69804"/>
                      </a:srgbClr>
                    </a:solidFill>
                  </a:tcPr>
                </a:tc>
                <a:tc hMerge="1">
                  <a:txBody>
                    <a:bodyPr/>
                    <a:lstStyle/>
                    <a:p>
                      <a:pPr marL="0" algn="l" defTabSz="914400" rtl="0" eaLnBrk="1" latinLnBrk="0" hangingPunct="1"/>
                      <a:endParaRPr lang="de-AT" sz="1600" b="1" kern="1200" dirty="0">
                        <a:solidFill>
                          <a:schemeClr val="dk1"/>
                        </a:solidFill>
                        <a:latin typeface="+mn-lt"/>
                        <a:ea typeface="+mn-ea"/>
                        <a:cs typeface="+mn-cs"/>
                      </a:endParaRPr>
                    </a:p>
                  </a:txBody>
                  <a:tcPr/>
                </a:tc>
                <a:tc hMerge="1">
                  <a:txBody>
                    <a:bodyPr/>
                    <a:lstStyle/>
                    <a:p>
                      <a:endParaRPr lang="de-AT" sz="1400" dirty="0"/>
                    </a:p>
                  </a:txBody>
                  <a:tcPr/>
                </a:tc>
                <a:extLst>
                  <a:ext uri="{0D108BD9-81ED-4DB2-BD59-A6C34878D82A}">
                    <a16:rowId xmlns:a16="http://schemas.microsoft.com/office/drawing/2014/main" val="2247172165"/>
                  </a:ext>
                </a:extLst>
              </a:tr>
              <a:tr h="370840">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Development of privacy policy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Ensuring self-representation of the employees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Transparency of school cooperation</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Transparency of cooperation with companies</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The development of strong cooperation with research partners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0" algn="l" defTabSz="914400" rtl="0" eaLnBrk="1" latinLnBrk="0" hangingPunct="1"/>
                      <a:r>
                        <a:rPr lang="en-US" sz="1400" kern="1200" dirty="0">
                          <a:solidFill>
                            <a:schemeClr val="dk1"/>
                          </a:solidFill>
                          <a:effectLst/>
                          <a:latin typeface="Arial" panose="020B0604020202020204" pitchFamily="34" charset="0"/>
                          <a:ea typeface="+mn-ea"/>
                          <a:cs typeface="Arial" panose="020B0604020202020204" pitchFamily="34" charset="0"/>
                        </a:rPr>
                        <a:t>Management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US" sz="1400" kern="1200" dirty="0">
                          <a:solidFill>
                            <a:schemeClr val="dk1"/>
                          </a:solidFill>
                          <a:effectLst/>
                          <a:latin typeface="Arial" panose="020B0604020202020204" pitchFamily="34" charset="0"/>
                          <a:ea typeface="+mn-ea"/>
                          <a:cs typeface="Arial" panose="020B0604020202020204" pitchFamily="34" charset="0"/>
                        </a:rPr>
                        <a:t>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US" sz="1400" kern="1200" dirty="0">
                          <a:solidFill>
                            <a:schemeClr val="dk1"/>
                          </a:solidFill>
                          <a:effectLst/>
                          <a:latin typeface="Arial" panose="020B0604020202020204" pitchFamily="34" charset="0"/>
                          <a:ea typeface="+mn-ea"/>
                          <a:cs typeface="Arial" panose="020B0604020202020204" pitchFamily="34" charset="0"/>
                        </a:rPr>
                        <a:t>Economic policy &amp; strategic management</a:t>
                      </a:r>
                      <a:endParaRPr lang="de-AT" sz="1400" kern="1200" dirty="0">
                        <a:solidFill>
                          <a:schemeClr val="dk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2202346309"/>
                  </a:ext>
                </a:extLst>
              </a:tr>
              <a:tr h="370840">
                <a:tc>
                  <a:txBody>
                    <a:bodyPr/>
                    <a:lstStyle/>
                    <a:p>
                      <a:r>
                        <a:rPr lang="de-DE" sz="1600" b="1" kern="1200" dirty="0" err="1">
                          <a:solidFill>
                            <a:schemeClr val="dk1"/>
                          </a:solidFill>
                          <a:latin typeface="Arial" panose="020B0604020202020204" pitchFamily="34" charset="0"/>
                          <a:ea typeface="+mn-ea"/>
                          <a:cs typeface="Arial" panose="020B0604020202020204" pitchFamily="34" charset="0"/>
                        </a:rPr>
                        <a:t>Aim</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Sustainable</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success</a:t>
                      </a:r>
                      <a:r>
                        <a:rPr lang="de-DE" sz="1600" b="1" kern="1200" dirty="0">
                          <a:solidFill>
                            <a:schemeClr val="dk1"/>
                          </a:solidFill>
                          <a:latin typeface="Arial" panose="020B0604020202020204" pitchFamily="34" charset="0"/>
                          <a:ea typeface="+mn-ea"/>
                          <a:cs typeface="Arial" panose="020B0604020202020204" pitchFamily="34" charset="0"/>
                        </a:rPr>
                        <a:t> </a:t>
                      </a:r>
                      <a:endParaRPr lang="de-AT" sz="1600" b="1"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endParaRPr lang="de-AT" sz="1400" dirty="0">
                        <a:latin typeface="Arial" panose="020B0604020202020204" pitchFamily="34" charset="0"/>
                        <a:cs typeface="Arial" panose="020B0604020202020204" pitchFamily="34" charset="0"/>
                      </a:endParaRPr>
                    </a:p>
                  </a:txBody>
                  <a:tcPr>
                    <a:solidFill>
                      <a:srgbClr val="0093DD">
                        <a:alpha val="69804"/>
                      </a:srgbClr>
                    </a:solidFill>
                  </a:tcPr>
                </a:tc>
                <a:tc>
                  <a:txBody>
                    <a:bodyPr/>
                    <a:lstStyle/>
                    <a:p>
                      <a:endParaRPr lang="de-AT" sz="1400" dirty="0">
                        <a:latin typeface="Arial" panose="020B0604020202020204" pitchFamily="34" charset="0"/>
                        <a:cs typeface="Arial" panose="020B0604020202020204" pitchFamily="34" charset="0"/>
                      </a:endParaRPr>
                    </a:p>
                  </a:txBody>
                  <a:tcPr>
                    <a:solidFill>
                      <a:srgbClr val="0093DD">
                        <a:alpha val="69804"/>
                      </a:srgbClr>
                    </a:solidFill>
                  </a:tcPr>
                </a:tc>
                <a:extLst>
                  <a:ext uri="{0D108BD9-81ED-4DB2-BD59-A6C34878D82A}">
                    <a16:rowId xmlns:a16="http://schemas.microsoft.com/office/drawing/2014/main" val="2523875137"/>
                  </a:ext>
                </a:extLst>
              </a:tr>
              <a:tr h="370840">
                <a:tc>
                  <a:txBody>
                    <a:bodyPr/>
                    <a:lstStyle/>
                    <a:p>
                      <a:pPr marL="285750" indent="-285750" algn="l" defTabSz="914400" rtl="0" eaLnBrk="1" latinLnBrk="0" hangingPunct="1">
                        <a:buFont typeface="Arial" panose="020B0604020202020204" pitchFamily="34" charset="0"/>
                        <a:buChar char="•"/>
                      </a:pPr>
                      <a:r>
                        <a:rPr lang="en-GB" sz="1400" kern="1200" dirty="0">
                          <a:solidFill>
                            <a:schemeClr val="dk1"/>
                          </a:solidFill>
                          <a:latin typeface="Arial" panose="020B0604020202020204" pitchFamily="34" charset="0"/>
                          <a:ea typeface="+mn-ea"/>
                          <a:cs typeface="Arial" panose="020B0604020202020204" pitchFamily="34" charset="0"/>
                        </a:rPr>
                        <a:t>C</a:t>
                      </a:r>
                      <a:r>
                        <a:rPr lang="en-US" sz="1400" kern="1200" dirty="0" err="1">
                          <a:solidFill>
                            <a:schemeClr val="dk1"/>
                          </a:solidFill>
                          <a:latin typeface="Arial" panose="020B0604020202020204" pitchFamily="34" charset="0"/>
                          <a:ea typeface="+mn-ea"/>
                          <a:cs typeface="Arial" panose="020B0604020202020204" pitchFamily="34" charset="0"/>
                        </a:rPr>
                        <a:t>reate</a:t>
                      </a:r>
                      <a:r>
                        <a:rPr lang="en-US" sz="1400" kern="1200" dirty="0">
                          <a:solidFill>
                            <a:schemeClr val="dk1"/>
                          </a:solidFill>
                          <a:latin typeface="Arial" panose="020B0604020202020204" pitchFamily="34" charset="0"/>
                          <a:ea typeface="+mn-ea"/>
                          <a:cs typeface="Arial" panose="020B0604020202020204" pitchFamily="34" charset="0"/>
                        </a:rPr>
                        <a:t> a sustainable management system that ensures quality and safety</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Jour fixe on a regular basis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r>
                        <a:rPr lang="en-US" sz="1400" kern="1200" dirty="0">
                          <a:solidFill>
                            <a:schemeClr val="dk1"/>
                          </a:solidFill>
                          <a:effectLst/>
                          <a:latin typeface="Arial" panose="020B0604020202020204" pitchFamily="34" charset="0"/>
                          <a:ea typeface="+mn-ea"/>
                          <a:cs typeface="Arial" panose="020B0604020202020204" pitchFamily="34" charset="0"/>
                        </a:rPr>
                        <a:t>Management </a:t>
                      </a:r>
                      <a:endParaRPr lang="de-AT" sz="1400" kern="1200" dirty="0">
                        <a:solidFill>
                          <a:schemeClr val="dk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1173968756"/>
                  </a:ext>
                </a:extLst>
              </a:tr>
            </a:tbl>
          </a:graphicData>
        </a:graphic>
      </p:graphicFrame>
      <p:pic>
        <p:nvPicPr>
          <p:cNvPr id="3" name="Grafik 2"/>
          <p:cNvPicPr>
            <a:picLocks noChangeAspect="1"/>
          </p:cNvPicPr>
          <p:nvPr/>
        </p:nvPicPr>
        <p:blipFill>
          <a:blip r:embed="rId3"/>
          <a:stretch>
            <a:fillRect/>
          </a:stretch>
        </p:blipFill>
        <p:spPr>
          <a:xfrm>
            <a:off x="10862582" y="5842034"/>
            <a:ext cx="1314904" cy="957454"/>
          </a:xfrm>
          <a:prstGeom prst="rect">
            <a:avLst/>
          </a:prstGeom>
        </p:spPr>
      </p:pic>
    </p:spTree>
    <p:extLst>
      <p:ext uri="{BB962C8B-B14F-4D97-AF65-F5344CB8AC3E}">
        <p14:creationId xmlns:p14="http://schemas.microsoft.com/office/powerpoint/2010/main" val="4290279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E92DD-DA1B-4940-ABDF-0956FA7E807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Sustainability strategy of </a:t>
            </a:r>
            <a:r>
              <a:rPr lang="en-US" dirty="0" err="1">
                <a:latin typeface="Arial" panose="020B0604020202020204" pitchFamily="34" charset="0"/>
                <a:cs typeface="Arial" panose="020B0604020202020204" pitchFamily="34" charset="0"/>
              </a:rPr>
              <a:t>autArK</a:t>
            </a:r>
            <a:r>
              <a:rPr lang="en-US" dirty="0">
                <a:latin typeface="Arial" panose="020B0604020202020204" pitchFamily="34" charset="0"/>
                <a:cs typeface="Arial" panose="020B0604020202020204" pitchFamily="34" charset="0"/>
              </a:rPr>
              <a:t> II</a:t>
            </a:r>
            <a:endParaRPr lang="de-AT" dirty="0">
              <a:latin typeface="Arial" panose="020B0604020202020204" pitchFamily="34" charset="0"/>
              <a:cs typeface="Arial" panose="020B0604020202020204" pitchFamily="34" charset="0"/>
            </a:endParaRPr>
          </a:p>
        </p:txBody>
      </p:sp>
      <p:graphicFrame>
        <p:nvGraphicFramePr>
          <p:cNvPr id="4" name="Inhaltsplatzhalter 3">
            <a:extLst>
              <a:ext uri="{FF2B5EF4-FFF2-40B4-BE49-F238E27FC236}">
                <a16:creationId xmlns:a16="http://schemas.microsoft.com/office/drawing/2014/main" id="{72AB4C52-DDBA-4119-9DDB-66DBA519DC2C}"/>
              </a:ext>
            </a:extLst>
          </p:cNvPr>
          <p:cNvGraphicFramePr>
            <a:graphicFrameLocks noGrp="1"/>
          </p:cNvGraphicFramePr>
          <p:nvPr>
            <p:ph idx="1"/>
            <p:extLst>
              <p:ext uri="{D42A27DB-BD31-4B8C-83A1-F6EECF244321}">
                <p14:modId xmlns:p14="http://schemas.microsoft.com/office/powerpoint/2010/main" val="824883372"/>
              </p:ext>
            </p:extLst>
          </p:nvPr>
        </p:nvGraphicFramePr>
        <p:xfrm>
          <a:off x="828657" y="1606376"/>
          <a:ext cx="10545762" cy="4836160"/>
        </p:xfrm>
        <a:graphic>
          <a:graphicData uri="http://schemas.openxmlformats.org/drawingml/2006/table">
            <a:tbl>
              <a:tblPr firstRow="1" bandRow="1">
                <a:tableStyleId>{5C22544A-7EE6-4342-B048-85BDC9FD1C3A}</a:tableStyleId>
              </a:tblPr>
              <a:tblGrid>
                <a:gridCol w="3515254">
                  <a:extLst>
                    <a:ext uri="{9D8B030D-6E8A-4147-A177-3AD203B41FA5}">
                      <a16:colId xmlns:a16="http://schemas.microsoft.com/office/drawing/2014/main" val="484285518"/>
                    </a:ext>
                  </a:extLst>
                </a:gridCol>
                <a:gridCol w="4115858">
                  <a:extLst>
                    <a:ext uri="{9D8B030D-6E8A-4147-A177-3AD203B41FA5}">
                      <a16:colId xmlns:a16="http://schemas.microsoft.com/office/drawing/2014/main" val="2900359079"/>
                    </a:ext>
                  </a:extLst>
                </a:gridCol>
                <a:gridCol w="2914650">
                  <a:extLst>
                    <a:ext uri="{9D8B030D-6E8A-4147-A177-3AD203B41FA5}">
                      <a16:colId xmlns:a16="http://schemas.microsoft.com/office/drawing/2014/main" val="2170549678"/>
                    </a:ext>
                  </a:extLst>
                </a:gridCol>
              </a:tblGrid>
              <a:tr h="342900">
                <a:tc>
                  <a:txBody>
                    <a:bodyPr/>
                    <a:lstStyle/>
                    <a:p>
                      <a:pPr algn="ctr"/>
                      <a:r>
                        <a:rPr lang="de-DE" sz="1600" dirty="0" err="1">
                          <a:latin typeface="Arial" panose="020B0604020202020204" pitchFamily="34" charset="0"/>
                          <a:cs typeface="Arial" panose="020B0604020202020204" pitchFamily="34" charset="0"/>
                        </a:rPr>
                        <a:t>Measures</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de-DE" sz="1600" dirty="0" err="1">
                          <a:latin typeface="Arial" panose="020B0604020202020204" pitchFamily="34" charset="0"/>
                          <a:cs typeface="Arial" panose="020B0604020202020204" pitchFamily="34" charset="0"/>
                        </a:rPr>
                        <a:t>Regulations</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de-DE" sz="1600" dirty="0" err="1">
                          <a:latin typeface="Arial" panose="020B0604020202020204" pitchFamily="34" charset="0"/>
                          <a:cs typeface="Arial" panose="020B0604020202020204" pitchFamily="34" charset="0"/>
                        </a:rPr>
                        <a:t>Aspects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sustainability</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3684234036"/>
                  </a:ext>
                </a:extLst>
              </a:tr>
              <a:tr h="409575">
                <a:tc gridSpan="3">
                  <a:txBody>
                    <a:bodyPr/>
                    <a:lstStyle/>
                    <a:p>
                      <a:pPr marL="0" algn="l" defTabSz="914400" rtl="0" eaLnBrk="1" latinLnBrk="0" hangingPunct="1"/>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Aim</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We</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creae</a:t>
                      </a:r>
                      <a:r>
                        <a:rPr lang="de-DE" sz="1600" b="1" kern="1200" dirty="0">
                          <a:solidFill>
                            <a:schemeClr val="dk1"/>
                          </a:solidFill>
                          <a:latin typeface="Arial" panose="020B0604020202020204" pitchFamily="34" charset="0"/>
                          <a:ea typeface="+mn-ea"/>
                          <a:cs typeface="Arial" panose="020B0604020202020204" pitchFamily="34" charset="0"/>
                        </a:rPr>
                        <a:t> an </a:t>
                      </a:r>
                      <a:r>
                        <a:rPr lang="de-DE" sz="1600" b="1" kern="1200" dirty="0" err="1">
                          <a:solidFill>
                            <a:schemeClr val="dk1"/>
                          </a:solidFill>
                          <a:latin typeface="Arial" panose="020B0604020202020204" pitchFamily="34" charset="0"/>
                          <a:ea typeface="+mn-ea"/>
                          <a:cs typeface="Arial" panose="020B0604020202020204" pitchFamily="34" charset="0"/>
                        </a:rPr>
                        <a:t>exemplary</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work</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environment</a:t>
                      </a:r>
                      <a:r>
                        <a:rPr lang="de-DE" sz="1600" b="1" kern="1200" dirty="0">
                          <a:solidFill>
                            <a:schemeClr val="dk1"/>
                          </a:solidFill>
                          <a:latin typeface="Arial" panose="020B0604020202020204" pitchFamily="34" charset="0"/>
                          <a:ea typeface="+mn-ea"/>
                          <a:cs typeface="Arial" panose="020B0604020202020204" pitchFamily="34" charset="0"/>
                        </a:rPr>
                        <a:t> </a:t>
                      </a:r>
                      <a:endParaRPr lang="de-AT" sz="1600" b="1"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69804"/>
                      </a:srgbClr>
                    </a:solidFill>
                  </a:tcPr>
                </a:tc>
                <a:tc hMerge="1">
                  <a:txBody>
                    <a:bodyPr/>
                    <a:lstStyle/>
                    <a:p>
                      <a:endParaRPr lang="de-AT" dirty="0"/>
                    </a:p>
                  </a:txBody>
                  <a:tcPr/>
                </a:tc>
                <a:tc hMerge="1">
                  <a:txBody>
                    <a:bodyPr/>
                    <a:lstStyle/>
                    <a:p>
                      <a:endParaRPr lang="de-AT" sz="1600" b="1" dirty="0"/>
                    </a:p>
                  </a:txBody>
                  <a:tcPr/>
                </a:tc>
                <a:extLst>
                  <a:ext uri="{0D108BD9-81ED-4DB2-BD59-A6C34878D82A}">
                    <a16:rowId xmlns:a16="http://schemas.microsoft.com/office/drawing/2014/main" val="2926067217"/>
                  </a:ext>
                </a:extLst>
              </a:tr>
              <a:tr h="370840">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Compatibility of family and labor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Increase part-time jobs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Increase generational management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Ensure work safety and labor rights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Increase the quality of feedback chances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A systematic idea-management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Continuous professional education</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The creation of an internal and external job rotational system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0" algn="l" defTabSz="914400" rtl="0" eaLnBrk="1" latinLnBrk="0" hangingPunct="1"/>
                      <a:r>
                        <a:rPr lang="en-US" sz="1400" kern="1200" dirty="0">
                          <a:solidFill>
                            <a:schemeClr val="dk1"/>
                          </a:solidFill>
                          <a:effectLst/>
                          <a:latin typeface="Arial" panose="020B0604020202020204" pitchFamily="34" charset="0"/>
                          <a:ea typeface="+mn-ea"/>
                          <a:cs typeface="Arial" panose="020B0604020202020204" pitchFamily="34" charset="0"/>
                        </a:rPr>
                        <a:t>Economic policy &amp; strategic management</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US" sz="1400" kern="1200" dirty="0">
                          <a:solidFill>
                            <a:schemeClr val="dk1"/>
                          </a:solidFill>
                          <a:effectLst/>
                          <a:latin typeface="Arial" panose="020B0604020202020204" pitchFamily="34" charset="0"/>
                          <a:ea typeface="+mn-ea"/>
                          <a:cs typeface="Arial" panose="020B0604020202020204" pitchFamily="34" charset="0"/>
                        </a:rPr>
                        <a:t>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0" algn="l" defTabSz="914400" rtl="0" eaLnBrk="1" latinLnBrk="0" hangingPunct="1"/>
                      <a:r>
                        <a:rPr lang="en-US" sz="1400" kern="1200" dirty="0">
                          <a:solidFill>
                            <a:schemeClr val="dk1"/>
                          </a:solidFill>
                          <a:effectLst/>
                          <a:latin typeface="Arial" panose="020B0604020202020204" pitchFamily="34" charset="0"/>
                          <a:ea typeface="+mn-ea"/>
                          <a:cs typeface="Arial" panose="020B0604020202020204" pitchFamily="34" charset="0"/>
                        </a:rPr>
                        <a:t>Environment &amp; social aspects </a:t>
                      </a:r>
                      <a:endParaRPr lang="de-AT" sz="1400" kern="1200" dirty="0">
                        <a:solidFill>
                          <a:schemeClr val="dk1"/>
                        </a:solidFill>
                        <a:effectLst/>
                        <a:latin typeface="Arial" panose="020B0604020202020204" pitchFamily="34" charset="0"/>
                        <a:ea typeface="+mn-ea"/>
                        <a:cs typeface="Arial" panose="020B0604020202020204" pitchFamily="34" charset="0"/>
                      </a:endParaRPr>
                    </a:p>
                    <a:p>
                      <a:endParaRPr lang="de-AT" sz="1400" dirty="0">
                        <a:latin typeface="Arial" panose="020B0604020202020204" pitchFamily="34" charset="0"/>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974815456"/>
                  </a:ext>
                </a:extLst>
              </a:tr>
              <a:tr h="451485">
                <a:tc gridSpan="3">
                  <a:txBody>
                    <a:bodyPr/>
                    <a:lstStyle/>
                    <a:p>
                      <a:pPr marL="0" algn="l" defTabSz="914400" rtl="0" eaLnBrk="1" latinLnBrk="0" hangingPunct="1"/>
                      <a:r>
                        <a:rPr lang="de-DE" sz="1600" b="1" kern="1200" dirty="0" err="1">
                          <a:solidFill>
                            <a:schemeClr val="dk1"/>
                          </a:solidFill>
                          <a:latin typeface="Arial" panose="020B0604020202020204" pitchFamily="34" charset="0"/>
                          <a:ea typeface="+mn-ea"/>
                          <a:cs typeface="Arial" panose="020B0604020202020204" pitchFamily="34" charset="0"/>
                        </a:rPr>
                        <a:t>Aim</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We</a:t>
                      </a:r>
                      <a:r>
                        <a:rPr lang="de-DE" sz="1600" b="1" kern="1200" dirty="0">
                          <a:solidFill>
                            <a:schemeClr val="dk1"/>
                          </a:solidFill>
                          <a:latin typeface="Arial" panose="020B0604020202020204" pitchFamily="34" charset="0"/>
                          <a:ea typeface="+mn-ea"/>
                          <a:cs typeface="Arial" panose="020B0604020202020204" pitchFamily="34" charset="0"/>
                        </a:rPr>
                        <a:t> save </a:t>
                      </a:r>
                      <a:r>
                        <a:rPr lang="de-DE" sz="1600" b="1" kern="1200" dirty="0" err="1">
                          <a:solidFill>
                            <a:schemeClr val="dk1"/>
                          </a:solidFill>
                          <a:latin typeface="Arial" panose="020B0604020202020204" pitchFamily="34" charset="0"/>
                          <a:ea typeface="+mn-ea"/>
                          <a:cs typeface="Arial" panose="020B0604020202020204" pitchFamily="34" charset="0"/>
                        </a:rPr>
                        <a:t>resources</a:t>
                      </a:r>
                      <a:r>
                        <a:rPr lang="de-DE" sz="1600" b="1" kern="1200" dirty="0">
                          <a:solidFill>
                            <a:schemeClr val="dk1"/>
                          </a:solidFill>
                          <a:latin typeface="Arial" panose="020B0604020202020204" pitchFamily="34" charset="0"/>
                          <a:ea typeface="+mn-ea"/>
                          <a:cs typeface="Arial" panose="020B0604020202020204" pitchFamily="34" charset="0"/>
                        </a:rPr>
                        <a:t> </a:t>
                      </a:r>
                      <a:endParaRPr lang="de-AT" sz="1600" b="1"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69804"/>
                      </a:srgbClr>
                    </a:solidFill>
                  </a:tcPr>
                </a:tc>
                <a:tc hMerge="1">
                  <a:txBody>
                    <a:bodyPr/>
                    <a:lstStyle/>
                    <a:p>
                      <a:pPr marL="0" algn="l" defTabSz="914400" rtl="0" eaLnBrk="1" latinLnBrk="0" hangingPunct="1"/>
                      <a:endParaRPr lang="de-AT" sz="1600" b="1" kern="1200" dirty="0">
                        <a:solidFill>
                          <a:schemeClr val="dk1"/>
                        </a:solidFill>
                        <a:latin typeface="+mn-lt"/>
                        <a:ea typeface="+mn-ea"/>
                        <a:cs typeface="+mn-cs"/>
                      </a:endParaRPr>
                    </a:p>
                  </a:txBody>
                  <a:tcPr/>
                </a:tc>
                <a:tc hMerge="1">
                  <a:txBody>
                    <a:bodyPr/>
                    <a:lstStyle/>
                    <a:p>
                      <a:endParaRPr lang="de-AT" sz="1400" dirty="0"/>
                    </a:p>
                  </a:txBody>
                  <a:tcPr/>
                </a:tc>
                <a:extLst>
                  <a:ext uri="{0D108BD9-81ED-4DB2-BD59-A6C34878D82A}">
                    <a16:rowId xmlns:a16="http://schemas.microsoft.com/office/drawing/2014/main" val="2247172165"/>
                  </a:ext>
                </a:extLst>
              </a:tr>
              <a:tr h="370840">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Controlling the procurement processes</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Actively contribute to climate protection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Relying on regional and organic products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Relying on sustainability labels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Realizing climate protection measures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Realizing environmental cooperation’s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Realizing recycling measures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Environment &amp; social aspects </a:t>
                      </a:r>
                      <a:endParaRPr lang="de-AT" sz="1400" kern="1200" dirty="0">
                        <a:solidFill>
                          <a:schemeClr val="dk1"/>
                        </a:solidFill>
                        <a:effectLst/>
                        <a:latin typeface="Arial" panose="020B0604020202020204" pitchFamily="34" charset="0"/>
                        <a:ea typeface="+mn-ea"/>
                        <a:cs typeface="Arial" panose="020B0604020202020204" pitchFamily="34" charset="0"/>
                      </a:endParaRPr>
                    </a:p>
                    <a:p>
                      <a:pPr marL="0" algn="l" defTabSz="914400" rtl="0" eaLnBrk="1" latinLnBrk="0" hangingPunct="1"/>
                      <a:endParaRPr lang="de-AT" sz="1400" kern="1200" dirty="0">
                        <a:solidFill>
                          <a:schemeClr val="dk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2202346309"/>
                  </a:ext>
                </a:extLst>
              </a:tr>
              <a:tr h="370840">
                <a:tc gridSpan="3">
                  <a:txBody>
                    <a:bodyPr/>
                    <a:lstStyle/>
                    <a:p>
                      <a:r>
                        <a:rPr lang="de-DE" sz="1600" b="1" kern="1200" dirty="0" err="1">
                          <a:solidFill>
                            <a:schemeClr val="dk1"/>
                          </a:solidFill>
                          <a:latin typeface="Arial" panose="020B0604020202020204" pitchFamily="34" charset="0"/>
                          <a:ea typeface="+mn-ea"/>
                          <a:cs typeface="Arial" panose="020B0604020202020204" pitchFamily="34" charset="0"/>
                        </a:rPr>
                        <a:t>Aim</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We</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are</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creating</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value</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for</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our</a:t>
                      </a:r>
                      <a:r>
                        <a:rPr lang="de-DE" sz="1600" b="1" kern="1200" dirty="0">
                          <a:solidFill>
                            <a:schemeClr val="dk1"/>
                          </a:solidFill>
                          <a:latin typeface="Arial" panose="020B0604020202020204" pitchFamily="34" charset="0"/>
                          <a:ea typeface="+mn-ea"/>
                          <a:cs typeface="Arial" panose="020B0604020202020204" pitchFamily="34" charset="0"/>
                        </a:rPr>
                        <a:t> </a:t>
                      </a:r>
                      <a:r>
                        <a:rPr lang="de-DE" sz="1600" b="1" kern="1200" dirty="0" err="1">
                          <a:solidFill>
                            <a:schemeClr val="dk1"/>
                          </a:solidFill>
                          <a:latin typeface="Arial" panose="020B0604020202020204" pitchFamily="34" charset="0"/>
                          <a:ea typeface="+mn-ea"/>
                          <a:cs typeface="Arial" panose="020B0604020202020204" pitchFamily="34" charset="0"/>
                        </a:rPr>
                        <a:t>environment</a:t>
                      </a:r>
                      <a:r>
                        <a:rPr lang="de-DE" sz="1600" b="1" kern="1200" dirty="0">
                          <a:solidFill>
                            <a:schemeClr val="dk1"/>
                          </a:solidFill>
                          <a:latin typeface="Arial" panose="020B0604020202020204" pitchFamily="34" charset="0"/>
                          <a:ea typeface="+mn-ea"/>
                          <a:cs typeface="Arial" panose="020B0604020202020204" pitchFamily="34" charset="0"/>
                        </a:rPr>
                        <a:t> </a:t>
                      </a:r>
                      <a:endParaRPr lang="de-AT" sz="1600" b="1"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69804"/>
                      </a:srgbClr>
                    </a:solidFill>
                  </a:tcPr>
                </a:tc>
                <a:tc hMerge="1">
                  <a:txBody>
                    <a:bodyPr/>
                    <a:lstStyle/>
                    <a:p>
                      <a:endParaRPr lang="de-AT" sz="1400" dirty="0"/>
                    </a:p>
                  </a:txBody>
                  <a:tcPr/>
                </a:tc>
                <a:tc hMerge="1">
                  <a:txBody>
                    <a:bodyPr/>
                    <a:lstStyle/>
                    <a:p>
                      <a:endParaRPr lang="de-AT" sz="1400" dirty="0"/>
                    </a:p>
                  </a:txBody>
                  <a:tcPr/>
                </a:tc>
                <a:extLst>
                  <a:ext uri="{0D108BD9-81ED-4DB2-BD59-A6C34878D82A}">
                    <a16:rowId xmlns:a16="http://schemas.microsoft.com/office/drawing/2014/main" val="2523875137"/>
                  </a:ext>
                </a:extLst>
              </a:tr>
              <a:tr h="0">
                <a:tc>
                  <a:txBody>
                    <a:bodyPr/>
                    <a:lstStyle/>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Being a positive example for the regional economy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Create criteria for suppliers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Support regional suppliers </a:t>
                      </a:r>
                      <a:endParaRPr lang="de-AT" sz="1400" kern="1200" dirty="0">
                        <a:solidFill>
                          <a:schemeClr val="dk1"/>
                        </a:solidFill>
                        <a:latin typeface="Arial" panose="020B0604020202020204" pitchFamily="34" charset="0"/>
                        <a:ea typeface="+mn-ea"/>
                        <a:cs typeface="Arial" panose="020B0604020202020204" pitchFamily="34" charset="0"/>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Arial" panose="020B0604020202020204" pitchFamily="34" charset="0"/>
                          <a:ea typeface="+mn-ea"/>
                          <a:cs typeface="Arial" panose="020B0604020202020204" pitchFamily="34" charset="0"/>
                        </a:rPr>
                        <a:t>Support diverse suppliers </a:t>
                      </a:r>
                      <a:endParaRPr lang="de-AT" sz="1400" kern="1200" dirty="0">
                        <a:solidFill>
                          <a:schemeClr val="dk1"/>
                        </a:solidFill>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Arial" panose="020B0604020202020204" pitchFamily="34" charset="0"/>
                          <a:ea typeface="+mn-ea"/>
                          <a:cs typeface="Arial" panose="020B0604020202020204" pitchFamily="34" charset="0"/>
                        </a:rPr>
                        <a:t>Economic policy &amp; strategic management</a:t>
                      </a:r>
                      <a:endParaRPr lang="de-AT" sz="1400" kern="1200" dirty="0">
                        <a:solidFill>
                          <a:schemeClr val="dk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1173968756"/>
                  </a:ext>
                </a:extLst>
              </a:tr>
            </a:tbl>
          </a:graphicData>
        </a:graphic>
      </p:graphicFrame>
      <p:pic>
        <p:nvPicPr>
          <p:cNvPr id="5" name="Grafik 4"/>
          <p:cNvPicPr>
            <a:picLocks noChangeAspect="1"/>
          </p:cNvPicPr>
          <p:nvPr/>
        </p:nvPicPr>
        <p:blipFill>
          <a:blip r:embed="rId3"/>
          <a:stretch>
            <a:fillRect/>
          </a:stretch>
        </p:blipFill>
        <p:spPr>
          <a:xfrm>
            <a:off x="10877096" y="5723281"/>
            <a:ext cx="1314904" cy="957454"/>
          </a:xfrm>
          <a:prstGeom prst="rect">
            <a:avLst/>
          </a:prstGeom>
        </p:spPr>
      </p:pic>
    </p:spTree>
    <p:extLst>
      <p:ext uri="{BB962C8B-B14F-4D97-AF65-F5344CB8AC3E}">
        <p14:creationId xmlns:p14="http://schemas.microsoft.com/office/powerpoint/2010/main" val="2849230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E92DD-DA1B-4940-ABDF-0956FA7E8077}"/>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Sustainability strategy of </a:t>
            </a:r>
            <a:r>
              <a:rPr lang="en-US" dirty="0" err="1">
                <a:latin typeface="Arial" panose="020B0604020202020204" pitchFamily="34" charset="0"/>
                <a:cs typeface="Arial" panose="020B0604020202020204" pitchFamily="34" charset="0"/>
              </a:rPr>
              <a:t>autArK</a:t>
            </a:r>
            <a:r>
              <a:rPr lang="en-US" dirty="0">
                <a:latin typeface="Arial" panose="020B0604020202020204" pitchFamily="34" charset="0"/>
                <a:cs typeface="Arial" panose="020B0604020202020204" pitchFamily="34" charset="0"/>
              </a:rPr>
              <a:t> II</a:t>
            </a:r>
            <a:endParaRPr lang="de-AT" dirty="0">
              <a:latin typeface="Arial" panose="020B0604020202020204" pitchFamily="34" charset="0"/>
              <a:cs typeface="Arial" panose="020B0604020202020204" pitchFamily="34" charset="0"/>
            </a:endParaRPr>
          </a:p>
        </p:txBody>
      </p:sp>
      <p:graphicFrame>
        <p:nvGraphicFramePr>
          <p:cNvPr id="4" name="Inhaltsplatzhalter 3">
            <a:extLst>
              <a:ext uri="{FF2B5EF4-FFF2-40B4-BE49-F238E27FC236}">
                <a16:creationId xmlns:a16="http://schemas.microsoft.com/office/drawing/2014/main" id="{72AB4C52-DDBA-4119-9DDB-66DBA519DC2C}"/>
              </a:ext>
            </a:extLst>
          </p:cNvPr>
          <p:cNvGraphicFramePr>
            <a:graphicFrameLocks noGrp="1"/>
          </p:cNvGraphicFramePr>
          <p:nvPr>
            <p:ph idx="1"/>
            <p:extLst>
              <p:ext uri="{D42A27DB-BD31-4B8C-83A1-F6EECF244321}">
                <p14:modId xmlns:p14="http://schemas.microsoft.com/office/powerpoint/2010/main" val="772070124"/>
              </p:ext>
            </p:extLst>
          </p:nvPr>
        </p:nvGraphicFramePr>
        <p:xfrm>
          <a:off x="828657" y="1744603"/>
          <a:ext cx="10545762" cy="2453640"/>
        </p:xfrm>
        <a:graphic>
          <a:graphicData uri="http://schemas.openxmlformats.org/drawingml/2006/table">
            <a:tbl>
              <a:tblPr firstRow="1" bandRow="1">
                <a:tableStyleId>{5C22544A-7EE6-4342-B048-85BDC9FD1C3A}</a:tableStyleId>
              </a:tblPr>
              <a:tblGrid>
                <a:gridCol w="3515254">
                  <a:extLst>
                    <a:ext uri="{9D8B030D-6E8A-4147-A177-3AD203B41FA5}">
                      <a16:colId xmlns:a16="http://schemas.microsoft.com/office/drawing/2014/main" val="484285518"/>
                    </a:ext>
                  </a:extLst>
                </a:gridCol>
                <a:gridCol w="4115858">
                  <a:extLst>
                    <a:ext uri="{9D8B030D-6E8A-4147-A177-3AD203B41FA5}">
                      <a16:colId xmlns:a16="http://schemas.microsoft.com/office/drawing/2014/main" val="2900359079"/>
                    </a:ext>
                  </a:extLst>
                </a:gridCol>
                <a:gridCol w="2914650">
                  <a:extLst>
                    <a:ext uri="{9D8B030D-6E8A-4147-A177-3AD203B41FA5}">
                      <a16:colId xmlns:a16="http://schemas.microsoft.com/office/drawing/2014/main" val="2170549678"/>
                    </a:ext>
                  </a:extLst>
                </a:gridCol>
              </a:tblGrid>
              <a:tr h="342900">
                <a:tc>
                  <a:txBody>
                    <a:bodyPr/>
                    <a:lstStyle/>
                    <a:p>
                      <a:pPr algn="ctr"/>
                      <a:r>
                        <a:rPr lang="de-DE" sz="1600" dirty="0" err="1">
                          <a:latin typeface="Arial" panose="020B0604020202020204" pitchFamily="34" charset="0"/>
                          <a:cs typeface="Arial" panose="020B0604020202020204" pitchFamily="34" charset="0"/>
                        </a:rPr>
                        <a:t>Measures</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de-DE" sz="1600" dirty="0" err="1">
                          <a:latin typeface="Arial" panose="020B0604020202020204" pitchFamily="34" charset="0"/>
                          <a:cs typeface="Arial" panose="020B0604020202020204" pitchFamily="34" charset="0"/>
                        </a:rPr>
                        <a:t>Regulations</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de-DE" sz="1600" dirty="0" err="1">
                          <a:latin typeface="Arial" panose="020B0604020202020204" pitchFamily="34" charset="0"/>
                          <a:cs typeface="Arial" panose="020B0604020202020204" pitchFamily="34" charset="0"/>
                        </a:rPr>
                        <a:t>Aspects</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of</a:t>
                      </a:r>
                      <a:r>
                        <a:rPr lang="de-DE" sz="1600" dirty="0">
                          <a:latin typeface="Arial" panose="020B0604020202020204" pitchFamily="34" charset="0"/>
                          <a:cs typeface="Arial" panose="020B0604020202020204" pitchFamily="34" charset="0"/>
                        </a:rPr>
                        <a:t> </a:t>
                      </a:r>
                      <a:r>
                        <a:rPr lang="de-DE" sz="1600" dirty="0" err="1">
                          <a:latin typeface="Arial" panose="020B0604020202020204" pitchFamily="34" charset="0"/>
                          <a:cs typeface="Arial" panose="020B0604020202020204" pitchFamily="34" charset="0"/>
                        </a:rPr>
                        <a:t>sustainability</a:t>
                      </a:r>
                      <a:r>
                        <a:rPr lang="de-DE" sz="1600" dirty="0">
                          <a:latin typeface="Arial" panose="020B0604020202020204" pitchFamily="34" charset="0"/>
                          <a:cs typeface="Arial" panose="020B0604020202020204" pitchFamily="34" charset="0"/>
                        </a:rPr>
                        <a:t> </a:t>
                      </a:r>
                      <a:endParaRPr lang="de-AT" sz="16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3684234036"/>
                  </a:ext>
                </a:extLst>
              </a:tr>
              <a:tr h="409575">
                <a:tc gridSpan="3">
                  <a:txBody>
                    <a:bodyPr/>
                    <a:lstStyle/>
                    <a:p>
                      <a:pPr marL="0" algn="l" defTabSz="914400" rtl="0" eaLnBrk="1" latinLnBrk="0" hangingPunct="1"/>
                      <a:r>
                        <a:rPr lang="de-DE" sz="1600" b="1" kern="1200" dirty="0" err="1">
                          <a:solidFill>
                            <a:schemeClr val="dk1"/>
                          </a:solidFill>
                          <a:latin typeface="+mn-lt"/>
                          <a:ea typeface="+mn-ea"/>
                          <a:cs typeface="+mn-cs"/>
                        </a:rPr>
                        <a:t>Aim</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We</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are</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talking</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about</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our</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measures</a:t>
                      </a:r>
                      <a:r>
                        <a:rPr lang="de-DE" sz="1600" b="1" kern="1200" dirty="0">
                          <a:solidFill>
                            <a:schemeClr val="dk1"/>
                          </a:solidFill>
                          <a:latin typeface="+mn-lt"/>
                          <a:ea typeface="+mn-ea"/>
                          <a:cs typeface="+mn-cs"/>
                        </a:rPr>
                        <a:t> </a:t>
                      </a:r>
                    </a:p>
                  </a:txBody>
                  <a:tcPr>
                    <a:solidFill>
                      <a:srgbClr val="0093DD">
                        <a:alpha val="69804"/>
                      </a:srgbClr>
                    </a:solidFill>
                  </a:tcPr>
                </a:tc>
                <a:tc hMerge="1">
                  <a:txBody>
                    <a:bodyPr/>
                    <a:lstStyle/>
                    <a:p>
                      <a:endParaRPr lang="de-AT" dirty="0"/>
                    </a:p>
                  </a:txBody>
                  <a:tcPr/>
                </a:tc>
                <a:tc hMerge="1">
                  <a:txBody>
                    <a:bodyPr/>
                    <a:lstStyle/>
                    <a:p>
                      <a:endParaRPr lang="de-AT" sz="1600" b="1" dirty="0"/>
                    </a:p>
                  </a:txBody>
                  <a:tcPr/>
                </a:tc>
                <a:extLst>
                  <a:ext uri="{0D108BD9-81ED-4DB2-BD59-A6C34878D82A}">
                    <a16:rowId xmlns:a16="http://schemas.microsoft.com/office/drawing/2014/main" val="2926067217"/>
                  </a:ext>
                </a:extLst>
              </a:tr>
              <a:tr h="245535">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Creation of internal and external sustainability communication </a:t>
                      </a:r>
                      <a:endParaRPr lang="de-AT" sz="1400" kern="1200" dirty="0">
                        <a:solidFill>
                          <a:schemeClr val="dk1"/>
                        </a:solidFill>
                        <a:latin typeface="+mn-lt"/>
                        <a:ea typeface="+mn-ea"/>
                        <a:cs typeface="+mn-cs"/>
                      </a:endParaRPr>
                    </a:p>
                  </a:txBody>
                  <a:tcPr>
                    <a:solidFill>
                      <a:srgbClr val="0093DD">
                        <a:alpha val="20000"/>
                      </a:srgbClr>
                    </a:solidFill>
                  </a:tcPr>
                </a:tc>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Sustainability reporting </a:t>
                      </a:r>
                      <a:endParaRPr lang="de-AT" sz="1400" kern="1200" dirty="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Media Partnerships </a:t>
                      </a:r>
                      <a:endParaRPr lang="de-AT" sz="1400" kern="1200" dirty="0">
                        <a:solidFill>
                          <a:schemeClr val="dk1"/>
                        </a:solidFill>
                        <a:latin typeface="+mn-lt"/>
                        <a:ea typeface="+mn-ea"/>
                        <a:cs typeface="+mn-cs"/>
                      </a:endParaRPr>
                    </a:p>
                  </a:txBody>
                  <a:tcPr>
                    <a:solidFill>
                      <a:srgbClr val="0093DD">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Economic policy &amp; strategic management</a:t>
                      </a:r>
                      <a:endParaRPr lang="de-AT" sz="1400" kern="1200" dirty="0">
                        <a:solidFill>
                          <a:schemeClr val="dk1"/>
                        </a:solidFill>
                        <a:effectLst/>
                        <a:latin typeface="+mn-lt"/>
                        <a:ea typeface="+mn-ea"/>
                        <a:cs typeface="+mn-cs"/>
                      </a:endParaRPr>
                    </a:p>
                  </a:txBody>
                  <a:tcPr>
                    <a:solidFill>
                      <a:srgbClr val="0093DD">
                        <a:alpha val="20000"/>
                      </a:srgbClr>
                    </a:solidFill>
                  </a:tcPr>
                </a:tc>
                <a:extLst>
                  <a:ext uri="{0D108BD9-81ED-4DB2-BD59-A6C34878D82A}">
                    <a16:rowId xmlns:a16="http://schemas.microsoft.com/office/drawing/2014/main" val="974815456"/>
                  </a:ext>
                </a:extLst>
              </a:tr>
              <a:tr h="451485">
                <a:tc gridSpan="3">
                  <a:txBody>
                    <a:bodyPr/>
                    <a:lstStyle/>
                    <a:p>
                      <a:pPr marL="0" algn="l" defTabSz="914400" rtl="0" eaLnBrk="1" latinLnBrk="0" hangingPunct="1"/>
                      <a:r>
                        <a:rPr lang="de-DE" sz="1600" b="1" kern="1200" dirty="0" err="1">
                          <a:solidFill>
                            <a:schemeClr val="dk1"/>
                          </a:solidFill>
                          <a:latin typeface="+mn-lt"/>
                          <a:ea typeface="+mn-ea"/>
                          <a:cs typeface="+mn-cs"/>
                        </a:rPr>
                        <a:t>Aim</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We</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are</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doing</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something</a:t>
                      </a:r>
                      <a:r>
                        <a:rPr lang="de-DE" sz="1600" b="1" kern="1200" dirty="0">
                          <a:solidFill>
                            <a:schemeClr val="dk1"/>
                          </a:solidFill>
                          <a:latin typeface="+mn-lt"/>
                          <a:ea typeface="+mn-ea"/>
                          <a:cs typeface="+mn-cs"/>
                        </a:rPr>
                        <a:t> </a:t>
                      </a:r>
                      <a:r>
                        <a:rPr lang="de-DE" sz="1600" b="1" kern="1200" dirty="0" err="1">
                          <a:solidFill>
                            <a:schemeClr val="dk1"/>
                          </a:solidFill>
                          <a:latin typeface="+mn-lt"/>
                          <a:ea typeface="+mn-ea"/>
                          <a:cs typeface="+mn-cs"/>
                        </a:rPr>
                        <a:t>ourselves</a:t>
                      </a:r>
                      <a:r>
                        <a:rPr lang="de-DE" sz="1600" b="1" kern="1200" dirty="0">
                          <a:solidFill>
                            <a:schemeClr val="dk1"/>
                          </a:solidFill>
                          <a:latin typeface="+mn-lt"/>
                          <a:ea typeface="+mn-ea"/>
                          <a:cs typeface="+mn-cs"/>
                        </a:rPr>
                        <a:t> </a:t>
                      </a:r>
                      <a:endParaRPr lang="de-AT" sz="1600" b="1" kern="1200" dirty="0">
                        <a:solidFill>
                          <a:schemeClr val="dk1"/>
                        </a:solidFill>
                        <a:latin typeface="+mn-lt"/>
                        <a:ea typeface="+mn-ea"/>
                        <a:cs typeface="+mn-cs"/>
                      </a:endParaRPr>
                    </a:p>
                  </a:txBody>
                  <a:tcPr>
                    <a:solidFill>
                      <a:srgbClr val="0093DD">
                        <a:alpha val="69804"/>
                      </a:srgbClr>
                    </a:solidFill>
                  </a:tcPr>
                </a:tc>
                <a:tc hMerge="1">
                  <a:txBody>
                    <a:bodyPr/>
                    <a:lstStyle/>
                    <a:p>
                      <a:pPr marL="0" algn="l" defTabSz="914400" rtl="0" eaLnBrk="1" latinLnBrk="0" hangingPunct="1"/>
                      <a:endParaRPr lang="de-AT" sz="1600" b="1" kern="1200" dirty="0">
                        <a:solidFill>
                          <a:schemeClr val="dk1"/>
                        </a:solidFill>
                        <a:latin typeface="+mn-lt"/>
                        <a:ea typeface="+mn-ea"/>
                        <a:cs typeface="+mn-cs"/>
                      </a:endParaRPr>
                    </a:p>
                  </a:txBody>
                  <a:tcPr/>
                </a:tc>
                <a:tc hMerge="1">
                  <a:txBody>
                    <a:bodyPr/>
                    <a:lstStyle/>
                    <a:p>
                      <a:endParaRPr lang="de-AT" sz="1400" dirty="0"/>
                    </a:p>
                  </a:txBody>
                  <a:tcPr/>
                </a:tc>
                <a:extLst>
                  <a:ext uri="{0D108BD9-81ED-4DB2-BD59-A6C34878D82A}">
                    <a16:rowId xmlns:a16="http://schemas.microsoft.com/office/drawing/2014/main" val="2247172165"/>
                  </a:ext>
                </a:extLst>
              </a:tr>
              <a:tr h="370840">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Trying to realize the own values in professional partnerships </a:t>
                      </a:r>
                      <a:endParaRPr lang="de-AT" sz="1400" kern="1200" dirty="0">
                        <a:solidFill>
                          <a:schemeClr val="dk1"/>
                        </a:solidFill>
                        <a:latin typeface="+mn-lt"/>
                        <a:ea typeface="+mn-ea"/>
                        <a:cs typeface="+mn-cs"/>
                      </a:endParaRPr>
                    </a:p>
                  </a:txBody>
                  <a:tcPr>
                    <a:solidFill>
                      <a:srgbClr val="0093DD">
                        <a:alpha val="20000"/>
                      </a:srgbClr>
                    </a:solidFill>
                  </a:tcPr>
                </a:tc>
                <a:tc>
                  <a:txBody>
                    <a:bodyPr/>
                    <a:lstStyle/>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Employ social businesses </a:t>
                      </a:r>
                      <a:endParaRPr lang="de-AT" sz="1400" kern="1200" dirty="0">
                        <a:solidFill>
                          <a:schemeClr val="dk1"/>
                        </a:solidFill>
                        <a:latin typeface="+mn-lt"/>
                        <a:ea typeface="+mn-ea"/>
                        <a:cs typeface="+mn-cs"/>
                      </a:endParaRPr>
                    </a:p>
                    <a:p>
                      <a:pPr marL="285750" lvl="0" indent="-285750"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We support voluntary activities by our employees </a:t>
                      </a:r>
                      <a:endParaRPr lang="de-AT" sz="1400" kern="1200" dirty="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sz="1400" kern="1200" dirty="0">
                          <a:solidFill>
                            <a:schemeClr val="dk1"/>
                          </a:solidFill>
                          <a:latin typeface="+mn-lt"/>
                          <a:ea typeface="+mn-ea"/>
                          <a:cs typeface="+mn-cs"/>
                        </a:rPr>
                        <a:t>“</a:t>
                      </a:r>
                      <a:r>
                        <a:rPr lang="en-US" sz="1400" kern="1200" dirty="0" err="1">
                          <a:solidFill>
                            <a:schemeClr val="dk1"/>
                          </a:solidFill>
                          <a:latin typeface="+mn-lt"/>
                          <a:ea typeface="+mn-ea"/>
                          <a:cs typeface="+mn-cs"/>
                        </a:rPr>
                        <a:t>autArk</a:t>
                      </a:r>
                      <a:r>
                        <a:rPr lang="en-US" sz="1400" kern="1200" dirty="0">
                          <a:solidFill>
                            <a:schemeClr val="dk1"/>
                          </a:solidFill>
                          <a:latin typeface="+mn-lt"/>
                          <a:ea typeface="+mn-ea"/>
                          <a:cs typeface="+mn-cs"/>
                        </a:rPr>
                        <a:t>” Award for social services </a:t>
                      </a:r>
                      <a:endParaRPr lang="de-AT" sz="1400" kern="1200" dirty="0">
                        <a:solidFill>
                          <a:schemeClr val="dk1"/>
                        </a:solidFill>
                        <a:latin typeface="+mn-lt"/>
                        <a:ea typeface="+mn-ea"/>
                        <a:cs typeface="+mn-cs"/>
                      </a:endParaRPr>
                    </a:p>
                  </a:txBody>
                  <a:tcPr>
                    <a:solidFill>
                      <a:srgbClr val="0093DD">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dirty="0">
                          <a:solidFill>
                            <a:schemeClr val="dk1"/>
                          </a:solidFill>
                          <a:effectLst/>
                          <a:latin typeface="+mn-lt"/>
                          <a:ea typeface="+mn-ea"/>
                          <a:cs typeface="+mn-cs"/>
                        </a:rPr>
                        <a:t>Economic policy &amp; strategic management</a:t>
                      </a:r>
                      <a:endParaRPr lang="de-AT" sz="1400" kern="1200" dirty="0">
                        <a:solidFill>
                          <a:schemeClr val="dk1"/>
                        </a:solidFill>
                        <a:effectLst/>
                        <a:latin typeface="+mn-lt"/>
                        <a:ea typeface="+mn-ea"/>
                        <a:cs typeface="+mn-cs"/>
                      </a:endParaRPr>
                    </a:p>
                  </a:txBody>
                  <a:tcPr>
                    <a:solidFill>
                      <a:srgbClr val="0093DD">
                        <a:alpha val="20000"/>
                      </a:srgbClr>
                    </a:solidFill>
                  </a:tcPr>
                </a:tc>
                <a:extLst>
                  <a:ext uri="{0D108BD9-81ED-4DB2-BD59-A6C34878D82A}">
                    <a16:rowId xmlns:a16="http://schemas.microsoft.com/office/drawing/2014/main" val="2202346309"/>
                  </a:ext>
                </a:extLst>
              </a:tr>
            </a:tbl>
          </a:graphicData>
        </a:graphic>
      </p:graphicFrame>
      <p:pic>
        <p:nvPicPr>
          <p:cNvPr id="5" name="Grafik 4"/>
          <p:cNvPicPr>
            <a:picLocks noChangeAspect="1"/>
          </p:cNvPicPr>
          <p:nvPr/>
        </p:nvPicPr>
        <p:blipFill>
          <a:blip r:embed="rId3"/>
          <a:stretch>
            <a:fillRect/>
          </a:stretch>
        </p:blipFill>
        <p:spPr>
          <a:xfrm>
            <a:off x="10862582" y="5842034"/>
            <a:ext cx="1314904" cy="957454"/>
          </a:xfrm>
          <a:prstGeom prst="rect">
            <a:avLst/>
          </a:prstGeom>
        </p:spPr>
      </p:pic>
    </p:spTree>
    <p:extLst>
      <p:ext uri="{BB962C8B-B14F-4D97-AF65-F5344CB8AC3E}">
        <p14:creationId xmlns:p14="http://schemas.microsoft.com/office/powerpoint/2010/main" val="134522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Grafik 4"/>
          <p:cNvPicPr/>
          <p:nvPr/>
        </p:nvPicPr>
        <p:blipFill>
          <a:blip r:embed="rId3"/>
          <a:srcRect/>
          <a:stretch/>
        </p:blipFill>
        <p:spPr>
          <a:xfrm>
            <a:off x="0" y="12055"/>
            <a:ext cx="12191360" cy="6857640"/>
          </a:xfrm>
          <a:prstGeom prst="rect">
            <a:avLst/>
          </a:prstGeom>
          <a:ln w="0">
            <a:noFill/>
          </a:ln>
        </p:spPr>
      </p:pic>
      <p:pic>
        <p:nvPicPr>
          <p:cNvPr id="2" name="Grafik 4">
            <a:extLst>
              <a:ext uri="{FF2B5EF4-FFF2-40B4-BE49-F238E27FC236}">
                <a16:creationId xmlns:a16="http://schemas.microsoft.com/office/drawing/2014/main" id="{F67D8282-5BD5-F75A-D136-674C5A0DA1CE}"/>
              </a:ext>
            </a:extLst>
          </p:cNvPr>
          <p:cNvPicPr/>
          <p:nvPr/>
        </p:nvPicPr>
        <p:blipFill>
          <a:blip r:embed="rId4"/>
          <a:srcRect/>
          <a:stretch/>
        </p:blipFill>
        <p:spPr>
          <a:xfrm>
            <a:off x="640" y="360"/>
            <a:ext cx="12191360" cy="6857640"/>
          </a:xfrm>
          <a:prstGeom prst="rect">
            <a:avLst/>
          </a:prstGeom>
          <a:ln w="0">
            <a:noFill/>
          </a:ln>
        </p:spPr>
      </p:pic>
    </p:spTree>
    <p:extLst>
      <p:ext uri="{BB962C8B-B14F-4D97-AF65-F5344CB8AC3E}">
        <p14:creationId xmlns:p14="http://schemas.microsoft.com/office/powerpoint/2010/main" val="33167490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17560" y="365040"/>
            <a:ext cx="9783000" cy="1325160"/>
          </a:xfrm>
          <a:prstGeom prst="rect">
            <a:avLst/>
          </a:prstGeom>
          <a:noFill/>
          <a:ln w="0">
            <a:noFill/>
          </a:ln>
        </p:spPr>
        <p:txBody>
          <a:bodyPr anchor="ctr">
            <a:normAutofit/>
          </a:bodyPr>
          <a:lstStyle/>
          <a:p>
            <a:pPr>
              <a:lnSpc>
                <a:spcPct val="90000"/>
              </a:lnSpc>
              <a:buNone/>
            </a:pPr>
            <a:r>
              <a:rPr lang="de-DE" sz="4000" b="0" strike="noStrike" spc="-1" dirty="0" err="1">
                <a:solidFill>
                  <a:srgbClr val="000000"/>
                </a:solidFill>
                <a:latin typeface="Arial"/>
              </a:rPr>
              <a:t>Overview</a:t>
            </a:r>
            <a:r>
              <a:rPr lang="de-DE" sz="4000" b="0" strike="noStrike" spc="-1" dirty="0">
                <a:solidFill>
                  <a:srgbClr val="000000"/>
                </a:solidFill>
                <a:latin typeface="Arial"/>
              </a:rPr>
              <a:t> </a:t>
            </a:r>
            <a:r>
              <a:rPr lang="de-DE" sz="4000" b="0" strike="noStrike" spc="-1" dirty="0" err="1">
                <a:solidFill>
                  <a:srgbClr val="000000"/>
                </a:solidFill>
                <a:latin typeface="Arial"/>
              </a:rPr>
              <a:t>of</a:t>
            </a:r>
            <a:r>
              <a:rPr lang="de-DE" sz="4000" b="0" strike="noStrike" spc="-1" dirty="0">
                <a:solidFill>
                  <a:srgbClr val="000000"/>
                </a:solidFill>
                <a:latin typeface="Arial"/>
              </a:rPr>
              <a:t> </a:t>
            </a:r>
            <a:r>
              <a:rPr lang="de-DE" sz="4000" b="0" strike="noStrike" spc="-1" dirty="0" err="1">
                <a:solidFill>
                  <a:srgbClr val="000000"/>
                </a:solidFill>
                <a:latin typeface="Arial"/>
              </a:rPr>
              <a:t>the</a:t>
            </a:r>
            <a:r>
              <a:rPr lang="de-DE" sz="4000" b="0" strike="noStrike" spc="-1" dirty="0">
                <a:solidFill>
                  <a:srgbClr val="000000"/>
                </a:solidFill>
                <a:latin typeface="Arial"/>
              </a:rPr>
              <a:t> </a:t>
            </a:r>
            <a:r>
              <a:rPr lang="de-DE" sz="4000" b="0" strike="noStrike" spc="-1" dirty="0" err="1">
                <a:solidFill>
                  <a:srgbClr val="000000"/>
                </a:solidFill>
                <a:latin typeface="Arial"/>
              </a:rPr>
              <a:t>module</a:t>
            </a:r>
            <a:endParaRPr lang="de-DE" sz="4000" b="0" strike="noStrike" spc="-1" dirty="0">
              <a:solidFill>
                <a:srgbClr val="000000"/>
              </a:solidFill>
              <a:latin typeface="Calibri"/>
            </a:endParaRPr>
          </a:p>
        </p:txBody>
      </p:sp>
      <p:graphicFrame>
        <p:nvGraphicFramePr>
          <p:cNvPr id="2" name="Diagram1"/>
          <p:cNvGraphicFramePr/>
          <p:nvPr>
            <p:extLst>
              <p:ext uri="{D42A27DB-BD31-4B8C-83A1-F6EECF244321}">
                <p14:modId xmlns:p14="http://schemas.microsoft.com/office/powerpoint/2010/main" val="3631126592"/>
              </p:ext>
            </p:extLst>
          </p:nvPr>
        </p:nvGraphicFramePr>
        <p:xfrm>
          <a:off x="828120" y="2030680"/>
          <a:ext cx="10535760" cy="1603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001830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025C3-46A6-42D2-81C4-5A31C11B61C2}"/>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Milestones I </a:t>
            </a:r>
            <a:endParaRPr lang="de-AT"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FF849BC-8F9D-4EF4-B9A2-0FEE8C6D4875}"/>
              </a:ext>
            </a:extLst>
          </p:cNvPr>
          <p:cNvSpPr>
            <a:spLocks noGrp="1"/>
          </p:cNvSpPr>
          <p:nvPr>
            <p:ph idx="1"/>
          </p:nvPr>
        </p:nvSpPr>
        <p:spPr>
          <a:xfrm>
            <a:off x="2265381" y="1866900"/>
            <a:ext cx="10536219" cy="4351338"/>
          </a:xfrm>
        </p:spPr>
        <p:txBody>
          <a:bodyPr>
            <a:normAutofit fontScale="92500" lnSpcReduction="20000"/>
          </a:bodyPr>
          <a:lstStyle/>
          <a:p>
            <a:pPr lvl="0"/>
            <a:r>
              <a:rPr lang="en-GB" sz="1500" dirty="0">
                <a:latin typeface="Arial" panose="020B0604020202020204" pitchFamily="34" charset="0"/>
                <a:cs typeface="Arial" panose="020B0604020202020204" pitchFamily="34" charset="0"/>
              </a:rPr>
              <a:t>increase in public </a:t>
            </a:r>
            <a:r>
              <a:rPr lang="en-GB" sz="1500" dirty="0" err="1">
                <a:latin typeface="Arial" panose="020B0604020202020204" pitchFamily="34" charset="0"/>
                <a:cs typeface="Arial" panose="020B0604020202020204" pitchFamily="34" charset="0"/>
              </a:rPr>
              <a:t>awarenes</a:t>
            </a:r>
            <a:r>
              <a:rPr lang="en-GB" sz="1500" dirty="0">
                <a:latin typeface="Arial" panose="020B0604020202020204" pitchFamily="34" charset="0"/>
                <a:cs typeface="Arial" panose="020B0604020202020204" pitchFamily="34" charset="0"/>
              </a:rPr>
              <a:t> due to </a:t>
            </a:r>
            <a:r>
              <a:rPr lang="en-GB" sz="1500" dirty="0" err="1">
                <a:latin typeface="Arial" panose="020B0604020202020204" pitchFamily="34" charset="0"/>
                <a:cs typeface="Arial" panose="020B0604020202020204" pitchFamily="34" charset="0"/>
              </a:rPr>
              <a:t>to</a:t>
            </a:r>
            <a:r>
              <a:rPr lang="en-GB" sz="1500" dirty="0">
                <a:latin typeface="Arial" panose="020B0604020202020204" pitchFamily="34" charset="0"/>
                <a:cs typeface="Arial" panose="020B0604020202020204" pitchFamily="34" charset="0"/>
              </a:rPr>
              <a:t> negative environmental impacts  </a:t>
            </a:r>
            <a:endParaRPr lang="de-AT" sz="1500" dirty="0">
              <a:latin typeface="Arial" panose="020B0604020202020204" pitchFamily="34" charset="0"/>
              <a:cs typeface="Arial" panose="020B0604020202020204" pitchFamily="34" charset="0"/>
            </a:endParaRPr>
          </a:p>
          <a:p>
            <a:pPr lvl="0"/>
            <a:r>
              <a:rPr lang="en-GB" sz="1500" dirty="0">
                <a:latin typeface="Arial" panose="020B0604020202020204" pitchFamily="34" charset="0"/>
                <a:cs typeface="Arial" panose="020B0604020202020204" pitchFamily="34" charset="0"/>
              </a:rPr>
              <a:t>anti-nuclear and emancipation movements </a:t>
            </a:r>
            <a:endParaRPr lang="de-AT" sz="1500" dirty="0">
              <a:latin typeface="Arial" panose="020B0604020202020204" pitchFamily="34" charset="0"/>
              <a:cs typeface="Arial" panose="020B0604020202020204" pitchFamily="34" charset="0"/>
            </a:endParaRPr>
          </a:p>
          <a:p>
            <a:pPr lvl="0"/>
            <a:r>
              <a:rPr lang="en-GB" sz="1500" dirty="0">
                <a:latin typeface="Arial" panose="020B0604020202020204" pitchFamily="34" charset="0"/>
                <a:cs typeface="Arial" panose="020B0604020202020204" pitchFamily="34" charset="0"/>
              </a:rPr>
              <a:t>wide range of different environmental concepts and debates (from deep ecology to eco-anarchism e.</a:t>
            </a:r>
            <a:r>
              <a:rPr lang="en-GB" sz="1400" dirty="0">
                <a:latin typeface="Arial" panose="020B0604020202020204" pitchFamily="34" charset="0"/>
                <a:cs typeface="Arial" panose="020B0604020202020204" pitchFamily="34" charset="0"/>
              </a:rPr>
              <a:t>g.) </a:t>
            </a:r>
          </a:p>
          <a:p>
            <a:pPr lvl="0"/>
            <a:endParaRPr lang="en-GB" sz="14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institutionalisation of environmental policy (Ministries of the environment and environmental agencies were established)</a:t>
            </a:r>
            <a:endParaRPr lang="de-AT"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field of ecology developed as a scientific discipline</a:t>
            </a:r>
            <a:endParaRPr lang="de-AT" sz="1500" dirty="0">
              <a:latin typeface="Arial" panose="020B0604020202020204" pitchFamily="34" charset="0"/>
              <a:cs typeface="Arial" panose="020B0604020202020204" pitchFamily="34" charset="0"/>
            </a:endParaRPr>
          </a:p>
          <a:p>
            <a:r>
              <a:rPr lang="de-AT" sz="1500" dirty="0">
                <a:latin typeface="Arial" panose="020B0604020202020204" pitchFamily="34" charset="0"/>
                <a:cs typeface="Arial" panose="020B0604020202020204" pitchFamily="34" charset="0"/>
              </a:rPr>
              <a:t>Club </a:t>
            </a:r>
            <a:r>
              <a:rPr lang="de-AT" sz="1500" dirty="0" err="1">
                <a:latin typeface="Arial" panose="020B0604020202020204" pitchFamily="34" charset="0"/>
                <a:cs typeface="Arial" panose="020B0604020202020204" pitchFamily="34" charset="0"/>
              </a:rPr>
              <a:t>of</a:t>
            </a:r>
            <a:r>
              <a:rPr lang="de-AT" sz="1500" dirty="0">
                <a:latin typeface="Arial" panose="020B0604020202020204" pitchFamily="34" charset="0"/>
                <a:cs typeface="Arial" panose="020B0604020202020204" pitchFamily="34" charset="0"/>
              </a:rPr>
              <a:t> Rome </a:t>
            </a:r>
            <a:r>
              <a:rPr lang="de-AT" sz="1500" dirty="0" err="1">
                <a:latin typeface="Arial" panose="020B0604020202020204" pitchFamily="34" charset="0"/>
                <a:cs typeface="Arial" panose="020B0604020202020204" pitchFamily="34" charset="0"/>
              </a:rPr>
              <a:t>comes</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into</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public</a:t>
            </a:r>
            <a:r>
              <a:rPr lang="de-AT" sz="1500" dirty="0">
                <a:latin typeface="Arial" panose="020B0604020202020204" pitchFamily="34" charset="0"/>
                <a:cs typeface="Arial" panose="020B0604020202020204" pitchFamily="34" charset="0"/>
              </a:rPr>
              <a:t> (Limits </a:t>
            </a:r>
            <a:r>
              <a:rPr lang="de-AT" sz="1500" dirty="0" err="1">
                <a:latin typeface="Arial" panose="020B0604020202020204" pitchFamily="34" charset="0"/>
                <a:cs typeface="Arial" panose="020B0604020202020204" pitchFamily="34" charset="0"/>
              </a:rPr>
              <a:t>of</a:t>
            </a:r>
            <a:r>
              <a:rPr lang="de-AT" sz="1500" dirty="0">
                <a:latin typeface="Arial" panose="020B0604020202020204" pitchFamily="34" charset="0"/>
                <a:cs typeface="Arial" panose="020B0604020202020204" pitchFamily="34" charset="0"/>
              </a:rPr>
              <a:t> Growth)</a:t>
            </a:r>
            <a:r>
              <a:rPr lang="en-GB" sz="1500" dirty="0">
                <a:latin typeface="Arial" panose="020B0604020202020204" pitchFamily="34" charset="0"/>
                <a:cs typeface="Arial" panose="020B0604020202020204" pitchFamily="34" charset="0"/>
              </a:rPr>
              <a:t> </a:t>
            </a:r>
            <a:endParaRPr lang="de-AT" sz="1500" dirty="0">
              <a:latin typeface="Arial" panose="020B0604020202020204" pitchFamily="34" charset="0"/>
              <a:cs typeface="Arial" panose="020B0604020202020204" pitchFamily="34" charset="0"/>
            </a:endParaRPr>
          </a:p>
          <a:p>
            <a:pPr lvl="0"/>
            <a:endParaRPr lang="de-AT" sz="1400" dirty="0">
              <a:latin typeface="Arial" panose="020B0604020202020204" pitchFamily="34" charset="0"/>
              <a:cs typeface="Arial" panose="020B0604020202020204" pitchFamily="34" charset="0"/>
            </a:endParaRPr>
          </a:p>
          <a:p>
            <a:pPr lvl="0"/>
            <a:r>
              <a:rPr lang="de-AT" sz="1500" dirty="0">
                <a:latin typeface="Arial" panose="020B0604020202020204" pitchFamily="34" charset="0"/>
                <a:cs typeface="Arial" panose="020B0604020202020204" pitchFamily="34" charset="0"/>
              </a:rPr>
              <a:t>"</a:t>
            </a:r>
            <a:r>
              <a:rPr lang="de-AT" sz="1500" dirty="0" err="1">
                <a:latin typeface="Arial" panose="020B0604020202020204" pitchFamily="34" charset="0"/>
                <a:cs typeface="Arial" panose="020B0604020202020204" pitchFamily="34" charset="0"/>
              </a:rPr>
              <a:t>Our</a:t>
            </a:r>
            <a:r>
              <a:rPr lang="de-AT" sz="1500" dirty="0">
                <a:latin typeface="Arial" panose="020B0604020202020204" pitchFamily="34" charset="0"/>
                <a:cs typeface="Arial" panose="020B0604020202020204" pitchFamily="34" charset="0"/>
              </a:rPr>
              <a:t> Common-Future" </a:t>
            </a:r>
            <a:r>
              <a:rPr lang="de-AT" sz="1500" dirty="0" err="1">
                <a:latin typeface="Arial" panose="020B0604020202020204" pitchFamily="34" charset="0"/>
                <a:cs typeface="Arial" panose="020B0604020202020204" pitchFamily="34" charset="0"/>
              </a:rPr>
              <a:t>published</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by</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the</a:t>
            </a:r>
            <a:r>
              <a:rPr lang="de-AT" sz="1500" dirty="0">
                <a:latin typeface="Arial" panose="020B0604020202020204" pitchFamily="34" charset="0"/>
                <a:cs typeface="Arial" panose="020B0604020202020204" pitchFamily="34" charset="0"/>
              </a:rPr>
              <a:t> Brundtland </a:t>
            </a:r>
            <a:r>
              <a:rPr lang="de-AT" sz="1500" dirty="0" err="1">
                <a:latin typeface="Arial" panose="020B0604020202020204" pitchFamily="34" charset="0"/>
                <a:cs typeface="Arial" panose="020B0604020202020204" pitchFamily="34" charset="0"/>
              </a:rPr>
              <a:t>Commission</a:t>
            </a:r>
            <a:r>
              <a:rPr lang="de-AT" sz="1500" dirty="0">
                <a:latin typeface="Arial" panose="020B0604020202020204" pitchFamily="34" charset="0"/>
                <a:cs typeface="Arial" panose="020B0604020202020204" pitchFamily="34" charset="0"/>
              </a:rPr>
              <a:t> </a:t>
            </a:r>
          </a:p>
          <a:p>
            <a:pPr lvl="0"/>
            <a:r>
              <a:rPr lang="de-AT" sz="1500" dirty="0" err="1">
                <a:latin typeface="Arial" panose="020B0604020202020204" pitchFamily="34" charset="0"/>
                <a:cs typeface="Arial" panose="020B0604020202020204" pitchFamily="34" charset="0"/>
              </a:rPr>
              <a:t>concept</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of</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sustainable</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development</a:t>
            </a:r>
            <a:r>
              <a:rPr lang="de-AT" sz="1500" dirty="0">
                <a:latin typeface="Arial" panose="020B0604020202020204" pitchFamily="34" charset="0"/>
                <a:cs typeface="Arial" panose="020B0604020202020204" pitchFamily="34" charset="0"/>
              </a:rPr>
              <a:t> </a:t>
            </a:r>
          </a:p>
          <a:p>
            <a:pPr lvl="0"/>
            <a:r>
              <a:rPr lang="de-AT" sz="1500" dirty="0" err="1">
                <a:latin typeface="Arial" panose="020B0604020202020204" pitchFamily="34" charset="0"/>
                <a:cs typeface="Arial" panose="020B0604020202020204" pitchFamily="34" charset="0"/>
              </a:rPr>
              <a:t>green</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agenda</a:t>
            </a:r>
            <a:r>
              <a:rPr lang="de-AT" sz="1500" dirty="0">
                <a:latin typeface="Arial" panose="020B0604020202020204" pitchFamily="34" charset="0"/>
                <a:cs typeface="Arial" panose="020B0604020202020204" pitchFamily="34" charset="0"/>
              </a:rPr>
              <a:t> (environmental </a:t>
            </a:r>
            <a:r>
              <a:rPr lang="de-AT" sz="1500" dirty="0" err="1">
                <a:latin typeface="Arial" panose="020B0604020202020204" pitchFamily="34" charset="0"/>
                <a:cs typeface="Arial" panose="020B0604020202020204" pitchFamily="34" charset="0"/>
              </a:rPr>
              <a:t>concerns</a:t>
            </a:r>
            <a:r>
              <a:rPr lang="de-AT" sz="1500" dirty="0">
                <a:latin typeface="Arial" panose="020B0604020202020204" pitchFamily="34" charset="0"/>
                <a:cs typeface="Arial" panose="020B0604020202020204" pitchFamily="34" charset="0"/>
              </a:rPr>
              <a:t>) versus </a:t>
            </a:r>
            <a:r>
              <a:rPr lang="de-AT" sz="1500" dirty="0" err="1">
                <a:latin typeface="Arial" panose="020B0604020202020204" pitchFamily="34" charset="0"/>
                <a:cs typeface="Arial" panose="020B0604020202020204" pitchFamily="34" charset="0"/>
              </a:rPr>
              <a:t>brown</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agenda</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economic</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development</a:t>
            </a:r>
            <a:r>
              <a:rPr lang="de-AT" sz="1400" dirty="0">
                <a:latin typeface="Arial" panose="020B0604020202020204" pitchFamily="34" charset="0"/>
                <a:cs typeface="Arial" panose="020B0604020202020204" pitchFamily="34" charset="0"/>
              </a:rPr>
              <a:t>) </a:t>
            </a:r>
          </a:p>
          <a:p>
            <a:pPr lvl="0">
              <a:lnSpc>
                <a:spcPct val="100000"/>
              </a:lnSpc>
            </a:pPr>
            <a:endParaRPr lang="de-DE" sz="1400" dirty="0">
              <a:latin typeface="Arial" panose="020B0604020202020204" pitchFamily="34" charset="0"/>
              <a:cs typeface="Arial" panose="020B0604020202020204" pitchFamily="34" charset="0"/>
            </a:endParaRPr>
          </a:p>
          <a:p>
            <a:r>
              <a:rPr lang="de-AT" sz="1500" dirty="0">
                <a:latin typeface="Arial" panose="020B0604020202020204" pitchFamily="34" charset="0"/>
                <a:cs typeface="Arial" panose="020B0604020202020204" pitchFamily="34" charset="0"/>
              </a:rPr>
              <a:t>Rio Summit UNCED (1992) </a:t>
            </a:r>
          </a:p>
          <a:p>
            <a:r>
              <a:rPr lang="de-AT" sz="1500" dirty="0" err="1">
                <a:latin typeface="Arial" panose="020B0604020202020204" pitchFamily="34" charset="0"/>
                <a:cs typeface="Arial" panose="020B0604020202020204" pitchFamily="34" charset="0"/>
              </a:rPr>
              <a:t>first</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major</a:t>
            </a:r>
            <a:r>
              <a:rPr lang="de-AT" sz="1500" dirty="0">
                <a:latin typeface="Arial" panose="020B0604020202020204" pitchFamily="34" charset="0"/>
                <a:cs typeface="Arial" panose="020B0604020202020204" pitchFamily="34" charset="0"/>
              </a:rPr>
              <a:t> international </a:t>
            </a:r>
            <a:r>
              <a:rPr lang="de-AT" sz="1500" dirty="0" err="1">
                <a:latin typeface="Arial" panose="020B0604020202020204" pitchFamily="34" charset="0"/>
                <a:cs typeface="Arial" panose="020B0604020202020204" pitchFamily="34" charset="0"/>
              </a:rPr>
              <a:t>conference</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dealing</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with</a:t>
            </a:r>
            <a:r>
              <a:rPr lang="de-AT" sz="1500" dirty="0">
                <a:latin typeface="Arial" panose="020B0604020202020204" pitchFamily="34" charset="0"/>
                <a:cs typeface="Arial" panose="020B0604020202020204" pitchFamily="34" charset="0"/>
              </a:rPr>
              <a:t> environmental </a:t>
            </a:r>
            <a:r>
              <a:rPr lang="de-AT" sz="1500" dirty="0" err="1">
                <a:latin typeface="Arial" panose="020B0604020202020204" pitchFamily="34" charset="0"/>
                <a:cs typeface="Arial" panose="020B0604020202020204" pitchFamily="34" charset="0"/>
              </a:rPr>
              <a:t>topics</a:t>
            </a:r>
            <a:r>
              <a:rPr lang="de-AT" sz="1500" dirty="0">
                <a:latin typeface="Arial" panose="020B0604020202020204" pitchFamily="34" charset="0"/>
                <a:cs typeface="Arial" panose="020B0604020202020204" pitchFamily="34" charset="0"/>
              </a:rPr>
              <a:t>   </a:t>
            </a:r>
          </a:p>
          <a:p>
            <a:r>
              <a:rPr lang="de-AT" sz="1500" dirty="0" err="1">
                <a:latin typeface="Arial" panose="020B0604020202020204" pitchFamily="34" charset="0"/>
                <a:cs typeface="Arial" panose="020B0604020202020204" pitchFamily="34" charset="0"/>
              </a:rPr>
              <a:t>results</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of</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the</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conference</a:t>
            </a:r>
            <a:r>
              <a:rPr lang="de-AT" sz="1500" dirty="0">
                <a:latin typeface="Arial" panose="020B0604020202020204" pitchFamily="34" charset="0"/>
                <a:cs typeface="Arial" panose="020B0604020202020204" pitchFamily="34" charset="0"/>
              </a:rPr>
              <a:t>: Agenda 21, </a:t>
            </a:r>
            <a:r>
              <a:rPr lang="de-AT" sz="1500" dirty="0" err="1">
                <a:latin typeface="Arial" panose="020B0604020202020204" pitchFamily="34" charset="0"/>
                <a:cs typeface="Arial" panose="020B0604020202020204" pitchFamily="34" charset="0"/>
              </a:rPr>
              <a:t>agreements</a:t>
            </a:r>
            <a:r>
              <a:rPr lang="de-AT" sz="1500" dirty="0">
                <a:latin typeface="Arial" panose="020B0604020202020204" pitchFamily="34" charset="0"/>
                <a:cs typeface="Arial" panose="020B0604020202020204" pitchFamily="34" charset="0"/>
              </a:rPr>
              <a:t> on </a:t>
            </a:r>
            <a:r>
              <a:rPr lang="de-AT" sz="1500" dirty="0" err="1">
                <a:latin typeface="Arial" panose="020B0604020202020204" pitchFamily="34" charset="0"/>
                <a:cs typeface="Arial" panose="020B0604020202020204" pitchFamily="34" charset="0"/>
              </a:rPr>
              <a:t>bidiversity</a:t>
            </a:r>
            <a:r>
              <a:rPr lang="de-AT" sz="1500" dirty="0">
                <a:latin typeface="Arial" panose="020B0604020202020204" pitchFamily="34" charset="0"/>
                <a:cs typeface="Arial" panose="020B0604020202020204" pitchFamily="34" charset="0"/>
              </a:rPr>
              <a:t>, UNFCCC </a:t>
            </a:r>
          </a:p>
          <a:p>
            <a:pPr lvl="0">
              <a:lnSpc>
                <a:spcPct val="100000"/>
              </a:lnSpc>
            </a:pPr>
            <a:endParaRPr lang="de-AT" sz="1400" dirty="0">
              <a:latin typeface="Arial" panose="020B0604020202020204" pitchFamily="34" charset="0"/>
              <a:cs typeface="Arial" panose="020B0604020202020204" pitchFamily="34" charset="0"/>
            </a:endParaRPr>
          </a:p>
          <a:p>
            <a:endParaRPr lang="de-AT" dirty="0">
              <a:latin typeface="Arial" panose="020B0604020202020204" pitchFamily="34" charset="0"/>
              <a:cs typeface="Arial" panose="020B0604020202020204" pitchFamily="34" charset="0"/>
            </a:endParaRPr>
          </a:p>
        </p:txBody>
      </p:sp>
      <p:sp>
        <p:nvSpPr>
          <p:cNvPr id="4" name="Rechteck: abgerundete Ecken 3">
            <a:extLst>
              <a:ext uri="{FF2B5EF4-FFF2-40B4-BE49-F238E27FC236}">
                <a16:creationId xmlns:a16="http://schemas.microsoft.com/office/drawing/2014/main" id="{0D4B177F-6F69-4243-BD30-06FBCBCA6EE0}"/>
              </a:ext>
            </a:extLst>
          </p:cNvPr>
          <p:cNvSpPr/>
          <p:nvPr/>
        </p:nvSpPr>
        <p:spPr>
          <a:xfrm>
            <a:off x="838201" y="1847850"/>
            <a:ext cx="1264920" cy="758190"/>
          </a:xfrm>
          <a:prstGeom prst="roundRect">
            <a:avLst/>
          </a:prstGeom>
          <a:noFill/>
          <a:ln w="28575">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rPr>
              <a:t>1960</a:t>
            </a:r>
            <a:endParaRPr lang="de-AT" b="1" dirty="0">
              <a:solidFill>
                <a:schemeClr val="tx1"/>
              </a:solidFill>
              <a:latin typeface="Arial" panose="020B0604020202020204" pitchFamily="34" charset="0"/>
              <a:cs typeface="Arial" panose="020B0604020202020204" pitchFamily="34" charset="0"/>
            </a:endParaRPr>
          </a:p>
        </p:txBody>
      </p:sp>
      <p:sp>
        <p:nvSpPr>
          <p:cNvPr id="5" name="Rechteck: abgerundete Ecken 4">
            <a:extLst>
              <a:ext uri="{FF2B5EF4-FFF2-40B4-BE49-F238E27FC236}">
                <a16:creationId xmlns:a16="http://schemas.microsoft.com/office/drawing/2014/main" id="{8304186E-8243-4F2D-B336-1FFB2CAE55C3}"/>
              </a:ext>
            </a:extLst>
          </p:cNvPr>
          <p:cNvSpPr/>
          <p:nvPr/>
        </p:nvSpPr>
        <p:spPr>
          <a:xfrm>
            <a:off x="838201" y="2958217"/>
            <a:ext cx="1264920" cy="758190"/>
          </a:xfrm>
          <a:prstGeom prst="roundRect">
            <a:avLst/>
          </a:prstGeom>
          <a:noFill/>
          <a:ln w="28575">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rPr>
              <a:t>1970</a:t>
            </a:r>
            <a:endParaRPr lang="de-AT" b="1" dirty="0">
              <a:solidFill>
                <a:schemeClr val="tx1"/>
              </a:solidFill>
              <a:latin typeface="Arial" panose="020B0604020202020204" pitchFamily="34" charset="0"/>
              <a:cs typeface="Arial" panose="020B0604020202020204" pitchFamily="34" charset="0"/>
            </a:endParaRPr>
          </a:p>
        </p:txBody>
      </p:sp>
      <p:sp>
        <p:nvSpPr>
          <p:cNvPr id="6" name="Rechteck: abgerundete Ecken 5">
            <a:extLst>
              <a:ext uri="{FF2B5EF4-FFF2-40B4-BE49-F238E27FC236}">
                <a16:creationId xmlns:a16="http://schemas.microsoft.com/office/drawing/2014/main" id="{245E89B3-9554-4B0D-AD74-2ED1C705E7F4}"/>
              </a:ext>
            </a:extLst>
          </p:cNvPr>
          <p:cNvSpPr/>
          <p:nvPr/>
        </p:nvSpPr>
        <p:spPr>
          <a:xfrm>
            <a:off x="817298" y="5178951"/>
            <a:ext cx="1264920" cy="758190"/>
          </a:xfrm>
          <a:prstGeom prst="roundRect">
            <a:avLst/>
          </a:prstGeom>
          <a:noFill/>
          <a:ln w="28575">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rPr>
              <a:t>1990</a:t>
            </a:r>
            <a:endParaRPr lang="de-AT" b="1" dirty="0">
              <a:solidFill>
                <a:schemeClr val="tx1"/>
              </a:solidFill>
              <a:latin typeface="Arial" panose="020B0604020202020204" pitchFamily="34" charset="0"/>
              <a:cs typeface="Arial" panose="020B0604020202020204" pitchFamily="34" charset="0"/>
            </a:endParaRPr>
          </a:p>
        </p:txBody>
      </p:sp>
      <p:sp>
        <p:nvSpPr>
          <p:cNvPr id="7" name="Rechteck: abgerundete Ecken 6">
            <a:extLst>
              <a:ext uri="{FF2B5EF4-FFF2-40B4-BE49-F238E27FC236}">
                <a16:creationId xmlns:a16="http://schemas.microsoft.com/office/drawing/2014/main" id="{C10A5C65-5C66-47B8-A548-F976AE7F23CB}"/>
              </a:ext>
            </a:extLst>
          </p:cNvPr>
          <p:cNvSpPr/>
          <p:nvPr/>
        </p:nvSpPr>
        <p:spPr>
          <a:xfrm>
            <a:off x="817298" y="4068584"/>
            <a:ext cx="1264920" cy="758190"/>
          </a:xfrm>
          <a:prstGeom prst="roundRect">
            <a:avLst/>
          </a:prstGeom>
          <a:noFill/>
          <a:ln w="28575">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rPr>
              <a:t>1980</a:t>
            </a:r>
            <a:endParaRPr lang="de-AT"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969410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9025C3-46A6-42D2-81C4-5A31C11B61C2}"/>
              </a:ext>
            </a:extLst>
          </p:cNvPr>
          <p:cNvSpPr>
            <a:spLocks noGrp="1"/>
          </p:cNvSpPr>
          <p:nvPr>
            <p:ph type="title"/>
          </p:nvPr>
        </p:nvSpPr>
        <p:spPr/>
        <p:txBody>
          <a:bodyPr/>
          <a:lstStyle/>
          <a:p>
            <a:r>
              <a:rPr lang="de-DE" dirty="0">
                <a:latin typeface="Arial" panose="020B0604020202020204" pitchFamily="34" charset="0"/>
                <a:cs typeface="Arial" panose="020B0604020202020204" pitchFamily="34" charset="0"/>
              </a:rPr>
              <a:t>Milestones II</a:t>
            </a:r>
            <a:endParaRPr lang="de-AT"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DFF849BC-8F9D-4EF4-B9A2-0FEE8C6D4875}"/>
              </a:ext>
            </a:extLst>
          </p:cNvPr>
          <p:cNvSpPr>
            <a:spLocks noGrp="1"/>
          </p:cNvSpPr>
          <p:nvPr>
            <p:ph idx="1"/>
          </p:nvPr>
        </p:nvSpPr>
        <p:spPr>
          <a:xfrm>
            <a:off x="2265381" y="1866900"/>
            <a:ext cx="10536219" cy="4351338"/>
          </a:xfrm>
        </p:spPr>
        <p:txBody>
          <a:bodyPr>
            <a:normAutofit/>
          </a:bodyPr>
          <a:lstStyle/>
          <a:p>
            <a:pPr lvl="0"/>
            <a:r>
              <a:rPr lang="de-AT" sz="1500" dirty="0">
                <a:latin typeface="Arial" panose="020B0604020202020204" pitchFamily="34" charset="0"/>
                <a:cs typeface="Arial" panose="020B0604020202020204" pitchFamily="34" charset="0"/>
              </a:rPr>
              <a:t>8 MDGs (Millennium Development Goals)</a:t>
            </a:r>
          </a:p>
          <a:p>
            <a:pPr lvl="0"/>
            <a:r>
              <a:rPr lang="de-AT" sz="1500" dirty="0">
                <a:latin typeface="Arial" panose="020B0604020202020204" pitchFamily="34" charset="0"/>
                <a:cs typeface="Arial" panose="020B0604020202020204" pitchFamily="34" charset="0"/>
              </a:rPr>
              <a:t>World Summit on </a:t>
            </a:r>
            <a:r>
              <a:rPr lang="de-AT" sz="1500" dirty="0" err="1">
                <a:latin typeface="Arial" panose="020B0604020202020204" pitchFamily="34" charset="0"/>
                <a:cs typeface="Arial" panose="020B0604020202020204" pitchFamily="34" charset="0"/>
              </a:rPr>
              <a:t>Sustainable</a:t>
            </a:r>
            <a:r>
              <a:rPr lang="de-AT" sz="1500" dirty="0">
                <a:latin typeface="Arial" panose="020B0604020202020204" pitchFamily="34" charset="0"/>
                <a:cs typeface="Arial" panose="020B0604020202020204" pitchFamily="34" charset="0"/>
              </a:rPr>
              <a:t> </a:t>
            </a:r>
            <a:r>
              <a:rPr lang="de-AT" sz="1500" dirty="0" err="1">
                <a:latin typeface="Arial" panose="020B0604020202020204" pitchFamily="34" charset="0"/>
                <a:cs typeface="Arial" panose="020B0604020202020204" pitchFamily="34" charset="0"/>
              </a:rPr>
              <a:t>Devlopment</a:t>
            </a:r>
            <a:r>
              <a:rPr lang="de-AT" sz="1500" dirty="0">
                <a:latin typeface="Arial" panose="020B0604020202020204" pitchFamily="34" charset="0"/>
                <a:cs typeface="Arial" panose="020B0604020202020204" pitchFamily="34" charset="0"/>
              </a:rPr>
              <a:t> (Johannesburg): </a:t>
            </a:r>
            <a:r>
              <a:rPr lang="de-AT" sz="1500" dirty="0" err="1">
                <a:latin typeface="Arial" panose="020B0604020202020204" pitchFamily="34" charset="0"/>
                <a:cs typeface="Arial" panose="020B0604020202020204" pitchFamily="34" charset="0"/>
              </a:rPr>
              <a:t>focus</a:t>
            </a:r>
            <a:r>
              <a:rPr lang="de-AT" sz="1500" dirty="0">
                <a:latin typeface="Arial" panose="020B0604020202020204" pitchFamily="34" charset="0"/>
                <a:cs typeface="Arial" panose="020B0604020202020204" pitchFamily="34" charset="0"/>
              </a:rPr>
              <a:t> on human </a:t>
            </a:r>
            <a:r>
              <a:rPr lang="de-AT" sz="1500" dirty="0" err="1">
                <a:latin typeface="Arial" panose="020B0604020202020204" pitchFamily="34" charset="0"/>
                <a:cs typeface="Arial" panose="020B0604020202020204" pitchFamily="34" charset="0"/>
              </a:rPr>
              <a:t>welfare</a:t>
            </a:r>
            <a:r>
              <a:rPr lang="de-AT" sz="1500" dirty="0">
                <a:latin typeface="Arial" panose="020B0604020202020204" pitchFamily="34" charset="0"/>
                <a:cs typeface="Arial" panose="020B0604020202020204" pitchFamily="34" charset="0"/>
              </a:rPr>
              <a:t> and </a:t>
            </a:r>
            <a:r>
              <a:rPr lang="de-AT" sz="1500" dirty="0" err="1">
                <a:latin typeface="Arial" panose="020B0604020202020204" pitchFamily="34" charset="0"/>
                <a:cs typeface="Arial" panose="020B0604020202020204" pitchFamily="34" charset="0"/>
              </a:rPr>
              <a:t>environment</a:t>
            </a:r>
            <a:endParaRPr lang="de-AT" sz="1500" dirty="0">
              <a:latin typeface="Arial" panose="020B0604020202020204" pitchFamily="34" charset="0"/>
              <a:cs typeface="Arial" panose="020B0604020202020204" pitchFamily="34" charset="0"/>
            </a:endParaRPr>
          </a:p>
          <a:p>
            <a:pPr lvl="0"/>
            <a:endParaRPr lang="en-GB" sz="1400" dirty="0">
              <a:latin typeface="Arial" panose="020B0604020202020204" pitchFamily="34" charset="0"/>
              <a:cs typeface="Arial" panose="020B0604020202020204" pitchFamily="34" charset="0"/>
            </a:endParaRPr>
          </a:p>
          <a:p>
            <a:r>
              <a:rPr lang="de-AT" sz="1500" dirty="0">
                <a:latin typeface="Arial" panose="020B0604020202020204" pitchFamily="34" charset="0"/>
                <a:cs typeface="Arial" panose="020B0604020202020204" pitchFamily="34" charset="0"/>
              </a:rPr>
              <a:t>UN Conference on </a:t>
            </a:r>
            <a:r>
              <a:rPr lang="en-GB" sz="1500" dirty="0">
                <a:latin typeface="Arial" panose="020B0604020202020204" pitchFamily="34" charset="0"/>
                <a:cs typeface="Arial" panose="020B0604020202020204" pitchFamily="34" charset="0"/>
              </a:rPr>
              <a:t>Sustainable Development (Rio+20) </a:t>
            </a:r>
            <a:endParaRPr lang="de-AT"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Development of SDGs (Sustainable Development Goals)</a:t>
            </a:r>
            <a:endParaRPr lang="de-AT"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Fridays for Future (Greta Thunberg)</a:t>
            </a:r>
            <a:endParaRPr lang="de-AT" sz="1500" dirty="0">
              <a:latin typeface="Arial" panose="020B0604020202020204" pitchFamily="34" charset="0"/>
              <a:cs typeface="Arial" panose="020B0604020202020204" pitchFamily="34" charset="0"/>
            </a:endParaRPr>
          </a:p>
          <a:p>
            <a:r>
              <a:rPr lang="en-GB" sz="1500" dirty="0">
                <a:latin typeface="Arial" panose="020B0604020202020204" pitchFamily="34" charset="0"/>
                <a:cs typeface="Arial" panose="020B0604020202020204" pitchFamily="34" charset="0"/>
              </a:rPr>
              <a:t>European Green Deal </a:t>
            </a:r>
            <a:endParaRPr lang="de-AT" sz="1500" dirty="0">
              <a:latin typeface="Arial" panose="020B0604020202020204" pitchFamily="34" charset="0"/>
              <a:cs typeface="Arial" panose="020B0604020202020204" pitchFamily="34" charset="0"/>
            </a:endParaRPr>
          </a:p>
          <a:p>
            <a:pPr lvl="0"/>
            <a:endParaRPr lang="de-AT" sz="1400" dirty="0">
              <a:latin typeface="Arial" panose="020B0604020202020204" pitchFamily="34" charset="0"/>
              <a:cs typeface="Arial" panose="020B0604020202020204" pitchFamily="34" charset="0"/>
            </a:endParaRPr>
          </a:p>
          <a:p>
            <a:pPr>
              <a:lnSpc>
                <a:spcPct val="100000"/>
              </a:lnSpc>
            </a:pPr>
            <a:r>
              <a:rPr lang="en-GB" sz="1500" dirty="0">
                <a:latin typeface="Arial" panose="020B0604020202020204" pitchFamily="34" charset="0"/>
                <a:cs typeface="Arial" panose="020B0604020202020204" pitchFamily="34" charset="0"/>
              </a:rPr>
              <a:t>global crises (COVID-19, war of aggression in Ukraine e.g.): path </a:t>
            </a:r>
            <a:r>
              <a:rPr lang="en-GB" sz="1500" dirty="0" err="1">
                <a:latin typeface="Arial" panose="020B0604020202020204" pitchFamily="34" charset="0"/>
                <a:cs typeface="Arial" panose="020B0604020202020204" pitchFamily="34" charset="0"/>
              </a:rPr>
              <a:t>ot</a:t>
            </a:r>
            <a:r>
              <a:rPr lang="en-GB" sz="1500" dirty="0">
                <a:latin typeface="Arial" panose="020B0604020202020204" pitchFamily="34" charset="0"/>
                <a:cs typeface="Arial" panose="020B0604020202020204" pitchFamily="34" charset="0"/>
              </a:rPr>
              <a:t> transformation or getting back to normality</a:t>
            </a:r>
            <a:r>
              <a:rPr lang="en-GB" sz="1400" dirty="0">
                <a:latin typeface="Arial" panose="020B0604020202020204" pitchFamily="34" charset="0"/>
                <a:cs typeface="Arial" panose="020B0604020202020204" pitchFamily="34" charset="0"/>
              </a:rPr>
              <a:t>?  </a:t>
            </a:r>
            <a:endParaRPr lang="de-AT" sz="1400" dirty="0">
              <a:latin typeface="Arial" panose="020B0604020202020204" pitchFamily="34" charset="0"/>
              <a:cs typeface="Arial" panose="020B0604020202020204" pitchFamily="34" charset="0"/>
            </a:endParaRPr>
          </a:p>
          <a:p>
            <a:pPr lvl="0">
              <a:lnSpc>
                <a:spcPct val="100000"/>
              </a:lnSpc>
            </a:pPr>
            <a:endParaRPr lang="de-AT" sz="1400" dirty="0">
              <a:latin typeface="Arial" panose="020B0604020202020204" pitchFamily="34" charset="0"/>
              <a:cs typeface="Arial" panose="020B0604020202020204" pitchFamily="34" charset="0"/>
            </a:endParaRPr>
          </a:p>
          <a:p>
            <a:endParaRPr lang="de-AT" dirty="0">
              <a:latin typeface="Arial" panose="020B0604020202020204" pitchFamily="34" charset="0"/>
              <a:cs typeface="Arial" panose="020B0604020202020204" pitchFamily="34" charset="0"/>
            </a:endParaRPr>
          </a:p>
        </p:txBody>
      </p:sp>
      <p:sp>
        <p:nvSpPr>
          <p:cNvPr id="4" name="Rechteck: abgerundete Ecken 3">
            <a:extLst>
              <a:ext uri="{FF2B5EF4-FFF2-40B4-BE49-F238E27FC236}">
                <a16:creationId xmlns:a16="http://schemas.microsoft.com/office/drawing/2014/main" id="{0D4B177F-6F69-4243-BD30-06FBCBCA6EE0}"/>
              </a:ext>
            </a:extLst>
          </p:cNvPr>
          <p:cNvSpPr/>
          <p:nvPr/>
        </p:nvSpPr>
        <p:spPr>
          <a:xfrm>
            <a:off x="838201" y="1847850"/>
            <a:ext cx="1264920" cy="758190"/>
          </a:xfrm>
          <a:prstGeom prst="roundRect">
            <a:avLst/>
          </a:prstGeom>
          <a:noFill/>
          <a:ln w="28575">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rPr>
              <a:t>2000</a:t>
            </a:r>
            <a:endParaRPr lang="de-AT" b="1" dirty="0">
              <a:solidFill>
                <a:schemeClr val="tx1"/>
              </a:solidFill>
              <a:latin typeface="Arial" panose="020B0604020202020204" pitchFamily="34" charset="0"/>
              <a:cs typeface="Arial" panose="020B0604020202020204" pitchFamily="34" charset="0"/>
            </a:endParaRPr>
          </a:p>
        </p:txBody>
      </p:sp>
      <p:sp>
        <p:nvSpPr>
          <p:cNvPr id="5" name="Rechteck: abgerundete Ecken 4">
            <a:extLst>
              <a:ext uri="{FF2B5EF4-FFF2-40B4-BE49-F238E27FC236}">
                <a16:creationId xmlns:a16="http://schemas.microsoft.com/office/drawing/2014/main" id="{8304186E-8243-4F2D-B336-1FFB2CAE55C3}"/>
              </a:ext>
            </a:extLst>
          </p:cNvPr>
          <p:cNvSpPr/>
          <p:nvPr/>
        </p:nvSpPr>
        <p:spPr>
          <a:xfrm>
            <a:off x="817298" y="3049905"/>
            <a:ext cx="1264920" cy="758190"/>
          </a:xfrm>
          <a:prstGeom prst="roundRect">
            <a:avLst/>
          </a:prstGeom>
          <a:noFill/>
          <a:ln w="28575">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rPr>
              <a:t>2010</a:t>
            </a:r>
            <a:endParaRPr lang="de-AT" b="1" dirty="0">
              <a:solidFill>
                <a:schemeClr val="tx1"/>
              </a:solidFill>
              <a:latin typeface="Arial" panose="020B0604020202020204" pitchFamily="34" charset="0"/>
              <a:cs typeface="Arial" panose="020B0604020202020204" pitchFamily="34" charset="0"/>
            </a:endParaRPr>
          </a:p>
        </p:txBody>
      </p:sp>
      <p:sp>
        <p:nvSpPr>
          <p:cNvPr id="7" name="Rechteck: abgerundete Ecken 6">
            <a:extLst>
              <a:ext uri="{FF2B5EF4-FFF2-40B4-BE49-F238E27FC236}">
                <a16:creationId xmlns:a16="http://schemas.microsoft.com/office/drawing/2014/main" id="{C10A5C65-5C66-47B8-A548-F976AE7F23CB}"/>
              </a:ext>
            </a:extLst>
          </p:cNvPr>
          <p:cNvSpPr/>
          <p:nvPr/>
        </p:nvSpPr>
        <p:spPr>
          <a:xfrm>
            <a:off x="817298" y="4310894"/>
            <a:ext cx="1264920" cy="758190"/>
          </a:xfrm>
          <a:prstGeom prst="roundRect">
            <a:avLst/>
          </a:prstGeom>
          <a:noFill/>
          <a:ln w="28575">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b="1" dirty="0">
                <a:solidFill>
                  <a:schemeClr val="tx1"/>
                </a:solidFill>
                <a:latin typeface="Arial" panose="020B0604020202020204" pitchFamily="34" charset="0"/>
                <a:cs typeface="Arial" panose="020B0604020202020204" pitchFamily="34" charset="0"/>
              </a:rPr>
              <a:t>2020</a:t>
            </a:r>
            <a:endParaRPr lang="de-AT"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2312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523D4799-708D-96D2-8A7F-EFFEA82FE98F}"/>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International developments</a:t>
            </a:r>
            <a:endParaRPr lang="hu-HU" dirty="0">
              <a:latin typeface="Arial" panose="020B0604020202020204" pitchFamily="34" charset="0"/>
              <a:cs typeface="Arial" panose="020B0604020202020204" pitchFamily="34" charset="0"/>
            </a:endParaRPr>
          </a:p>
        </p:txBody>
      </p:sp>
      <p:grpSp>
        <p:nvGrpSpPr>
          <p:cNvPr id="14" name="Csoportba foglalás 13">
            <a:extLst>
              <a:ext uri="{FF2B5EF4-FFF2-40B4-BE49-F238E27FC236}">
                <a16:creationId xmlns:a16="http://schemas.microsoft.com/office/drawing/2014/main" id="{5AE65808-EC6A-C695-E2D5-F52E244A3861}"/>
              </a:ext>
            </a:extLst>
          </p:cNvPr>
          <p:cNvGrpSpPr/>
          <p:nvPr/>
        </p:nvGrpSpPr>
        <p:grpSpPr>
          <a:xfrm>
            <a:off x="817581" y="1648128"/>
            <a:ext cx="3610040" cy="1152833"/>
            <a:chOff x="5416" y="0"/>
            <a:chExt cx="1618797" cy="457200"/>
          </a:xfrm>
          <a:solidFill>
            <a:srgbClr val="0093DD"/>
          </a:solidFill>
        </p:grpSpPr>
        <p:sp>
          <p:nvSpPr>
            <p:cNvPr id="15" name="Téglalap: lekerekített 14">
              <a:extLst>
                <a:ext uri="{FF2B5EF4-FFF2-40B4-BE49-F238E27FC236}">
                  <a16:creationId xmlns:a16="http://schemas.microsoft.com/office/drawing/2014/main" id="{1083E263-1518-D26D-6CA2-4E86E9C59B83}"/>
                </a:ext>
              </a:extLst>
            </p:cNvPr>
            <p:cNvSpPr/>
            <p:nvPr/>
          </p:nvSpPr>
          <p:spPr>
            <a:xfrm>
              <a:off x="5416" y="0"/>
              <a:ext cx="1618797" cy="4572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Téglalap: lekerekített 4">
              <a:extLst>
                <a:ext uri="{FF2B5EF4-FFF2-40B4-BE49-F238E27FC236}">
                  <a16:creationId xmlns:a16="http://schemas.microsoft.com/office/drawing/2014/main" id="{CFC0D0A1-F670-D542-2DF2-4CF29E16AA9C}"/>
                </a:ext>
              </a:extLst>
            </p:cNvPr>
            <p:cNvSpPr txBox="1"/>
            <p:nvPr/>
          </p:nvSpPr>
          <p:spPr>
            <a:xfrm>
              <a:off x="59481" y="13391"/>
              <a:ext cx="1527300" cy="4304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AT" sz="2800" b="1" kern="1200" dirty="0">
                  <a:latin typeface="Arial" panose="020B0604020202020204" pitchFamily="34" charset="0"/>
                  <a:cs typeface="Arial" panose="020B0604020202020204" pitchFamily="34" charset="0"/>
                </a:rPr>
                <a:t>The Club </a:t>
              </a:r>
              <a:r>
                <a:rPr lang="de-AT" sz="2800" b="1" kern="1200" dirty="0" err="1">
                  <a:latin typeface="Arial" panose="020B0604020202020204" pitchFamily="34" charset="0"/>
                  <a:cs typeface="Arial" panose="020B0604020202020204" pitchFamily="34" charset="0"/>
                </a:rPr>
                <a:t>of</a:t>
              </a:r>
              <a:r>
                <a:rPr lang="de-AT" sz="2800" b="1" kern="1200" dirty="0">
                  <a:latin typeface="Arial" panose="020B0604020202020204" pitchFamily="34" charset="0"/>
                  <a:cs typeface="Arial" panose="020B0604020202020204" pitchFamily="34" charset="0"/>
                </a:rPr>
                <a:t> Rome </a:t>
              </a:r>
            </a:p>
          </p:txBody>
        </p:sp>
      </p:grpSp>
      <p:grpSp>
        <p:nvGrpSpPr>
          <p:cNvPr id="17" name="Csoportba foglalás 13">
            <a:extLst>
              <a:ext uri="{FF2B5EF4-FFF2-40B4-BE49-F238E27FC236}">
                <a16:creationId xmlns:a16="http://schemas.microsoft.com/office/drawing/2014/main" id="{75C59DD5-1276-454C-9CD9-0AFDE799832A}"/>
              </a:ext>
            </a:extLst>
          </p:cNvPr>
          <p:cNvGrpSpPr/>
          <p:nvPr/>
        </p:nvGrpSpPr>
        <p:grpSpPr>
          <a:xfrm>
            <a:off x="4427621" y="2973691"/>
            <a:ext cx="3610040" cy="1152833"/>
            <a:chOff x="5416" y="0"/>
            <a:chExt cx="1618797" cy="457200"/>
          </a:xfrm>
          <a:solidFill>
            <a:srgbClr val="0093DD"/>
          </a:solidFill>
        </p:grpSpPr>
        <p:sp>
          <p:nvSpPr>
            <p:cNvPr id="18" name="Téglalap: lekerekített 14">
              <a:extLst>
                <a:ext uri="{FF2B5EF4-FFF2-40B4-BE49-F238E27FC236}">
                  <a16:creationId xmlns:a16="http://schemas.microsoft.com/office/drawing/2014/main" id="{2981721B-1602-4B9B-9FFB-B61D3C1F4A38}"/>
                </a:ext>
              </a:extLst>
            </p:cNvPr>
            <p:cNvSpPr/>
            <p:nvPr/>
          </p:nvSpPr>
          <p:spPr>
            <a:xfrm>
              <a:off x="5416" y="0"/>
              <a:ext cx="1618797" cy="4572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Téglalap: lekerekített 4">
              <a:extLst>
                <a:ext uri="{FF2B5EF4-FFF2-40B4-BE49-F238E27FC236}">
                  <a16:creationId xmlns:a16="http://schemas.microsoft.com/office/drawing/2014/main" id="{878C963E-E319-46DF-9C5C-E1DC4C33805B}"/>
                </a:ext>
              </a:extLst>
            </p:cNvPr>
            <p:cNvSpPr txBox="1"/>
            <p:nvPr/>
          </p:nvSpPr>
          <p:spPr>
            <a:xfrm>
              <a:off x="64833" y="13391"/>
              <a:ext cx="1521948" cy="4304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AT" sz="2800" b="1" kern="1200" dirty="0" err="1">
                  <a:latin typeface="Arial" panose="020B0604020202020204" pitchFamily="34" charset="0"/>
                  <a:cs typeface="Arial" panose="020B0604020202020204" pitchFamily="34" charset="0"/>
                </a:rPr>
                <a:t>Fridays</a:t>
              </a:r>
              <a:r>
                <a:rPr lang="de-AT" sz="2800" b="1" kern="1200" dirty="0">
                  <a:latin typeface="Arial" panose="020B0604020202020204" pitchFamily="34" charset="0"/>
                  <a:cs typeface="Arial" panose="020B0604020202020204" pitchFamily="34" charset="0"/>
                </a:rPr>
                <a:t> </a:t>
              </a:r>
              <a:r>
                <a:rPr lang="de-AT" sz="2800" b="1" kern="1200" dirty="0" err="1">
                  <a:latin typeface="Arial" panose="020B0604020202020204" pitchFamily="34" charset="0"/>
                  <a:cs typeface="Arial" panose="020B0604020202020204" pitchFamily="34" charset="0"/>
                </a:rPr>
                <a:t>for</a:t>
              </a:r>
              <a:r>
                <a:rPr lang="de-AT" sz="2800" b="1" kern="1200" dirty="0">
                  <a:latin typeface="Arial" panose="020B0604020202020204" pitchFamily="34" charset="0"/>
                  <a:cs typeface="Arial" panose="020B0604020202020204" pitchFamily="34" charset="0"/>
                </a:rPr>
                <a:t> Future</a:t>
              </a:r>
            </a:p>
          </p:txBody>
        </p:sp>
      </p:grpSp>
      <p:grpSp>
        <p:nvGrpSpPr>
          <p:cNvPr id="20" name="Csoportba foglalás 13">
            <a:extLst>
              <a:ext uri="{FF2B5EF4-FFF2-40B4-BE49-F238E27FC236}">
                <a16:creationId xmlns:a16="http://schemas.microsoft.com/office/drawing/2014/main" id="{A62AA236-8557-4C19-8C1F-6DD32910F2C0}"/>
              </a:ext>
            </a:extLst>
          </p:cNvPr>
          <p:cNvGrpSpPr/>
          <p:nvPr/>
        </p:nvGrpSpPr>
        <p:grpSpPr>
          <a:xfrm>
            <a:off x="8037661" y="4527686"/>
            <a:ext cx="3610040" cy="1152833"/>
            <a:chOff x="5416" y="0"/>
            <a:chExt cx="1618797" cy="457200"/>
          </a:xfrm>
          <a:solidFill>
            <a:srgbClr val="0093DD"/>
          </a:solidFill>
        </p:grpSpPr>
        <p:sp>
          <p:nvSpPr>
            <p:cNvPr id="21" name="Téglalap: lekerekített 14">
              <a:extLst>
                <a:ext uri="{FF2B5EF4-FFF2-40B4-BE49-F238E27FC236}">
                  <a16:creationId xmlns:a16="http://schemas.microsoft.com/office/drawing/2014/main" id="{1F041670-60E6-432B-B30F-5469782E62DA}"/>
                </a:ext>
              </a:extLst>
            </p:cNvPr>
            <p:cNvSpPr/>
            <p:nvPr/>
          </p:nvSpPr>
          <p:spPr>
            <a:xfrm>
              <a:off x="5416" y="0"/>
              <a:ext cx="1618797" cy="457200"/>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2" name="Téglalap: lekerekített 4">
              <a:extLst>
                <a:ext uri="{FF2B5EF4-FFF2-40B4-BE49-F238E27FC236}">
                  <a16:creationId xmlns:a16="http://schemas.microsoft.com/office/drawing/2014/main" id="{1F617BE5-3FEB-4CFA-8DFB-0C4D03CA260B}"/>
                </a:ext>
              </a:extLst>
            </p:cNvPr>
            <p:cNvSpPr txBox="1"/>
            <p:nvPr/>
          </p:nvSpPr>
          <p:spPr>
            <a:xfrm>
              <a:off x="64859" y="13391"/>
              <a:ext cx="1521922" cy="430418"/>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de-AT" sz="2800" b="1" kern="1200" dirty="0">
                  <a:latin typeface="Arial" panose="020B0604020202020204" pitchFamily="34" charset="0"/>
                  <a:cs typeface="Arial" panose="020B0604020202020204" pitchFamily="34" charset="0"/>
                </a:rPr>
                <a:t>European</a:t>
              </a:r>
            </a:p>
            <a:p>
              <a:pPr marL="0" lvl="0" indent="0" algn="ctr" defTabSz="488950">
                <a:lnSpc>
                  <a:spcPct val="90000"/>
                </a:lnSpc>
                <a:spcBef>
                  <a:spcPct val="0"/>
                </a:spcBef>
                <a:spcAft>
                  <a:spcPct val="35000"/>
                </a:spcAft>
                <a:buNone/>
              </a:pPr>
              <a:r>
                <a:rPr lang="de-AT" sz="2800" b="1" kern="1200" dirty="0">
                  <a:latin typeface="Arial" panose="020B0604020202020204" pitchFamily="34" charset="0"/>
                  <a:cs typeface="Arial" panose="020B0604020202020204" pitchFamily="34" charset="0"/>
                </a:rPr>
                <a:t>Green Deal</a:t>
              </a:r>
            </a:p>
          </p:txBody>
        </p:sp>
      </p:grpSp>
    </p:spTree>
    <p:extLst>
      <p:ext uri="{BB962C8B-B14F-4D97-AF65-F5344CB8AC3E}">
        <p14:creationId xmlns:p14="http://schemas.microsoft.com/office/powerpoint/2010/main" val="3064853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Grafik 4"/>
          <p:cNvPicPr/>
          <p:nvPr/>
        </p:nvPicPr>
        <p:blipFill>
          <a:blip r:embed="rId3"/>
          <a:srcRect/>
          <a:stretch/>
        </p:blipFill>
        <p:spPr>
          <a:xfrm>
            <a:off x="-23592" y="12055"/>
            <a:ext cx="12191360" cy="6857640"/>
          </a:xfrm>
          <a:prstGeom prst="rect">
            <a:avLst/>
          </a:prstGeom>
          <a:ln w="0">
            <a:noFill/>
          </a:ln>
        </p:spPr>
      </p:pic>
    </p:spTree>
    <p:extLst>
      <p:ext uri="{BB962C8B-B14F-4D97-AF65-F5344CB8AC3E}">
        <p14:creationId xmlns:p14="http://schemas.microsoft.com/office/powerpoint/2010/main" val="16027673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8371" y="4074"/>
            <a:ext cx="12192000" cy="6858000"/>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algn="ctr"/>
            <a:r>
              <a:rPr lang="de-DE" sz="2500" dirty="0" err="1">
                <a:solidFill>
                  <a:schemeClr val="bg1"/>
                </a:solidFill>
                <a:latin typeface="Arial" panose="020B0604020202020204" pitchFamily="34" charset="0"/>
                <a:cs typeface="Arial" panose="020B0604020202020204" pitchFamily="34" charset="0"/>
              </a:rPr>
              <a:t>Practical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Example</a:t>
            </a:r>
            <a:endParaRPr lang="de-DE" sz="2500" dirty="0">
              <a:solidFill>
                <a:schemeClr val="bg1"/>
              </a:solidFill>
              <a:latin typeface="Arial" panose="020B0604020202020204" pitchFamily="34" charset="0"/>
              <a:cs typeface="Arial" panose="020B0604020202020204" pitchFamily="34" charset="0"/>
            </a:endParaRPr>
          </a:p>
          <a:p>
            <a:pPr algn="ctr"/>
            <a:r>
              <a:rPr lang="de-DE" sz="2500" dirty="0">
                <a:solidFill>
                  <a:schemeClr val="bg1"/>
                </a:solidFill>
                <a:latin typeface="Arial" panose="020B0604020202020204" pitchFamily="34" charset="0"/>
                <a:cs typeface="Arial" panose="020B0604020202020204" pitchFamily="34" charset="0"/>
              </a:rPr>
              <a:t>„SDG Watch Austria“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349258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2732132529"/>
              </p:ext>
            </p:extLst>
          </p:nvPr>
        </p:nvGraphicFramePr>
        <p:xfrm>
          <a:off x="817581" y="1386045"/>
          <a:ext cx="10275554" cy="4297680"/>
        </p:xfrm>
        <a:graphic>
          <a:graphicData uri="http://schemas.openxmlformats.org/drawingml/2006/table">
            <a:tbl>
              <a:tblPr firstRow="1" bandRow="1">
                <a:tableStyleId>{D7AC3CCA-C797-4891-BE02-D94E43425B78}</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0">
                <a:tc>
                  <a:txBody>
                    <a:bodyPr/>
                    <a:lstStyle/>
                    <a:p>
                      <a:r>
                        <a:rPr lang="de-DE" dirty="0">
                          <a:latin typeface="Arial" panose="020B0604020202020204" pitchFamily="34" charset="0"/>
                          <a:cs typeface="Arial" panose="020B0604020202020204" pitchFamily="34" charset="0"/>
                        </a:rPr>
                        <a:t>Vision / </a:t>
                      </a:r>
                      <a:r>
                        <a:rPr lang="de-DE" dirty="0" err="1">
                          <a:latin typeface="Arial" panose="020B0604020202020204" pitchFamily="34" charset="0"/>
                          <a:cs typeface="Arial" panose="020B0604020202020204" pitchFamily="34" charset="0"/>
                        </a:rPr>
                        <a:t>targets</a:t>
                      </a:r>
                      <a:r>
                        <a:rPr lang="de-DE" dirty="0">
                          <a:latin typeface="Arial" panose="020B0604020202020204" pitchFamily="34" charset="0"/>
                          <a:cs typeface="Arial" panose="020B0604020202020204" pitchFamily="34" charset="0"/>
                        </a:rPr>
                        <a:t> </a:t>
                      </a:r>
                      <a:endParaRPr lang="de-AT" dirty="0">
                        <a:latin typeface="Arial" panose="020B0604020202020204" pitchFamily="34" charset="0"/>
                        <a:cs typeface="Arial" panose="020B0604020202020204" pitchFamily="34" charset="0"/>
                      </a:endParaRPr>
                    </a:p>
                  </a:txBody>
                  <a:tcPr>
                    <a:solidFill>
                      <a:srgbClr val="FDCD05"/>
                    </a:solidFill>
                  </a:tcPr>
                </a:tc>
                <a:tc>
                  <a:txBody>
                    <a:bodyPr/>
                    <a:lstStyle/>
                    <a:p>
                      <a:r>
                        <a:rPr lang="en-GB" sz="1800" b="0" kern="1200" dirty="0">
                          <a:solidFill>
                            <a:schemeClr val="tx1"/>
                          </a:solidFill>
                          <a:effectLst/>
                          <a:latin typeface="Arial" panose="020B0604020202020204" pitchFamily="34" charset="0"/>
                          <a:cs typeface="Arial" panose="020B0604020202020204" pitchFamily="34" charset="0"/>
                        </a:rPr>
                        <a:t>Make the implementation and realisation of the 2030 Agenda and the UN Sustainable Development Goals visible as a common concern of civil society organisations</a:t>
                      </a:r>
                      <a:endParaRPr lang="de-AT" b="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Arial" panose="020B0604020202020204" pitchFamily="34" charset="0"/>
                          <a:cs typeface="Arial" panose="020B0604020202020204" pitchFamily="34" charset="0"/>
                        </a:rPr>
                        <a:t>Key activities / working fields </a:t>
                      </a:r>
                      <a:endParaRPr lang="de-AT" sz="1800" kern="1200" dirty="0">
                        <a:solidFill>
                          <a:schemeClr val="tx1"/>
                        </a:solidFill>
                        <a:effectLst/>
                        <a:latin typeface="Arial" panose="020B0604020202020204" pitchFamily="34" charset="0"/>
                        <a:cs typeface="Arial" panose="020B0604020202020204" pitchFamily="34" charset="0"/>
                      </a:endParaRPr>
                    </a:p>
                    <a:p>
                      <a:endParaRPr lang="de-AT"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lvl="0" indent="-285750">
                        <a:buFont typeface="Arial" panose="020B0604020202020204" pitchFamily="34" charset="0"/>
                        <a:buChar char="•"/>
                      </a:pPr>
                      <a:r>
                        <a:rPr lang="en-GB" sz="1800" kern="1200" dirty="0">
                          <a:solidFill>
                            <a:schemeClr val="tx1"/>
                          </a:solidFill>
                          <a:effectLst/>
                          <a:latin typeface="Arial" panose="020B0604020202020204" pitchFamily="34" charset="0"/>
                          <a:cs typeface="Arial" panose="020B0604020202020204" pitchFamily="34" charset="0"/>
                        </a:rPr>
                        <a:t>Promotes networking, exchange and cooperation among member organisations as well as cooperation with European and international networks </a:t>
                      </a:r>
                    </a:p>
                    <a:p>
                      <a:pPr marL="285750" lvl="0" indent="-285750">
                        <a:buFont typeface="Arial" panose="020B0604020202020204" pitchFamily="34" charset="0"/>
                        <a:buChar char="•"/>
                      </a:pPr>
                      <a:r>
                        <a:rPr lang="en-GB" sz="1800" kern="1200" dirty="0">
                          <a:solidFill>
                            <a:schemeClr val="tx1"/>
                          </a:solidFill>
                          <a:effectLst/>
                          <a:latin typeface="Arial" panose="020B0604020202020204" pitchFamily="34" charset="0"/>
                          <a:cs typeface="Arial" panose="020B0604020202020204" pitchFamily="34" charset="0"/>
                        </a:rPr>
                        <a:t>Works on dissemination of information and knowledge on the implementation of the 2030 Agenda</a:t>
                      </a:r>
                    </a:p>
                    <a:p>
                      <a:pPr marL="285750" lvl="0" indent="-285750">
                        <a:buFont typeface="Arial" panose="020B0604020202020204" pitchFamily="34" charset="0"/>
                        <a:buChar char="•"/>
                      </a:pPr>
                      <a:r>
                        <a:rPr lang="en-US" sz="1800" kern="1200" dirty="0">
                          <a:solidFill>
                            <a:schemeClr val="tx1"/>
                          </a:solidFill>
                          <a:effectLst/>
                          <a:latin typeface="Arial" panose="020B0604020202020204" pitchFamily="34" charset="0"/>
                          <a:cs typeface="Arial" panose="020B0604020202020204" pitchFamily="34" charset="0"/>
                        </a:rPr>
                        <a:t>Promotes an effective and ambitious implementation of the 2030 Agenda and the SDGs in Austria through coordinated advocacy, information and networking</a:t>
                      </a:r>
                    </a:p>
                    <a:p>
                      <a:pPr marL="285750" lvl="0" indent="-285750">
                        <a:buFont typeface="Arial" panose="020B0604020202020204" pitchFamily="34" charset="0"/>
                        <a:buChar char="•"/>
                      </a:pPr>
                      <a:r>
                        <a:rPr lang="en-US" sz="1800" kern="1200" dirty="0">
                          <a:solidFill>
                            <a:schemeClr val="tx1"/>
                          </a:solidFill>
                          <a:effectLst/>
                          <a:latin typeface="Arial" panose="020B0604020202020204" pitchFamily="34" charset="0"/>
                          <a:cs typeface="Arial" panose="020B0604020202020204" pitchFamily="34" charset="0"/>
                        </a:rPr>
                        <a:t>Provides a voice for civil society in the implementation of the 2030 Agenda and coordinates concerted actions and communication to raise awareness through joint external appearances in participation processes and towards political representatives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208766"/>
            <a:ext cx="9783184" cy="1325563"/>
          </a:xfrm>
        </p:spPr>
        <p:txBody>
          <a:bodyPr/>
          <a:lstStyle/>
          <a:p>
            <a:r>
              <a:rPr lang="en-US" dirty="0">
                <a:latin typeface="Arial" panose="020B0604020202020204" pitchFamily="34" charset="0"/>
                <a:cs typeface="Arial" panose="020B0604020202020204" pitchFamily="34" charset="0"/>
              </a:rPr>
              <a:t>SDG Watch Austria I</a:t>
            </a:r>
            <a:endParaRPr lang="hu-HU"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25A3D508-6F4E-45E1-8B8C-E38E3582032A}"/>
              </a:ext>
            </a:extLst>
          </p:cNvPr>
          <p:cNvPicPr>
            <a:picLocks noChangeAspect="1"/>
          </p:cNvPicPr>
          <p:nvPr/>
        </p:nvPicPr>
        <p:blipFill>
          <a:blip r:embed="rId3"/>
          <a:stretch>
            <a:fillRect/>
          </a:stretch>
        </p:blipFill>
        <p:spPr>
          <a:xfrm>
            <a:off x="9365021" y="5768135"/>
            <a:ext cx="2471487" cy="807352"/>
          </a:xfrm>
          <a:prstGeom prst="rect">
            <a:avLst/>
          </a:prstGeom>
        </p:spPr>
      </p:pic>
    </p:spTree>
    <p:extLst>
      <p:ext uri="{BB962C8B-B14F-4D97-AF65-F5344CB8AC3E}">
        <p14:creationId xmlns:p14="http://schemas.microsoft.com/office/powerpoint/2010/main" val="41342097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1223087353"/>
              </p:ext>
            </p:extLst>
          </p:nvPr>
        </p:nvGraphicFramePr>
        <p:xfrm>
          <a:off x="817562" y="1981532"/>
          <a:ext cx="10275554" cy="2194560"/>
        </p:xfrm>
        <a:graphic>
          <a:graphicData uri="http://schemas.openxmlformats.org/drawingml/2006/table">
            <a:tbl>
              <a:tblPr firstRow="1" bandRow="1">
                <a:tableStyleId>{616DA210-FB5B-4158-B5E0-FEB733F419BA}</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0">
                <a:tc>
                  <a:txBody>
                    <a:bodyPr/>
                    <a:lstStyle/>
                    <a:p>
                      <a:r>
                        <a:rPr lang="de-DE" b="1" dirty="0">
                          <a:latin typeface="Arial" panose="020B0604020202020204" pitchFamily="34" charset="0"/>
                          <a:cs typeface="Arial" panose="020B0604020202020204" pitchFamily="34" charset="0"/>
                        </a:rPr>
                        <a:t>Form </a:t>
                      </a:r>
                      <a:r>
                        <a:rPr lang="de-DE" b="1" dirty="0" err="1">
                          <a:latin typeface="Arial" panose="020B0604020202020204" pitchFamily="34" charset="0"/>
                          <a:cs typeface="Arial" panose="020B0604020202020204" pitchFamily="34" charset="0"/>
                        </a:rPr>
                        <a:t>of</a:t>
                      </a:r>
                      <a:r>
                        <a:rPr lang="de-DE" b="1" dirty="0">
                          <a:latin typeface="Arial" panose="020B0604020202020204" pitchFamily="34" charset="0"/>
                          <a:cs typeface="Arial" panose="020B0604020202020204" pitchFamily="34" charset="0"/>
                        </a:rPr>
                        <a:t> </a:t>
                      </a:r>
                      <a:r>
                        <a:rPr lang="de-DE" b="1" dirty="0" err="1">
                          <a:latin typeface="Arial" panose="020B0604020202020204" pitchFamily="34" charset="0"/>
                          <a:cs typeface="Arial" panose="020B0604020202020204" pitchFamily="34" charset="0"/>
                        </a:rPr>
                        <a:t>enterprise</a:t>
                      </a:r>
                      <a:r>
                        <a:rPr lang="de-DE" b="1" dirty="0">
                          <a:latin typeface="Arial" panose="020B0604020202020204" pitchFamily="34" charset="0"/>
                          <a:cs typeface="Arial" panose="020B0604020202020204" pitchFamily="34" charset="0"/>
                        </a:rPr>
                        <a:t> </a:t>
                      </a:r>
                      <a:endParaRPr lang="de-AT" b="1" dirty="0">
                        <a:latin typeface="Arial" panose="020B0604020202020204" pitchFamily="34" charset="0"/>
                        <a:cs typeface="Arial" panose="020B0604020202020204" pitchFamily="34" charset="0"/>
                      </a:endParaRPr>
                    </a:p>
                  </a:txBody>
                  <a:tcPr>
                    <a:solidFill>
                      <a:srgbClr val="FDCD05"/>
                    </a:solidFill>
                  </a:tcPr>
                </a:tc>
                <a:tc>
                  <a:txBody>
                    <a:bodyPr/>
                    <a:lstStyle/>
                    <a:p>
                      <a:r>
                        <a:rPr lang="en-US" sz="1800" b="0" kern="1200" dirty="0">
                          <a:solidFill>
                            <a:schemeClr val="tx1"/>
                          </a:solidFill>
                          <a:effectLst/>
                          <a:latin typeface="Arial" panose="020B0604020202020204" pitchFamily="34" charset="0"/>
                          <a:cs typeface="Arial" panose="020B0604020202020204" pitchFamily="34" charset="0"/>
                        </a:rPr>
                        <a:t>Platform without legal status and is based on the personal and financial activities of its members</a:t>
                      </a:r>
                      <a:endParaRPr lang="de-AT" b="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Arial" panose="020B0604020202020204" pitchFamily="34" charset="0"/>
                          <a:cs typeface="Arial" panose="020B0604020202020204" pitchFamily="34" charset="0"/>
                        </a:rPr>
                        <a:t>Target groups / customer segment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chemeClr val="tx1"/>
                          </a:solidFill>
                          <a:effectLst/>
                          <a:latin typeface="Arial" panose="020B0604020202020204" pitchFamily="34" charset="0"/>
                          <a:cs typeface="Arial" panose="020B0604020202020204" pitchFamily="34" charset="0"/>
                        </a:rPr>
                        <a:t>Coalition of more than 200 civil society and non-profit organisations (among them many organisations of the Austrian Social Economy) </a:t>
                      </a:r>
                      <a:endParaRPr lang="de-AT" b="0" dirty="0">
                        <a:latin typeface="Arial" panose="020B0604020202020204" pitchFamily="34" charset="0"/>
                        <a:cs typeface="Arial" panose="020B0604020202020204" pitchFamily="34" charset="0"/>
                      </a:endParaRPr>
                    </a:p>
                    <a:p>
                      <a:endParaRPr lang="de-AT" dirty="0">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latin typeface="Arial" panose="020B0604020202020204" pitchFamily="34" charset="0"/>
                          <a:cs typeface="Arial" panose="020B0604020202020204" pitchFamily="34" charset="0"/>
                        </a:rPr>
                        <a:t>Financing / cost structure </a:t>
                      </a:r>
                      <a:endParaRPr lang="de-AT" dirty="0">
                        <a:latin typeface="Arial" panose="020B0604020202020204" pitchFamily="34" charset="0"/>
                        <a:cs typeface="Arial" panose="020B0604020202020204" pitchFamily="34" charset="0"/>
                      </a:endParaRPr>
                    </a:p>
                  </a:txBody>
                  <a:tcPr>
                    <a:solidFill>
                      <a:srgbClr val="FDCD05"/>
                    </a:solidFill>
                  </a:tcPr>
                </a:tc>
                <a:tc>
                  <a:txBody>
                    <a:bodyPr/>
                    <a:lstStyle/>
                    <a:p>
                      <a:pPr marL="0" lvl="0" indent="0">
                        <a:buFont typeface="Arial" panose="020B0604020202020204" pitchFamily="34" charset="0"/>
                        <a:buNone/>
                      </a:pPr>
                      <a:r>
                        <a:rPr lang="en-US" sz="1800" kern="1200" dirty="0">
                          <a:solidFill>
                            <a:schemeClr val="tx1"/>
                          </a:solidFill>
                          <a:effectLst/>
                          <a:latin typeface="Arial" panose="020B0604020202020204" pitchFamily="34" charset="0"/>
                          <a:cs typeface="Arial" panose="020B0604020202020204" pitchFamily="34" charset="0"/>
                        </a:rPr>
                        <a:t>Project funding and basic funding of the members of the steering group </a:t>
                      </a:r>
                      <a:endParaRPr lang="de-AT"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3623467438"/>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365125"/>
            <a:ext cx="9783184" cy="1325563"/>
          </a:xfrm>
        </p:spPr>
        <p:txBody>
          <a:bodyPr/>
          <a:lstStyle/>
          <a:p>
            <a:r>
              <a:rPr lang="en-US" dirty="0">
                <a:latin typeface="Arial" panose="020B0604020202020204" pitchFamily="34" charset="0"/>
                <a:cs typeface="Arial" panose="020B0604020202020204" pitchFamily="34" charset="0"/>
              </a:rPr>
              <a:t>SDG Watch Austria II</a:t>
            </a:r>
            <a:endParaRPr lang="hu-HU"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25A3D508-6F4E-45E1-8B8C-E38E3582032A}"/>
              </a:ext>
            </a:extLst>
          </p:cNvPr>
          <p:cNvPicPr>
            <a:picLocks noChangeAspect="1"/>
          </p:cNvPicPr>
          <p:nvPr/>
        </p:nvPicPr>
        <p:blipFill>
          <a:blip r:embed="rId3"/>
          <a:stretch>
            <a:fillRect/>
          </a:stretch>
        </p:blipFill>
        <p:spPr>
          <a:xfrm>
            <a:off x="9365021" y="5756105"/>
            <a:ext cx="2471487" cy="807352"/>
          </a:xfrm>
          <a:prstGeom prst="rect">
            <a:avLst/>
          </a:prstGeom>
        </p:spPr>
      </p:pic>
    </p:spTree>
    <p:extLst>
      <p:ext uri="{BB962C8B-B14F-4D97-AF65-F5344CB8AC3E}">
        <p14:creationId xmlns:p14="http://schemas.microsoft.com/office/powerpoint/2010/main" val="2433202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Grafik 4"/>
          <p:cNvPicPr/>
          <p:nvPr/>
        </p:nvPicPr>
        <p:blipFill>
          <a:blip r:embed="rId3"/>
          <a:srcRect/>
          <a:stretch/>
        </p:blipFill>
        <p:spPr>
          <a:xfrm>
            <a:off x="-23592" y="12055"/>
            <a:ext cx="12191360" cy="6857640"/>
          </a:xfrm>
          <a:prstGeom prst="rect">
            <a:avLst/>
          </a:prstGeom>
          <a:ln w="0">
            <a:noFill/>
          </a:ln>
        </p:spPr>
      </p:pic>
      <p:pic>
        <p:nvPicPr>
          <p:cNvPr id="2" name="Grafik 4">
            <a:extLst>
              <a:ext uri="{FF2B5EF4-FFF2-40B4-BE49-F238E27FC236}">
                <a16:creationId xmlns:a16="http://schemas.microsoft.com/office/drawing/2014/main" id="{47FC3667-5A55-176E-2C17-B79A72B84094}"/>
              </a:ext>
            </a:extLst>
          </p:cNvPr>
          <p:cNvPicPr/>
          <p:nvPr/>
        </p:nvPicPr>
        <p:blipFill>
          <a:blip r:embed="rId4"/>
          <a:srcRect/>
          <a:stretch/>
        </p:blipFill>
        <p:spPr>
          <a:xfrm>
            <a:off x="0" y="360"/>
            <a:ext cx="12191360" cy="6857640"/>
          </a:xfrm>
          <a:prstGeom prst="rect">
            <a:avLst/>
          </a:prstGeom>
          <a:ln w="0">
            <a:noFill/>
          </a:ln>
        </p:spPr>
      </p:pic>
    </p:spTree>
    <p:extLst>
      <p:ext uri="{BB962C8B-B14F-4D97-AF65-F5344CB8AC3E}">
        <p14:creationId xmlns:p14="http://schemas.microsoft.com/office/powerpoint/2010/main" val="4103359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17560" y="365040"/>
            <a:ext cx="9783000" cy="1325160"/>
          </a:xfrm>
          <a:prstGeom prst="rect">
            <a:avLst/>
          </a:prstGeom>
          <a:noFill/>
          <a:ln w="0">
            <a:noFill/>
          </a:ln>
        </p:spPr>
        <p:txBody>
          <a:bodyPr anchor="ctr">
            <a:normAutofit/>
          </a:bodyPr>
          <a:lstStyle/>
          <a:p>
            <a:pPr>
              <a:lnSpc>
                <a:spcPct val="90000"/>
              </a:lnSpc>
              <a:buNone/>
            </a:pPr>
            <a:r>
              <a:rPr lang="de-DE" sz="4000" b="0" strike="noStrike" spc="-1" dirty="0" err="1">
                <a:solidFill>
                  <a:srgbClr val="000000"/>
                </a:solidFill>
                <a:latin typeface="Arial"/>
              </a:rPr>
              <a:t>Overview</a:t>
            </a:r>
            <a:r>
              <a:rPr lang="de-DE" sz="4000" b="0" strike="noStrike" spc="-1" dirty="0">
                <a:solidFill>
                  <a:srgbClr val="000000"/>
                </a:solidFill>
                <a:latin typeface="Arial"/>
              </a:rPr>
              <a:t> </a:t>
            </a:r>
            <a:r>
              <a:rPr lang="de-DE" sz="4000" b="0" strike="noStrike" spc="-1" dirty="0" err="1">
                <a:solidFill>
                  <a:srgbClr val="000000"/>
                </a:solidFill>
                <a:latin typeface="Arial"/>
              </a:rPr>
              <a:t>of</a:t>
            </a:r>
            <a:r>
              <a:rPr lang="de-DE" sz="4000" b="0" strike="noStrike" spc="-1" dirty="0">
                <a:solidFill>
                  <a:srgbClr val="000000"/>
                </a:solidFill>
                <a:latin typeface="Arial"/>
              </a:rPr>
              <a:t> </a:t>
            </a:r>
            <a:r>
              <a:rPr lang="de-DE" sz="4000" b="0" strike="noStrike" spc="-1" dirty="0" err="1">
                <a:solidFill>
                  <a:srgbClr val="000000"/>
                </a:solidFill>
                <a:latin typeface="Arial"/>
              </a:rPr>
              <a:t>the</a:t>
            </a:r>
            <a:r>
              <a:rPr lang="de-DE" sz="4000" b="0" strike="noStrike" spc="-1" dirty="0">
                <a:solidFill>
                  <a:srgbClr val="000000"/>
                </a:solidFill>
                <a:latin typeface="Arial"/>
              </a:rPr>
              <a:t> </a:t>
            </a:r>
            <a:r>
              <a:rPr lang="de-DE" sz="4000" b="0" strike="noStrike" spc="-1" dirty="0" err="1">
                <a:solidFill>
                  <a:srgbClr val="000000"/>
                </a:solidFill>
                <a:latin typeface="Arial"/>
              </a:rPr>
              <a:t>module</a:t>
            </a:r>
            <a:endParaRPr lang="de-DE" sz="4000" b="0" strike="noStrike" spc="-1" dirty="0">
              <a:solidFill>
                <a:srgbClr val="000000"/>
              </a:solidFill>
              <a:latin typeface="Calibri"/>
            </a:endParaRPr>
          </a:p>
        </p:txBody>
      </p:sp>
      <p:graphicFrame>
        <p:nvGraphicFramePr>
          <p:cNvPr id="2" name="Diagram1"/>
          <p:cNvGraphicFramePr/>
          <p:nvPr>
            <p:extLst>
              <p:ext uri="{D42A27DB-BD31-4B8C-83A1-F6EECF244321}">
                <p14:modId xmlns:p14="http://schemas.microsoft.com/office/powerpoint/2010/main" val="2794615797"/>
              </p:ext>
            </p:extLst>
          </p:nvPr>
        </p:nvGraphicFramePr>
        <p:xfrm>
          <a:off x="828120" y="1968335"/>
          <a:ext cx="10535760" cy="3779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81055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817581" y="522287"/>
            <a:ext cx="9783184" cy="1325563"/>
          </a:xfrm>
        </p:spPr>
        <p:txBody>
          <a:bodyPr/>
          <a:lstStyle/>
          <a:p>
            <a:r>
              <a:rPr lang="ro-RO" dirty="0">
                <a:latin typeface="Arial" panose="020B0604020202020204" pitchFamily="34" charset="0"/>
                <a:cs typeface="Arial" panose="020B0604020202020204" pitchFamily="34" charset="0"/>
              </a:rPr>
              <a:t>Environmental Sustainability: Ecological Perspective</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p:txBody>
          <a:bodyPr/>
          <a:lstStyle/>
          <a:p>
            <a:endParaRPr lang="ro-RO"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Environmental and climate protection</a:t>
            </a:r>
          </a:p>
          <a:p>
            <a:r>
              <a:rPr lang="en-GB" dirty="0">
                <a:latin typeface="Arial" panose="020B0604020202020204" pitchFamily="34" charset="0"/>
                <a:cs typeface="Arial" panose="020B0604020202020204" pitchFamily="34" charset="0"/>
              </a:rPr>
              <a:t>Prevention instead of reaction</a:t>
            </a:r>
          </a:p>
          <a:p>
            <a:r>
              <a:rPr lang="en-GB" dirty="0">
                <a:latin typeface="Arial" panose="020B0604020202020204" pitchFamily="34" charset="0"/>
                <a:cs typeface="Arial" panose="020B0604020202020204" pitchFamily="34" charset="0"/>
              </a:rPr>
              <a:t>Natural resources conservation</a:t>
            </a:r>
          </a:p>
          <a:p>
            <a:r>
              <a:rPr lang="en-GB" dirty="0">
                <a:latin typeface="Arial" panose="020B0604020202020204" pitchFamily="34" charset="0"/>
                <a:cs typeface="Arial" panose="020B0604020202020204" pitchFamily="34" charset="0"/>
              </a:rPr>
              <a:t>Limited capacities </a:t>
            </a:r>
          </a:p>
          <a:p>
            <a:pPr marL="0" indent="0">
              <a:buNone/>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9485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p:txBody>
          <a:bodyPr/>
          <a:lstStyle/>
          <a:p>
            <a:r>
              <a:rPr lang="ro-RO" dirty="0">
                <a:latin typeface="Arial" panose="020B0604020202020204" pitchFamily="34" charset="0"/>
                <a:cs typeface="Arial" panose="020B0604020202020204" pitchFamily="34" charset="0"/>
              </a:rPr>
              <a:t>Principles of environmental sustainability (Minge, 2018)</a:t>
            </a:r>
            <a:endParaRPr lang="de-DE" dirty="0">
              <a:latin typeface="Arial" panose="020B0604020202020204" pitchFamily="34" charset="0"/>
              <a:cs typeface="Arial" panose="020B0604020202020204" pitchFamily="34" charset="0"/>
            </a:endParaRPr>
          </a:p>
        </p:txBody>
      </p:sp>
      <p:graphicFrame>
        <p:nvGraphicFramePr>
          <p:cNvPr id="10" name="Tabel 5">
            <a:extLst>
              <a:ext uri="{FF2B5EF4-FFF2-40B4-BE49-F238E27FC236}">
                <a16:creationId xmlns:a16="http://schemas.microsoft.com/office/drawing/2014/main" id="{7789FBBF-2BFF-0793-44D7-4695ABD324D2}"/>
              </a:ext>
            </a:extLst>
          </p:cNvPr>
          <p:cNvGraphicFramePr>
            <a:graphicFrameLocks noGrp="1"/>
          </p:cNvGraphicFramePr>
          <p:nvPr>
            <p:extLst>
              <p:ext uri="{D42A27DB-BD31-4B8C-83A1-F6EECF244321}">
                <p14:modId xmlns:p14="http://schemas.microsoft.com/office/powerpoint/2010/main" val="3602877855"/>
              </p:ext>
            </p:extLst>
          </p:nvPr>
        </p:nvGraphicFramePr>
        <p:xfrm>
          <a:off x="1006038" y="2005012"/>
          <a:ext cx="9594727" cy="3360421"/>
        </p:xfrm>
        <a:graphic>
          <a:graphicData uri="http://schemas.openxmlformats.org/drawingml/2006/table">
            <a:tbl>
              <a:tblPr firstRow="1" bandRow="1">
                <a:tableStyleId>{616DA210-FB5B-4158-B5E0-FEB733F419BA}</a:tableStyleId>
              </a:tblPr>
              <a:tblGrid>
                <a:gridCol w="2422962">
                  <a:extLst>
                    <a:ext uri="{9D8B030D-6E8A-4147-A177-3AD203B41FA5}">
                      <a16:colId xmlns:a16="http://schemas.microsoft.com/office/drawing/2014/main" val="2078212382"/>
                    </a:ext>
                  </a:extLst>
                </a:gridCol>
                <a:gridCol w="7171765">
                  <a:extLst>
                    <a:ext uri="{9D8B030D-6E8A-4147-A177-3AD203B41FA5}">
                      <a16:colId xmlns:a16="http://schemas.microsoft.com/office/drawing/2014/main" val="798438814"/>
                    </a:ext>
                  </a:extLst>
                </a:gridCol>
              </a:tblGrid>
              <a:tr h="1109663">
                <a:tc>
                  <a:txBody>
                    <a:bodyPr/>
                    <a:lstStyle/>
                    <a:p>
                      <a:r>
                        <a:rPr lang="ro-RO" sz="2400" b="0" dirty="0">
                          <a:solidFill>
                            <a:schemeClr val="tx1"/>
                          </a:solidFill>
                        </a:rPr>
                        <a:t>EFFICIENCY</a:t>
                      </a:r>
                      <a:endParaRPr lang="en-GB" sz="2400" b="0" dirty="0">
                        <a:solidFill>
                          <a:schemeClr val="tx1"/>
                        </a:solidFill>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algn="just"/>
                      <a:r>
                        <a:rPr lang="ro-RO" sz="2000" b="0" dirty="0">
                          <a:solidFill>
                            <a:schemeClr val="tx1"/>
                          </a:solidFill>
                        </a:rPr>
                        <a:t>P</a:t>
                      </a:r>
                      <a:r>
                        <a:rPr lang="en-GB" sz="2000" b="0" dirty="0" err="1">
                          <a:solidFill>
                            <a:schemeClr val="tx1"/>
                          </a:solidFill>
                        </a:rPr>
                        <a:t>roductive</a:t>
                      </a:r>
                      <a:r>
                        <a:rPr lang="en-GB" sz="2000" b="0" dirty="0">
                          <a:solidFill>
                            <a:schemeClr val="tx1"/>
                          </a:solidFill>
                        </a:rPr>
                        <a:t> use of raw materials, materials and energy, increasing the productivity of resources</a:t>
                      </a:r>
                      <a:endParaRPr lang="ro-RO" sz="2000" b="0" dirty="0">
                        <a:solidFill>
                          <a:schemeClr val="tx1"/>
                        </a:solidFill>
                      </a:endParaRPr>
                    </a:p>
                    <a:p>
                      <a:pPr algn="just"/>
                      <a:endParaRPr lang="en-GB" sz="2000" b="0" dirty="0">
                        <a:solidFill>
                          <a:schemeClr val="tx1"/>
                        </a:solidFill>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2085073353"/>
                  </a:ext>
                </a:extLst>
              </a:tr>
              <a:tr h="1427798">
                <a:tc>
                  <a:txBody>
                    <a:bodyPr/>
                    <a:lstStyle/>
                    <a:p>
                      <a:r>
                        <a:rPr lang="ro-RO" sz="2400" b="0" dirty="0">
                          <a:solidFill>
                            <a:schemeClr val="tx1"/>
                          </a:solidFill>
                        </a:rPr>
                        <a:t>CONSISTENCY</a:t>
                      </a:r>
                      <a:endParaRPr lang="en-GB" sz="2400" b="0" dirty="0">
                        <a:solidFill>
                          <a:schemeClr val="tx1"/>
                        </a:solidFill>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0" algn="just" defTabSz="914400" rtl="0" eaLnBrk="1" latinLnBrk="0" hangingPunct="1"/>
                      <a:r>
                        <a:rPr lang="ro-RO" sz="2000" b="0" kern="1200" dirty="0">
                          <a:solidFill>
                            <a:schemeClr val="tx1"/>
                          </a:solidFill>
                        </a:rPr>
                        <a:t>N</a:t>
                      </a:r>
                      <a:r>
                        <a:rPr lang="en-GB" sz="2000" b="0" kern="1200" dirty="0" err="1">
                          <a:solidFill>
                            <a:schemeClr val="tx1"/>
                          </a:solidFill>
                        </a:rPr>
                        <a:t>ature</a:t>
                      </a:r>
                      <a:r>
                        <a:rPr lang="en-GB" sz="2000" b="0" kern="1200" dirty="0">
                          <a:solidFill>
                            <a:schemeClr val="tx1"/>
                          </a:solidFill>
                        </a:rPr>
                        <a:t>-friendly technologies that use the substances and services of ecosystems without destroying them</a:t>
                      </a:r>
                      <a:r>
                        <a:rPr lang="ro-RO" sz="2000" b="0" kern="1200" dirty="0">
                          <a:solidFill>
                            <a:schemeClr val="tx1"/>
                          </a:solidFill>
                        </a:rPr>
                        <a:t>.</a:t>
                      </a:r>
                    </a:p>
                    <a:p>
                      <a:pPr marL="0" algn="just" defTabSz="914400" rtl="0" eaLnBrk="1" latinLnBrk="0" hangingPunct="1"/>
                      <a:endParaRPr lang="ro-RO" sz="2000" b="0" kern="1200" dirty="0">
                        <a:solidFill>
                          <a:schemeClr val="tx1"/>
                        </a:solidFill>
                      </a:endParaRPr>
                    </a:p>
                    <a:p>
                      <a:pPr marL="0" algn="just" defTabSz="914400" rtl="0" eaLnBrk="1" latinLnBrk="0" hangingPunct="1"/>
                      <a:r>
                        <a:rPr lang="de-DE" sz="2000" b="0" kern="1200" dirty="0">
                          <a:solidFill>
                            <a:schemeClr val="tx1"/>
                          </a:solidFill>
                        </a:rPr>
                        <a:t>C</a:t>
                      </a:r>
                      <a:r>
                        <a:rPr lang="ro-RO" sz="2000" b="0" kern="1200" dirty="0">
                          <a:solidFill>
                            <a:schemeClr val="tx1"/>
                          </a:solidFill>
                        </a:rPr>
                        <a:t>oncept of circular economy</a:t>
                      </a:r>
                      <a:endParaRPr lang="en-GB" sz="2000" b="0" kern="1200" dirty="0">
                        <a:solidFill>
                          <a:schemeClr val="tx1"/>
                        </a:solidFill>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1853485872"/>
                  </a:ext>
                </a:extLst>
              </a:tr>
              <a:tr h="736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o-RO" sz="2400" b="0">
                          <a:solidFill>
                            <a:schemeClr val="tx1"/>
                          </a:solidFill>
                        </a:rPr>
                        <a:t>SUFFICIENCY</a:t>
                      </a:r>
                      <a:endParaRPr lang="ro-RO" sz="2400" b="0" dirty="0">
                        <a:solidFill>
                          <a:schemeClr val="tx1"/>
                        </a:solidFill>
                      </a:endParaRPr>
                    </a:p>
                    <a:p>
                      <a:endParaRPr lang="en-GB" sz="2400" b="0"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0" algn="just" defTabSz="914400" rtl="0" eaLnBrk="1" latinLnBrk="0" hangingPunct="1"/>
                      <a:r>
                        <a:rPr lang="ro-RO" sz="2000" b="0" kern="1200" dirty="0">
                          <a:solidFill>
                            <a:schemeClr val="tx1"/>
                          </a:solidFill>
                        </a:rPr>
                        <a:t>R</a:t>
                      </a:r>
                      <a:r>
                        <a:rPr lang="en-GB" sz="2000" b="0" kern="1200" dirty="0">
                          <a:solidFill>
                            <a:schemeClr val="tx1"/>
                          </a:solidFill>
                        </a:rPr>
                        <a:t>educing resource consumption through less demand for goods</a:t>
                      </a:r>
                      <a:r>
                        <a:rPr lang="de-DE" sz="2000" b="0" kern="1200" dirty="0">
                          <a:solidFill>
                            <a:schemeClr val="tx1"/>
                          </a:solidFill>
                        </a:rPr>
                        <a:t> </a:t>
                      </a:r>
                      <a:endParaRPr lang="en-GB" sz="2000" b="0" kern="1200" dirty="0">
                        <a:solidFill>
                          <a:schemeClr val="tx1"/>
                        </a:solidFill>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1919719412"/>
                  </a:ext>
                </a:extLst>
              </a:tr>
            </a:tbl>
          </a:graphicData>
        </a:graphic>
      </p:graphicFrame>
    </p:spTree>
    <p:extLst>
      <p:ext uri="{BB962C8B-B14F-4D97-AF65-F5344CB8AC3E}">
        <p14:creationId xmlns:p14="http://schemas.microsoft.com/office/powerpoint/2010/main" val="3858450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82E0A78-32C2-DA4A-8707-1C247BD1B269}"/>
              </a:ext>
            </a:extLst>
          </p:cNvPr>
          <p:cNvSpPr>
            <a:spLocks noGrp="1"/>
          </p:cNvSpPr>
          <p:nvPr>
            <p:ph type="title"/>
          </p:nvPr>
        </p:nvSpPr>
        <p:spPr>
          <a:xfrm>
            <a:off x="960100" y="978102"/>
            <a:ext cx="10588434" cy="1062644"/>
          </a:xfrm>
        </p:spPr>
        <p:txBody>
          <a:bodyPr vert="horz" lIns="91440" tIns="45720" rIns="91440" bIns="45720" rtlCol="0" anchor="b">
            <a:normAutofit/>
          </a:bodyPr>
          <a:lstStyle/>
          <a:p>
            <a:pPr lvl="0">
              <a:defRPr/>
            </a:pPr>
            <a:r>
              <a:rPr lang="en-US" kern="1200" dirty="0">
                <a:solidFill>
                  <a:schemeClr val="tx1"/>
                </a:solidFill>
                <a:latin typeface="Arial" panose="020B0604020202020204" pitchFamily="34" charset="0"/>
                <a:cs typeface="Arial" panose="020B0604020202020204" pitchFamily="34" charset="0"/>
              </a:rPr>
              <a:t>Certifications of products and suppliers </a:t>
            </a:r>
          </a:p>
        </p:txBody>
      </p:sp>
      <p:cxnSp>
        <p:nvCxnSpPr>
          <p:cNvPr id="12" name="Straight Connector 11">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Substituent conținut 6">
            <a:extLst>
              <a:ext uri="{FF2B5EF4-FFF2-40B4-BE49-F238E27FC236}">
                <a16:creationId xmlns:a16="http://schemas.microsoft.com/office/drawing/2014/main" id="{89F3DAE6-2015-509B-FB6C-5F28196CA588}"/>
              </a:ext>
            </a:extLst>
          </p:cNvPr>
          <p:cNvPicPr>
            <a:picLocks noGrp="1" noChangeAspect="1"/>
          </p:cNvPicPr>
          <p:nvPr>
            <p:ph sz="half" idx="2"/>
          </p:nvPr>
        </p:nvPicPr>
        <p:blipFill>
          <a:blip r:embed="rId3"/>
          <a:stretch>
            <a:fillRect/>
          </a:stretch>
        </p:blipFill>
        <p:spPr>
          <a:xfrm>
            <a:off x="1047624" y="2489329"/>
            <a:ext cx="2269549" cy="2275238"/>
          </a:xfrm>
          <a:prstGeom prst="rect">
            <a:avLst/>
          </a:prstGeom>
        </p:spPr>
      </p:pic>
      <p:sp>
        <p:nvSpPr>
          <p:cNvPr id="3" name="Inhaltsplatzhalter 2">
            <a:extLst>
              <a:ext uri="{FF2B5EF4-FFF2-40B4-BE49-F238E27FC236}">
                <a16:creationId xmlns:a16="http://schemas.microsoft.com/office/drawing/2014/main" id="{8EDE84B3-2045-5849-A6F1-8DD3197BE7BD}"/>
              </a:ext>
            </a:extLst>
          </p:cNvPr>
          <p:cNvSpPr>
            <a:spLocks noGrp="1"/>
          </p:cNvSpPr>
          <p:nvPr>
            <p:ph sz="half" idx="1"/>
          </p:nvPr>
        </p:nvSpPr>
        <p:spPr>
          <a:xfrm>
            <a:off x="3740727" y="2489329"/>
            <a:ext cx="7431909" cy="4267730"/>
          </a:xfrm>
        </p:spPr>
        <p:txBody>
          <a:bodyPr vert="horz" lIns="91440" tIns="45720" rIns="91440" bIns="45720" rtlCol="0">
            <a:noAutofit/>
          </a:bodyPr>
          <a:lstStyle/>
          <a:p>
            <a:pPr marL="0"/>
            <a:r>
              <a:rPr lang="en-US" sz="1900" b="1" dirty="0">
                <a:latin typeface="Arial" panose="020B0604020202020204" pitchFamily="34" charset="0"/>
                <a:cs typeface="Arial" panose="020B0604020202020204" pitchFamily="34" charset="0"/>
              </a:rPr>
              <a:t>Examples European and international level</a:t>
            </a:r>
            <a:r>
              <a:rPr lang="en-US" sz="1900" dirty="0">
                <a:latin typeface="Arial" panose="020B0604020202020204" pitchFamily="34" charset="0"/>
                <a:cs typeface="Arial" panose="020B0604020202020204" pitchFamily="34" charset="0"/>
              </a:rPr>
              <a:t> </a:t>
            </a:r>
          </a:p>
          <a:p>
            <a:r>
              <a:rPr lang="en-US" sz="1900" dirty="0">
                <a:latin typeface="Arial" panose="020B0604020202020204" pitchFamily="34" charset="0"/>
                <a:cs typeface="Arial" panose="020B0604020202020204" pitchFamily="34" charset="0"/>
              </a:rPr>
              <a:t>Demeter </a:t>
            </a:r>
          </a:p>
          <a:p>
            <a:r>
              <a:rPr lang="en-US" sz="1900" dirty="0">
                <a:latin typeface="Arial" panose="020B0604020202020204" pitchFamily="34" charset="0"/>
                <a:cs typeface="Arial" panose="020B0604020202020204" pitchFamily="34" charset="0"/>
              </a:rPr>
              <a:t>EU-bio (organic) </a:t>
            </a:r>
          </a:p>
          <a:p>
            <a:r>
              <a:rPr lang="en-US" sz="1900" dirty="0">
                <a:latin typeface="Arial" panose="020B0604020202020204" pitchFamily="34" charset="0"/>
                <a:cs typeface="Arial" panose="020B0604020202020204" pitchFamily="34" charset="0"/>
              </a:rPr>
              <a:t>EU-Ecolabel </a:t>
            </a:r>
          </a:p>
          <a:p>
            <a:r>
              <a:rPr lang="en-US" sz="1900" dirty="0">
                <a:latin typeface="Arial" panose="020B0604020202020204" pitchFamily="34" charset="0"/>
                <a:cs typeface="Arial" panose="020B0604020202020204" pitchFamily="34" charset="0"/>
              </a:rPr>
              <a:t>Fairtrade </a:t>
            </a:r>
          </a:p>
          <a:p>
            <a:r>
              <a:rPr lang="en-US" sz="1900" dirty="0">
                <a:latin typeface="Arial" panose="020B0604020202020204" pitchFamily="34" charset="0"/>
                <a:cs typeface="Arial" panose="020B0604020202020204" pitchFamily="34" charset="0"/>
              </a:rPr>
              <a:t>GOTS </a:t>
            </a:r>
          </a:p>
          <a:p>
            <a:pPr marL="0" indent="0">
              <a:buNone/>
            </a:pPr>
            <a:endParaRPr lang="en-US" sz="1900" dirty="0">
              <a:latin typeface="Arial" panose="020B0604020202020204" pitchFamily="34" charset="0"/>
              <a:cs typeface="Arial" panose="020B0604020202020204" pitchFamily="34" charset="0"/>
            </a:endParaRPr>
          </a:p>
          <a:p>
            <a:pPr marL="0"/>
            <a:r>
              <a:rPr lang="en-US" sz="1900" b="1" dirty="0">
                <a:latin typeface="Arial" panose="020B0604020202020204" pitchFamily="34" charset="0"/>
                <a:cs typeface="Arial" panose="020B0604020202020204" pitchFamily="34" charset="0"/>
              </a:rPr>
              <a:t>Examples national level </a:t>
            </a:r>
          </a:p>
          <a:p>
            <a:r>
              <a:rPr lang="en-US" sz="1900" dirty="0" err="1">
                <a:latin typeface="Arial" panose="020B0604020202020204" pitchFamily="34" charset="0"/>
                <a:cs typeface="Arial" panose="020B0604020202020204" pitchFamily="34" charset="0"/>
              </a:rPr>
              <a:t>Ekologicky</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setrny</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vyrobek</a:t>
            </a:r>
            <a:r>
              <a:rPr lang="en-US" sz="1900" dirty="0">
                <a:latin typeface="Arial" panose="020B0604020202020204" pitchFamily="34" charset="0"/>
                <a:cs typeface="Arial" panose="020B0604020202020204" pitchFamily="34" charset="0"/>
              </a:rPr>
              <a:t>" (Environmentally Friendly Product, CZ)</a:t>
            </a:r>
          </a:p>
          <a:p>
            <a:r>
              <a:rPr lang="en-US" sz="1900" dirty="0">
                <a:latin typeface="Arial" panose="020B0604020202020204" pitchFamily="34" charset="0"/>
                <a:cs typeface="Arial" panose="020B0604020202020204" pitchFamily="34" charset="0"/>
              </a:rPr>
              <a:t>“ae” - </a:t>
            </a:r>
            <a:r>
              <a:rPr lang="en-US" sz="1900" dirty="0" err="1">
                <a:latin typeface="Arial" panose="020B0604020202020204" pitchFamily="34" charset="0"/>
                <a:cs typeface="Arial" panose="020B0604020202020204" pitchFamily="34" charset="0"/>
              </a:rPr>
              <a:t>agricultura</a:t>
            </a:r>
            <a:r>
              <a:rPr lang="en-US" sz="1900" dirty="0">
                <a:latin typeface="Arial" panose="020B0604020202020204" pitchFamily="34" charset="0"/>
                <a:cs typeface="Arial" panose="020B0604020202020204" pitchFamily="34" charset="0"/>
              </a:rPr>
              <a:t> </a:t>
            </a:r>
            <a:r>
              <a:rPr lang="en-US" sz="1900" dirty="0" err="1">
                <a:latin typeface="Arial" panose="020B0604020202020204" pitchFamily="34" charset="0"/>
                <a:cs typeface="Arial" panose="020B0604020202020204" pitchFamily="34" charset="0"/>
              </a:rPr>
              <a:t>ecologica</a:t>
            </a:r>
            <a:r>
              <a:rPr lang="en-US" sz="1900" dirty="0">
                <a:latin typeface="Arial" panose="020B0604020202020204" pitchFamily="34" charset="0"/>
                <a:cs typeface="Arial" panose="020B0604020202020204" pitchFamily="34" charset="0"/>
              </a:rPr>
              <a:t> (organic farming, RO)  </a:t>
            </a:r>
          </a:p>
        </p:txBody>
      </p:sp>
    </p:spTree>
    <p:extLst>
      <p:ext uri="{BB962C8B-B14F-4D97-AF65-F5344CB8AC3E}">
        <p14:creationId xmlns:p14="http://schemas.microsoft.com/office/powerpoint/2010/main" val="34472320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p:txBody>
          <a:bodyPr>
            <a:normAutofit fontScale="90000"/>
          </a:bodyPr>
          <a:lstStyle/>
          <a:p>
            <a:pPr>
              <a:lnSpc>
                <a:spcPct val="100000"/>
              </a:lnSpc>
              <a:spcBef>
                <a:spcPts val="0"/>
              </a:spcBef>
              <a:defRPr/>
            </a:pPr>
            <a:r>
              <a:rPr lang="ro-RO" dirty="0">
                <a:latin typeface="Arial" panose="020B0604020202020204" pitchFamily="34" charset="0"/>
                <a:cs typeface="Arial" panose="020B0604020202020204" pitchFamily="34" charset="0"/>
              </a:rPr>
              <a:t>Environmental </a:t>
            </a:r>
            <a:r>
              <a:rPr lang="de-DE" dirty="0">
                <a:latin typeface="Arial" panose="020B0604020202020204" pitchFamily="34" charset="0"/>
                <a:cs typeface="Arial" panose="020B0604020202020204" pitchFamily="34" charset="0"/>
              </a:rPr>
              <a:t>s</a:t>
            </a:r>
            <a:r>
              <a:rPr lang="ro-RO" dirty="0">
                <a:latin typeface="Arial" panose="020B0604020202020204" pitchFamily="34" charset="0"/>
                <a:cs typeface="Arial" panose="020B0604020202020204" pitchFamily="34" charset="0"/>
              </a:rPr>
              <a:t>ustainability and Social Economy</a:t>
            </a:r>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817581" y="1797565"/>
            <a:ext cx="10536219" cy="4802187"/>
          </a:xfrm>
        </p:spPr>
        <p:txBody>
          <a:bodyPr>
            <a:normAutofit fontScale="85000" lnSpcReduction="10000"/>
          </a:bodyPr>
          <a:lstStyle/>
          <a:p>
            <a:pPr>
              <a:lnSpc>
                <a:spcPct val="120000"/>
              </a:lnSpc>
            </a:pPr>
            <a:r>
              <a:rPr lang="de-DE" dirty="0">
                <a:latin typeface="Arial" panose="020B0604020202020204" pitchFamily="34" charset="0"/>
                <a:cs typeface="Arial" panose="020B0604020202020204" pitchFamily="34" charset="0"/>
              </a:rPr>
              <a:t>Energy and </a:t>
            </a:r>
            <a:r>
              <a:rPr lang="de-DE" dirty="0" err="1">
                <a:latin typeface="Arial" panose="020B0604020202020204" pitchFamily="34" charset="0"/>
                <a:cs typeface="Arial" panose="020B0604020202020204" pitchFamily="34" charset="0"/>
              </a:rPr>
              <a:t>water</a:t>
            </a:r>
            <a:r>
              <a:rPr lang="de-DE" dirty="0">
                <a:latin typeface="Arial" panose="020B0604020202020204" pitchFamily="34" charset="0"/>
                <a:cs typeface="Arial" panose="020B0604020202020204" pitchFamily="34" charset="0"/>
              </a:rPr>
              <a:t> c</a:t>
            </a:r>
            <a:r>
              <a:rPr lang="ro-RO" dirty="0">
                <a:latin typeface="Arial" panose="020B0604020202020204" pitchFamily="34" charset="0"/>
                <a:cs typeface="Arial" panose="020B0604020202020204" pitchFamily="34" charset="0"/>
              </a:rPr>
              <a:t>onsumption </a:t>
            </a:r>
            <a:endParaRPr lang="de-DE" dirty="0">
              <a:latin typeface="Arial" panose="020B0604020202020204" pitchFamily="34" charset="0"/>
              <a:cs typeface="Arial" panose="020B0604020202020204" pitchFamily="34" charset="0"/>
            </a:endParaRPr>
          </a:p>
          <a:p>
            <a:pPr>
              <a:lnSpc>
                <a:spcPct val="120000"/>
              </a:lnSpc>
            </a:pPr>
            <a:r>
              <a:rPr lang="de-DE" dirty="0" err="1">
                <a:latin typeface="Arial" panose="020B0604020202020204" pitchFamily="34" charset="0"/>
                <a:cs typeface="Arial" panose="020B0604020202020204" pitchFamily="34" charset="0"/>
              </a:rPr>
              <a:t>Measures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to</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reduce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consumption</a:t>
            </a:r>
            <a:r>
              <a:rPr lang="de-DE" dirty="0">
                <a:latin typeface="Arial" panose="020B0604020202020204" pitchFamily="34" charset="0"/>
                <a:cs typeface="Arial" panose="020B0604020202020204" pitchFamily="34" charset="0"/>
              </a:rPr>
              <a:t>  (e.g. </a:t>
            </a:r>
            <a:r>
              <a:rPr lang="de-DE" dirty="0" err="1">
                <a:latin typeface="Arial" panose="020B0604020202020204" pitchFamily="34" charset="0"/>
                <a:cs typeface="Arial" panose="020B0604020202020204" pitchFamily="34" charset="0"/>
              </a:rPr>
              <a:t>saving</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energy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using</a:t>
            </a:r>
            <a:r>
              <a:rPr lang="de-DE" dirty="0">
                <a:latin typeface="Arial" panose="020B0604020202020204" pitchFamily="34" charset="0"/>
                <a:cs typeface="Arial" panose="020B0604020202020204" pitchFamily="34" charset="0"/>
              </a:rPr>
              <a:t> </a:t>
            </a:r>
            <a:r>
              <a:rPr lang="ro-RO" dirty="0">
                <a:latin typeface="Arial" panose="020B0604020202020204" pitchFamily="34" charset="0"/>
                <a:cs typeface="Arial" panose="020B0604020202020204" pitchFamily="34" charset="0"/>
              </a:rPr>
              <a:t>renewable energy</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or</a:t>
            </a:r>
            <a:r>
              <a:rPr lang="de-DE" dirty="0">
                <a:latin typeface="Arial" panose="020B0604020202020204" pitchFamily="34" charset="0"/>
                <a:cs typeface="Arial" panose="020B0604020202020204" pitchFamily="34" charset="0"/>
              </a:rPr>
              <a:t> thermal </a:t>
            </a:r>
            <a:r>
              <a:rPr lang="de-DE" dirty="0" err="1">
                <a:latin typeface="Arial" panose="020B0604020202020204" pitchFamily="34" charset="0"/>
                <a:cs typeface="Arial" panose="020B0604020202020204" pitchFamily="34" charset="0"/>
              </a:rPr>
              <a:t>insulation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buildings</a:t>
            </a:r>
            <a:r>
              <a:rPr lang="de-DE" dirty="0">
                <a:latin typeface="Arial" panose="020B0604020202020204" pitchFamily="34" charset="0"/>
                <a:cs typeface="Arial" panose="020B0604020202020204" pitchFamily="34" charset="0"/>
              </a:rPr>
              <a:t>) </a:t>
            </a:r>
            <a:endParaRPr lang="ro-RO" dirty="0">
              <a:latin typeface="Arial" panose="020B0604020202020204" pitchFamily="34" charset="0"/>
              <a:cs typeface="Arial" panose="020B0604020202020204" pitchFamily="34" charset="0"/>
            </a:endParaRPr>
          </a:p>
          <a:p>
            <a:pPr>
              <a:lnSpc>
                <a:spcPct val="120000"/>
              </a:lnSpc>
            </a:pPr>
            <a:r>
              <a:rPr lang="de-DE" dirty="0" err="1">
                <a:latin typeface="Arial" panose="020B0604020202020204" pitchFamily="34" charset="0"/>
                <a:cs typeface="Arial" panose="020B0604020202020204" pitchFamily="34" charset="0"/>
              </a:rPr>
              <a:t>Pollutants</a:t>
            </a:r>
            <a:r>
              <a:rPr lang="de-DE" dirty="0">
                <a:latin typeface="Arial" panose="020B0604020202020204" pitchFamily="34" charset="0"/>
                <a:cs typeface="Arial" panose="020B0604020202020204" pitchFamily="34" charset="0"/>
              </a:rPr>
              <a:t> in </a:t>
            </a:r>
            <a:r>
              <a:rPr lang="de-DE" dirty="0" err="1">
                <a:latin typeface="Arial" panose="020B0604020202020204" pitchFamily="34" charset="0"/>
                <a:cs typeface="Arial" panose="020B0604020202020204" pitchFamily="34" charset="0"/>
              </a:rPr>
              <a:t>production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or</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service</a:t>
            </a:r>
            <a:r>
              <a:rPr lang="de-DE" dirty="0">
                <a:latin typeface="Arial" panose="020B0604020202020204" pitchFamily="34" charset="0"/>
                <a:cs typeface="Arial" panose="020B0604020202020204" pitchFamily="34" charset="0"/>
              </a:rPr>
              <a:t> </a:t>
            </a:r>
          </a:p>
          <a:p>
            <a:pPr>
              <a:lnSpc>
                <a:spcPct val="120000"/>
              </a:lnSpc>
            </a:pPr>
            <a:r>
              <a:rPr lang="de-DE" dirty="0" err="1">
                <a:latin typeface="Arial" panose="020B0604020202020204" pitchFamily="34" charset="0"/>
                <a:cs typeface="Arial" panose="020B0604020202020204" pitchFamily="34" charset="0"/>
              </a:rPr>
              <a:t>Production</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waste</a:t>
            </a:r>
            <a:r>
              <a:rPr lang="de-DE" dirty="0">
                <a:latin typeface="Arial" panose="020B0604020202020204" pitchFamily="34" charset="0"/>
                <a:cs typeface="Arial" panose="020B0604020202020204" pitchFamily="34" charset="0"/>
              </a:rPr>
              <a:t> and </a:t>
            </a:r>
            <a:r>
              <a:rPr lang="de-DE" dirty="0" err="1">
                <a:latin typeface="Arial" panose="020B0604020202020204" pitchFamily="34" charset="0"/>
                <a:cs typeface="Arial" panose="020B0604020202020204" pitchFamily="34" charset="0"/>
              </a:rPr>
              <a:t>hazardous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waste</a:t>
            </a:r>
            <a:r>
              <a:rPr lang="de-DE" dirty="0">
                <a:latin typeface="Arial" panose="020B0604020202020204" pitchFamily="34" charset="0"/>
                <a:cs typeface="Arial" panose="020B0604020202020204" pitchFamily="34" charset="0"/>
              </a:rPr>
              <a:t> </a:t>
            </a:r>
          </a:p>
          <a:p>
            <a:pPr>
              <a:lnSpc>
                <a:spcPct val="120000"/>
              </a:lnSpc>
            </a:pPr>
            <a:r>
              <a:rPr lang="de-DE" dirty="0">
                <a:latin typeface="Arial" panose="020B0604020202020204" pitchFamily="34" charset="0"/>
                <a:cs typeface="Arial" panose="020B0604020202020204" pitchFamily="34" charset="0"/>
              </a:rPr>
              <a:t>Mobility: </a:t>
            </a:r>
            <a:r>
              <a:rPr lang="de-DE" dirty="0" err="1">
                <a:latin typeface="Arial" panose="020B0604020202020204" pitchFamily="34" charset="0"/>
                <a:cs typeface="Arial" panose="020B0604020202020204" pitchFamily="34" charset="0"/>
              </a:rPr>
              <a:t>use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electromobility</a:t>
            </a:r>
            <a:r>
              <a:rPr lang="de-DE" dirty="0">
                <a:latin typeface="Arial" panose="020B0604020202020204" pitchFamily="34" charset="0"/>
                <a:cs typeface="Arial" panose="020B0604020202020204" pitchFamily="34" charset="0"/>
              </a:rPr>
              <a:t> and </a:t>
            </a:r>
            <a:r>
              <a:rPr lang="en-GB" dirty="0">
                <a:latin typeface="Arial" panose="020B0604020202020204" pitchFamily="34" charset="0"/>
                <a:cs typeface="Arial" panose="020B0604020202020204" pitchFamily="34" charset="0"/>
              </a:rPr>
              <a:t>environmentally friendly means of transport (public transport, bicycles, car sharing) </a:t>
            </a:r>
          </a:p>
          <a:p>
            <a:pPr>
              <a:lnSpc>
                <a:spcPct val="120000"/>
              </a:lnSpc>
            </a:pPr>
            <a:r>
              <a:rPr lang="en-GB" dirty="0">
                <a:latin typeface="Arial" panose="020B0604020202020204" pitchFamily="34" charset="0"/>
                <a:cs typeface="Arial" panose="020B0604020202020204" pitchFamily="34" charset="0"/>
              </a:rPr>
              <a:t>Mobility behaviour of employees to and from the workplace / business trips </a:t>
            </a:r>
          </a:p>
          <a:p>
            <a:pPr>
              <a:lnSpc>
                <a:spcPct val="120000"/>
              </a:lnSpc>
            </a:pPr>
            <a:r>
              <a:rPr lang="de-DE" dirty="0" err="1">
                <a:latin typeface="Arial" panose="020B0604020202020204" pitchFamily="34" charset="0"/>
                <a:cs typeface="Arial" panose="020B0604020202020204" pitchFamily="34" charset="0"/>
              </a:rPr>
              <a:t>Workwear</a:t>
            </a:r>
            <a:r>
              <a:rPr lang="de-DE"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fairly and ecologically produced </a:t>
            </a:r>
            <a:endParaRPr lang="de-DE" dirty="0">
              <a:latin typeface="Arial" panose="020B0604020202020204" pitchFamily="34" charset="0"/>
              <a:cs typeface="Arial" panose="020B0604020202020204" pitchFamily="34" charset="0"/>
            </a:endParaRPr>
          </a:p>
          <a:p>
            <a:pPr>
              <a:lnSpc>
                <a:spcPct val="120000"/>
              </a:lnSpc>
            </a:pPr>
            <a:endParaRPr lang="ro-RO" dirty="0">
              <a:latin typeface="Arial" panose="020B0604020202020204" pitchFamily="34" charset="0"/>
              <a:cs typeface="Arial" panose="020B0604020202020204" pitchFamily="34" charset="0"/>
            </a:endParaRPr>
          </a:p>
          <a:p>
            <a:pPr marL="0" indent="0">
              <a:lnSpc>
                <a:spcPct val="120000"/>
              </a:lnSpc>
              <a:buNone/>
            </a:pPr>
            <a:endParaRPr lang="ro-RO" dirty="0">
              <a:latin typeface="Arial" panose="020B0604020202020204" pitchFamily="34" charset="0"/>
              <a:cs typeface="Arial" panose="020B0604020202020204" pitchFamily="34" charset="0"/>
            </a:endParaRPr>
          </a:p>
          <a:p>
            <a:pPr>
              <a:lnSpc>
                <a:spcPct val="120000"/>
              </a:lnSpc>
            </a:pPr>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18536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p:txBody>
          <a:bodyPr/>
          <a:lstStyle/>
          <a:p>
            <a:pPr>
              <a:lnSpc>
                <a:spcPct val="100000"/>
              </a:lnSpc>
              <a:spcBef>
                <a:spcPts val="0"/>
              </a:spcBef>
              <a:defRPr/>
            </a:pPr>
            <a:r>
              <a:rPr lang="ro-RO" sz="4000" dirty="0" err="1">
                <a:latin typeface="Arial" panose="020B0604020202020204" pitchFamily="34" charset="0"/>
                <a:cs typeface="Arial" panose="020B0604020202020204" pitchFamily="34" charset="0"/>
              </a:rPr>
              <a:t>Health</a:t>
            </a:r>
            <a:r>
              <a:rPr lang="ro-RO" sz="4000" dirty="0">
                <a:latin typeface="Arial" panose="020B0604020202020204" pitchFamily="34" charset="0"/>
                <a:cs typeface="Arial" panose="020B0604020202020204" pitchFamily="34" charset="0"/>
              </a:rPr>
              <a:t> </a:t>
            </a:r>
            <a:r>
              <a:rPr lang="ro-RO" sz="4000" dirty="0" err="1">
                <a:latin typeface="Arial" panose="020B0604020202020204" pitchFamily="34" charset="0"/>
                <a:cs typeface="Arial" panose="020B0604020202020204" pitchFamily="34" charset="0"/>
              </a:rPr>
              <a:t>sustainability</a:t>
            </a:r>
            <a:endParaRPr lang="de-DE" sz="40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p:txBody>
          <a:bodyPr>
            <a:normAutofit lnSpcReduction="10000"/>
          </a:bodyPr>
          <a:lstStyle/>
          <a:p>
            <a:pPr marL="0" indent="0">
              <a:lnSpc>
                <a:spcPct val="100000"/>
              </a:lnSpc>
              <a:buNone/>
            </a:pPr>
            <a:r>
              <a:rPr lang="de-DE" sz="2400" b="1" dirty="0">
                <a:latin typeface="Arial" panose="020B0604020202020204" pitchFamily="34" charset="0"/>
                <a:cs typeface="Arial" panose="020B0604020202020204" pitchFamily="34" charset="0"/>
              </a:rPr>
              <a:t>D</a:t>
            </a:r>
            <a:r>
              <a:rPr lang="ro-RO" sz="2400" b="1" dirty="0">
                <a:latin typeface="Arial" panose="020B0604020202020204" pitchFamily="34" charset="0"/>
                <a:cs typeface="Arial" panose="020B0604020202020204" pitchFamily="34" charset="0"/>
              </a:rPr>
              <a:t>efinition of health and disease</a:t>
            </a:r>
          </a:p>
          <a:p>
            <a:pPr>
              <a:lnSpc>
                <a:spcPct val="100000"/>
              </a:lnSpc>
            </a:pPr>
            <a:r>
              <a:rPr lang="ro-RO" sz="2400" dirty="0" err="1">
                <a:latin typeface="Arial" panose="020B0604020202020204" pitchFamily="34" charset="0"/>
                <a:cs typeface="Arial" panose="020B0604020202020204" pitchFamily="34" charset="0"/>
              </a:rPr>
              <a:t>Interdisciplinary</a:t>
            </a:r>
            <a:r>
              <a:rPr lang="ro-RO" sz="2400" dirty="0">
                <a:latin typeface="Arial" panose="020B0604020202020204" pitchFamily="34" charset="0"/>
                <a:cs typeface="Arial" panose="020B0604020202020204" pitchFamily="34" charset="0"/>
              </a:rPr>
              <a:t> </a:t>
            </a:r>
            <a:r>
              <a:rPr lang="ro-RO" sz="2400" dirty="0" err="1">
                <a:latin typeface="Arial" panose="020B0604020202020204" pitchFamily="34" charset="0"/>
                <a:cs typeface="Arial" panose="020B0604020202020204" pitchFamily="34" charset="0"/>
              </a:rPr>
              <a:t>definition</a:t>
            </a:r>
            <a:r>
              <a:rPr lang="ro-RO" sz="2400" dirty="0">
                <a:latin typeface="Arial" panose="020B0604020202020204" pitchFamily="34" charset="0"/>
                <a:cs typeface="Arial" panose="020B0604020202020204" pitchFamily="34" charset="0"/>
              </a:rPr>
              <a:t> of </a:t>
            </a:r>
            <a:r>
              <a:rPr lang="ro-RO" sz="2400" dirty="0" err="1">
                <a:latin typeface="Arial" panose="020B0604020202020204" pitchFamily="34" charset="0"/>
                <a:cs typeface="Arial" panose="020B0604020202020204" pitchFamily="34" charset="0"/>
              </a:rPr>
              <a:t>health</a:t>
            </a:r>
            <a:r>
              <a:rPr lang="ro-RO" sz="2400" dirty="0">
                <a:latin typeface="Arial" panose="020B0604020202020204" pitchFamily="34" charset="0"/>
                <a:cs typeface="Arial" panose="020B0604020202020204" pitchFamily="34" charset="0"/>
              </a:rPr>
              <a:t> </a:t>
            </a:r>
            <a:r>
              <a:rPr lang="ro-RO" sz="2400" dirty="0" err="1">
                <a:latin typeface="Arial" panose="020B0604020202020204" pitchFamily="34" charset="0"/>
                <a:cs typeface="Arial" panose="020B0604020202020204" pitchFamily="34" charset="0"/>
              </a:rPr>
              <a:t>and</a:t>
            </a:r>
            <a:r>
              <a:rPr lang="ro-RO" sz="2400" dirty="0">
                <a:latin typeface="Arial" panose="020B0604020202020204" pitchFamily="34" charset="0"/>
                <a:cs typeface="Arial" panose="020B0604020202020204" pitchFamily="34" charset="0"/>
              </a:rPr>
              <a:t> </a:t>
            </a:r>
            <a:r>
              <a:rPr lang="ro-RO" sz="2400" dirty="0" err="1">
                <a:latin typeface="Arial" panose="020B0604020202020204" pitchFamily="34" charset="0"/>
                <a:cs typeface="Arial" panose="020B0604020202020204" pitchFamily="34" charset="0"/>
              </a:rPr>
              <a:t>dissease</a:t>
            </a:r>
            <a:r>
              <a:rPr lang="ro-RO" sz="2400" dirty="0">
                <a:latin typeface="Arial" panose="020B0604020202020204" pitchFamily="34" charset="0"/>
                <a:cs typeface="Arial" panose="020B0604020202020204" pitchFamily="34" charset="0"/>
              </a:rPr>
              <a:t>, </a:t>
            </a:r>
            <a:r>
              <a:rPr lang="ro-RO" sz="2400" dirty="0" err="1">
                <a:latin typeface="Arial" panose="020B0604020202020204" pitchFamily="34" charset="0"/>
                <a:cs typeface="Arial" panose="020B0604020202020204" pitchFamily="34" charset="0"/>
              </a:rPr>
              <a:t>constantly</a:t>
            </a:r>
            <a:r>
              <a:rPr lang="ro-RO" sz="2400" dirty="0">
                <a:latin typeface="Arial" panose="020B0604020202020204" pitchFamily="34" charset="0"/>
                <a:cs typeface="Arial" panose="020B0604020202020204" pitchFamily="34" charset="0"/>
              </a:rPr>
              <a:t> </a:t>
            </a:r>
            <a:r>
              <a:rPr lang="ro-RO" sz="2400" dirty="0" err="1">
                <a:latin typeface="Arial" panose="020B0604020202020204" pitchFamily="34" charset="0"/>
                <a:cs typeface="Arial" panose="020B0604020202020204" pitchFamily="34" charset="0"/>
              </a:rPr>
              <a:t>changing</a:t>
            </a:r>
            <a:r>
              <a:rPr lang="ro-RO" sz="2400" dirty="0">
                <a:latin typeface="Arial" panose="020B0604020202020204" pitchFamily="34" charset="0"/>
                <a:cs typeface="Arial" panose="020B0604020202020204" pitchFamily="34" charset="0"/>
              </a:rPr>
              <a:t> over </a:t>
            </a:r>
            <a:r>
              <a:rPr lang="ro-RO" sz="2400" dirty="0" err="1">
                <a:latin typeface="Arial" panose="020B0604020202020204" pitchFamily="34" charset="0"/>
                <a:cs typeface="Arial" panose="020B0604020202020204" pitchFamily="34" charset="0"/>
              </a:rPr>
              <a:t>time</a:t>
            </a:r>
            <a:endParaRPr lang="ro-RO" sz="2400" dirty="0">
              <a:latin typeface="Arial" panose="020B0604020202020204" pitchFamily="34" charset="0"/>
              <a:cs typeface="Arial" panose="020B0604020202020204" pitchFamily="34" charset="0"/>
            </a:endParaRPr>
          </a:p>
          <a:p>
            <a:pPr>
              <a:lnSpc>
                <a:spcPct val="100000"/>
              </a:lnSpc>
            </a:pPr>
            <a:r>
              <a:rPr lang="ro-RO" sz="2400" dirty="0">
                <a:latin typeface="Arial" panose="020B0604020202020204" pitchFamily="34" charset="0"/>
                <a:cs typeface="Arial" panose="020B0604020202020204" pitchFamily="34" charset="0"/>
              </a:rPr>
              <a:t>WHO, 1946: H</a:t>
            </a:r>
            <a:r>
              <a:rPr lang="en-GB" sz="2400" dirty="0" err="1">
                <a:effectLst/>
                <a:latin typeface="Arial" panose="020B0604020202020204" pitchFamily="34" charset="0"/>
                <a:ea typeface="Calibri" panose="020F0502020204030204" pitchFamily="34" charset="0"/>
                <a:cs typeface="Arial" panose="020B0604020202020204" pitchFamily="34" charset="0"/>
              </a:rPr>
              <a:t>ealth</a:t>
            </a:r>
            <a:r>
              <a:rPr lang="en-GB" sz="2400" dirty="0">
                <a:effectLst/>
                <a:latin typeface="Arial" panose="020B0604020202020204" pitchFamily="34" charset="0"/>
                <a:ea typeface="Calibri" panose="020F0502020204030204" pitchFamily="34" charset="0"/>
                <a:cs typeface="Arial" panose="020B0604020202020204" pitchFamily="34" charset="0"/>
              </a:rPr>
              <a:t> is a state of complete physical, mental and social well-being and not merely the absence of disease of infirmity</a:t>
            </a:r>
            <a:endParaRPr lang="ro-RO" sz="2400" dirty="0">
              <a:effectLst/>
              <a:latin typeface="Arial" panose="020B0604020202020204" pitchFamily="34" charset="0"/>
              <a:ea typeface="Calibri" panose="020F0502020204030204" pitchFamily="34" charset="0"/>
              <a:cs typeface="Arial" panose="020B0604020202020204" pitchFamily="34" charset="0"/>
            </a:endParaRPr>
          </a:p>
          <a:p>
            <a:pPr>
              <a:lnSpc>
                <a:spcPct val="100000"/>
              </a:lnSpc>
            </a:pPr>
            <a:r>
              <a:rPr lang="ro-RO" sz="2400" dirty="0">
                <a:latin typeface="Arial" panose="020B0604020202020204" pitchFamily="34" charset="0"/>
                <a:cs typeface="Arial" panose="020B0604020202020204" pitchFamily="34" charset="0"/>
              </a:rPr>
              <a:t>Influenced by social circumstances: </a:t>
            </a:r>
            <a:endParaRPr lang="de-DE" sz="2400" dirty="0">
              <a:latin typeface="Arial" panose="020B0604020202020204" pitchFamily="34" charset="0"/>
              <a:cs typeface="Arial" panose="020B0604020202020204" pitchFamily="34" charset="0"/>
            </a:endParaRPr>
          </a:p>
          <a:p>
            <a:pPr>
              <a:lnSpc>
                <a:spcPct val="100000"/>
              </a:lnSpc>
            </a:pPr>
            <a:r>
              <a:rPr lang="de-DE" sz="2400" dirty="0">
                <a:latin typeface="Arial" panose="020B0604020202020204" pitchFamily="34" charset="0"/>
                <a:cs typeface="Arial" panose="020B0604020202020204" pitchFamily="34" charset="0"/>
              </a:rPr>
              <a:t>Health and </a:t>
            </a:r>
            <a:r>
              <a:rPr lang="de-DE" sz="2400" dirty="0" err="1">
                <a:latin typeface="Arial" panose="020B0604020202020204" pitchFamily="34" charset="0"/>
                <a:cs typeface="Arial" panose="020B0604020202020204" pitchFamily="34" charset="0"/>
              </a:rPr>
              <a:t>disease</a:t>
            </a:r>
            <a:r>
              <a:rPr lang="de-DE" sz="2400" dirty="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poles on a continuum</a:t>
            </a:r>
            <a:endParaRPr lang="de-DE" sz="2400" dirty="0">
              <a:latin typeface="Arial" panose="020B0604020202020204" pitchFamily="34" charset="0"/>
              <a:cs typeface="Arial" panose="020B0604020202020204" pitchFamily="34" charset="0"/>
            </a:endParaRPr>
          </a:p>
          <a:p>
            <a:pPr>
              <a:lnSpc>
                <a:spcPct val="100000"/>
              </a:lnSpc>
            </a:pPr>
            <a:endParaRPr lang="de-DE" sz="2400" dirty="0">
              <a:latin typeface="Arial" panose="020B0604020202020204" pitchFamily="34" charset="0"/>
              <a:cs typeface="Arial" panose="020B0604020202020204" pitchFamily="34" charset="0"/>
            </a:endParaRPr>
          </a:p>
          <a:p>
            <a:pPr marL="0" indent="0">
              <a:lnSpc>
                <a:spcPct val="100000"/>
              </a:lnSpc>
              <a:buNone/>
            </a:pPr>
            <a:r>
              <a:rPr lang="en-GB" sz="2400" b="1" dirty="0">
                <a:latin typeface="Arial" panose="020B0604020202020204" pitchFamily="34" charset="0"/>
                <a:cs typeface="Arial" panose="020B0604020202020204" pitchFamily="34" charset="0"/>
              </a:rPr>
              <a:t>Workplace health promotion  </a:t>
            </a:r>
            <a:endParaRPr lang="de-AT" sz="2400" dirty="0">
              <a:latin typeface="Arial" panose="020B0604020202020204" pitchFamily="34" charset="0"/>
              <a:cs typeface="Arial" panose="020B0604020202020204" pitchFamily="34" charset="0"/>
            </a:endParaRPr>
          </a:p>
          <a:p>
            <a:pPr>
              <a:lnSpc>
                <a:spcPct val="100000"/>
              </a:lnSpc>
            </a:pPr>
            <a:r>
              <a:rPr lang="de-DE" sz="2400" dirty="0" err="1">
                <a:latin typeface="Arial" panose="020B0604020202020204" pitchFamily="34" charset="0"/>
                <a:cs typeface="Arial" panose="020B0604020202020204" pitchFamily="34" charset="0"/>
              </a:rPr>
              <a:t>Priority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place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for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health</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promotion</a:t>
            </a:r>
            <a:r>
              <a:rPr lang="de-DE"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pPr marL="0" indent="0">
              <a:lnSpc>
                <a:spcPct val="100000"/>
              </a:lnSpc>
              <a:buNone/>
            </a:pPr>
            <a:endParaRPr lang="ro-RO" sz="2400" dirty="0">
              <a:latin typeface="Arial" panose="020B0604020202020204" pitchFamily="34" charset="0"/>
              <a:cs typeface="Arial" panose="020B0604020202020204" pitchFamily="34" charset="0"/>
            </a:endParaRPr>
          </a:p>
          <a:p>
            <a:pPr marL="0" indent="0">
              <a:lnSpc>
                <a:spcPct val="100000"/>
              </a:lnSpc>
              <a:buNone/>
            </a:pPr>
            <a:endParaRPr lang="ro-RO" sz="2400" dirty="0">
              <a:latin typeface="Arial" panose="020B0604020202020204" pitchFamily="34" charset="0"/>
              <a:cs typeface="Arial" panose="020B0604020202020204" pitchFamily="34" charset="0"/>
            </a:endParaRPr>
          </a:p>
          <a:p>
            <a:pPr marL="0" indent="0">
              <a:lnSpc>
                <a:spcPct val="100000"/>
              </a:lnSpc>
              <a:buNone/>
            </a:pPr>
            <a:endParaRPr lang="ro-RO" sz="2400" dirty="0">
              <a:latin typeface="Arial" panose="020B0604020202020204" pitchFamily="34" charset="0"/>
              <a:cs typeface="Arial" panose="020B0604020202020204" pitchFamily="34" charset="0"/>
            </a:endParaRPr>
          </a:p>
          <a:p>
            <a:pPr marL="0" indent="0">
              <a:lnSpc>
                <a:spcPct val="100000"/>
              </a:lnSpc>
              <a:buNone/>
            </a:pP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063244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17560" y="365040"/>
            <a:ext cx="9783000" cy="1325160"/>
          </a:xfrm>
          <a:prstGeom prst="rect">
            <a:avLst/>
          </a:prstGeom>
          <a:noFill/>
          <a:ln w="0">
            <a:noFill/>
          </a:ln>
        </p:spPr>
        <p:txBody>
          <a:bodyPr anchor="ctr">
            <a:normAutofit/>
          </a:bodyPr>
          <a:lstStyle/>
          <a:p>
            <a:pPr>
              <a:lnSpc>
                <a:spcPct val="90000"/>
              </a:lnSpc>
              <a:buNone/>
            </a:pPr>
            <a:r>
              <a:rPr lang="de-DE" sz="4000" b="0" strike="noStrike" spc="-1" dirty="0" err="1">
                <a:solidFill>
                  <a:srgbClr val="000000"/>
                </a:solidFill>
                <a:latin typeface="Arial"/>
              </a:rPr>
              <a:t>Overview</a:t>
            </a:r>
            <a:r>
              <a:rPr lang="de-DE" sz="4000" b="0" strike="noStrike" spc="-1" dirty="0">
                <a:solidFill>
                  <a:srgbClr val="000000"/>
                </a:solidFill>
                <a:latin typeface="Arial"/>
              </a:rPr>
              <a:t> </a:t>
            </a:r>
            <a:r>
              <a:rPr lang="de-DE" sz="4000" b="0" strike="noStrike" spc="-1" dirty="0" err="1">
                <a:solidFill>
                  <a:srgbClr val="000000"/>
                </a:solidFill>
                <a:latin typeface="Arial"/>
              </a:rPr>
              <a:t>of</a:t>
            </a:r>
            <a:r>
              <a:rPr lang="de-DE" sz="4000" b="0" strike="noStrike" spc="-1" dirty="0">
                <a:solidFill>
                  <a:srgbClr val="000000"/>
                </a:solidFill>
                <a:latin typeface="Arial"/>
              </a:rPr>
              <a:t> </a:t>
            </a:r>
            <a:r>
              <a:rPr lang="de-DE" sz="4000" b="0" strike="noStrike" spc="-1" dirty="0" err="1">
                <a:solidFill>
                  <a:srgbClr val="000000"/>
                </a:solidFill>
                <a:latin typeface="Arial"/>
              </a:rPr>
              <a:t>the</a:t>
            </a:r>
            <a:r>
              <a:rPr lang="de-DE" sz="4000" b="0" strike="noStrike" spc="-1" dirty="0">
                <a:solidFill>
                  <a:srgbClr val="000000"/>
                </a:solidFill>
                <a:latin typeface="Arial"/>
              </a:rPr>
              <a:t> </a:t>
            </a:r>
            <a:r>
              <a:rPr lang="de-DE" sz="4000" b="0" strike="noStrike" spc="-1" dirty="0" err="1">
                <a:solidFill>
                  <a:srgbClr val="000000"/>
                </a:solidFill>
                <a:latin typeface="Arial"/>
              </a:rPr>
              <a:t>module</a:t>
            </a:r>
            <a:endParaRPr lang="de-DE" sz="4000" b="0" strike="noStrike" spc="-1" dirty="0">
              <a:solidFill>
                <a:srgbClr val="000000"/>
              </a:solidFill>
              <a:latin typeface="Calibri"/>
            </a:endParaRPr>
          </a:p>
        </p:txBody>
      </p:sp>
      <p:graphicFrame>
        <p:nvGraphicFramePr>
          <p:cNvPr id="2" name="Diagram1"/>
          <p:cNvGraphicFramePr/>
          <p:nvPr>
            <p:extLst>
              <p:ext uri="{D42A27DB-BD31-4B8C-83A1-F6EECF244321}">
                <p14:modId xmlns:p14="http://schemas.microsoft.com/office/powerpoint/2010/main" val="1020980669"/>
              </p:ext>
            </p:extLst>
          </p:nvPr>
        </p:nvGraphicFramePr>
        <p:xfrm>
          <a:off x="828120" y="1968335"/>
          <a:ext cx="10535760" cy="18317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D70ED82-F55A-4C5C-6B9E-E5F6264AD5D9}"/>
              </a:ext>
            </a:extLst>
          </p:cNvPr>
          <p:cNvSpPr>
            <a:spLocks noGrp="1"/>
          </p:cNvSpPr>
          <p:nvPr>
            <p:ph type="title"/>
          </p:nvPr>
        </p:nvSpPr>
        <p:spPr/>
        <p:txBody>
          <a:bodyPr/>
          <a:lstStyle/>
          <a:p>
            <a:r>
              <a:rPr lang="de-DE" sz="4000" dirty="0">
                <a:latin typeface="Arial" panose="020B0604020202020204" pitchFamily="34" charset="0"/>
                <a:cs typeface="Arial" panose="020B0604020202020204" pitchFamily="34" charset="0"/>
              </a:rPr>
              <a:t>S</a:t>
            </a:r>
            <a:r>
              <a:rPr lang="ro-RO" sz="4000" dirty="0">
                <a:latin typeface="Arial" panose="020B0604020202020204" pitchFamily="34" charset="0"/>
                <a:cs typeface="Arial" panose="020B0604020202020204" pitchFamily="34" charset="0"/>
              </a:rPr>
              <a:t>ocial sustainability</a:t>
            </a:r>
            <a:endParaRPr lang="en-GB" sz="4000" dirty="0">
              <a:latin typeface="Arial" panose="020B0604020202020204" pitchFamily="34" charset="0"/>
              <a:cs typeface="Arial" panose="020B0604020202020204" pitchFamily="34" charset="0"/>
            </a:endParaRPr>
          </a:p>
        </p:txBody>
      </p:sp>
      <p:sp>
        <p:nvSpPr>
          <p:cNvPr id="3" name="Substituent conținut 2">
            <a:extLst>
              <a:ext uri="{FF2B5EF4-FFF2-40B4-BE49-F238E27FC236}">
                <a16:creationId xmlns:a16="http://schemas.microsoft.com/office/drawing/2014/main" id="{CF7F2A2A-6C12-FBB9-ADB9-59C254ADD18B}"/>
              </a:ext>
            </a:extLst>
          </p:cNvPr>
          <p:cNvSpPr>
            <a:spLocks noGrp="1"/>
          </p:cNvSpPr>
          <p:nvPr>
            <p:ph idx="1"/>
          </p:nvPr>
        </p:nvSpPr>
        <p:spPr/>
        <p:txBody>
          <a:bodyPr>
            <a:normAutofit/>
          </a:bodyPr>
          <a:lstStyle/>
          <a:p>
            <a:pPr>
              <a:lnSpc>
                <a:spcPct val="100000"/>
              </a:lnSpc>
            </a:pPr>
            <a:r>
              <a:rPr lang="de-DE" sz="2400" dirty="0" err="1">
                <a:latin typeface="Arial" panose="020B0604020202020204" pitchFamily="34" charset="0"/>
                <a:cs typeface="Arial" panose="020B0604020202020204" pitchFamily="34" charset="0"/>
              </a:rPr>
              <a:t>Concerns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individuals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communites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societies</a:t>
            </a:r>
            <a:r>
              <a:rPr lang="de-DE" sz="2400" dirty="0">
                <a:latin typeface="Arial" panose="020B0604020202020204" pitchFamily="34" charset="0"/>
                <a:cs typeface="Arial" panose="020B0604020202020204" pitchFamily="34" charset="0"/>
              </a:rPr>
              <a:t> </a:t>
            </a:r>
          </a:p>
          <a:p>
            <a:pPr>
              <a:lnSpc>
                <a:spcPct val="100000"/>
              </a:lnSpc>
            </a:pPr>
            <a:r>
              <a:rPr lang="de-DE" sz="2400" dirty="0" err="1">
                <a:latin typeface="Arial" panose="020B0604020202020204" pitchFamily="34" charset="0"/>
                <a:cs typeface="Arial" panose="020B0604020202020204" pitchFamily="34" charset="0"/>
              </a:rPr>
              <a:t>Decent</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life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for</a:t>
            </a:r>
            <a:r>
              <a:rPr lang="de-DE" sz="2400" dirty="0">
                <a:latin typeface="Arial" panose="020B0604020202020204" pitchFamily="34" charset="0"/>
                <a:cs typeface="Arial" panose="020B0604020202020204" pitchFamily="34" charset="0"/>
              </a:rPr>
              <a:t> all </a:t>
            </a:r>
          </a:p>
          <a:p>
            <a:pPr>
              <a:lnSpc>
                <a:spcPct val="100000"/>
              </a:lnSpc>
            </a:pPr>
            <a:r>
              <a:rPr lang="de-DE" sz="2400" dirty="0">
                <a:latin typeface="Arial" panose="020B0604020202020204" pitchFamily="34" charset="0"/>
                <a:cs typeface="Arial" panose="020B0604020202020204" pitchFamily="34" charset="0"/>
              </a:rPr>
              <a:t>Elimination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unequal</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distribution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income</a:t>
            </a:r>
            <a:r>
              <a:rPr lang="de-DE" sz="2400" dirty="0">
                <a:latin typeface="Arial" panose="020B0604020202020204" pitchFamily="34" charset="0"/>
                <a:cs typeface="Arial" panose="020B0604020202020204" pitchFamily="34" charset="0"/>
              </a:rPr>
              <a:t> and </a:t>
            </a:r>
            <a:r>
              <a:rPr lang="de-DE" sz="2400" dirty="0" err="1">
                <a:latin typeface="Arial" panose="020B0604020202020204" pitchFamily="34" charset="0"/>
                <a:cs typeface="Arial" panose="020B0604020202020204" pitchFamily="34" charset="0"/>
              </a:rPr>
              <a:t>wealth</a:t>
            </a:r>
            <a:r>
              <a:rPr lang="de-DE" sz="2400" dirty="0">
                <a:latin typeface="Arial" panose="020B0604020202020204" pitchFamily="34" charset="0"/>
                <a:cs typeface="Arial" panose="020B0604020202020204" pitchFamily="34" charset="0"/>
              </a:rPr>
              <a:t> / </a:t>
            </a:r>
            <a:r>
              <a:rPr lang="de-DE" sz="2400" dirty="0" err="1">
                <a:latin typeface="Arial" panose="020B0604020202020204" pitchFamily="34" charset="0"/>
                <a:cs typeface="Arial" panose="020B0604020202020204" pitchFamily="34" charset="0"/>
              </a:rPr>
              <a:t>reducing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number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people</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living</a:t>
            </a:r>
            <a:r>
              <a:rPr lang="de-DE" sz="2400" dirty="0">
                <a:latin typeface="Arial" panose="020B0604020202020204" pitchFamily="34" charset="0"/>
                <a:cs typeface="Arial" panose="020B0604020202020204" pitchFamily="34" charset="0"/>
              </a:rPr>
              <a:t> in </a:t>
            </a:r>
            <a:r>
              <a:rPr lang="de-DE" sz="2400" dirty="0" err="1">
                <a:latin typeface="Arial" panose="020B0604020202020204" pitchFamily="34" charset="0"/>
                <a:cs typeface="Arial" panose="020B0604020202020204" pitchFamily="34" charset="0"/>
              </a:rPr>
              <a:t>poverty</a:t>
            </a:r>
            <a:r>
              <a:rPr lang="de-DE" sz="2400" dirty="0">
                <a:latin typeface="Arial" panose="020B0604020202020204" pitchFamily="34" charset="0"/>
                <a:cs typeface="Arial" panose="020B0604020202020204" pitchFamily="34" charset="0"/>
              </a:rPr>
              <a:t> </a:t>
            </a:r>
          </a:p>
          <a:p>
            <a:pPr>
              <a:lnSpc>
                <a:spcPct val="100000"/>
              </a:lnSpc>
            </a:pPr>
            <a:r>
              <a:rPr lang="de-DE" sz="2400" dirty="0" err="1">
                <a:latin typeface="Arial" panose="020B0604020202020204" pitchFamily="34" charset="0"/>
                <a:cs typeface="Arial" panose="020B0604020202020204" pitchFamily="34" charset="0"/>
              </a:rPr>
              <a:t>Creation</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material prosperity, access to education, goods and services, health for all people </a:t>
            </a:r>
            <a:endParaRPr lang="de-DE" sz="2400" dirty="0">
              <a:latin typeface="Arial" panose="020B0604020202020204" pitchFamily="34" charset="0"/>
              <a:cs typeface="Arial" panose="020B0604020202020204" pitchFamily="34" charset="0"/>
            </a:endParaRPr>
          </a:p>
          <a:p>
            <a:pPr>
              <a:lnSpc>
                <a:spcPct val="100000"/>
              </a:lnSpc>
            </a:pPr>
            <a:r>
              <a:rPr lang="de-DE" sz="2400" dirty="0" err="1">
                <a:latin typeface="Arial" panose="020B0604020202020204" pitchFamily="34" charset="0"/>
                <a:cs typeface="Arial" panose="020B0604020202020204" pitchFamily="34" charset="0"/>
              </a:rPr>
              <a:t>Important</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for</a:t>
            </a:r>
            <a:r>
              <a:rPr lang="de-DE" sz="2400" dirty="0">
                <a:latin typeface="Arial" panose="020B0604020202020204" pitchFamily="34" charset="0"/>
                <a:cs typeface="Arial" panose="020B0604020202020204" pitchFamily="34" charset="0"/>
              </a:rPr>
              <a:t> proper </a:t>
            </a:r>
            <a:r>
              <a:rPr lang="de-DE" sz="2400" dirty="0" err="1">
                <a:latin typeface="Arial" panose="020B0604020202020204" pitchFamily="34" charset="0"/>
                <a:cs typeface="Arial" panose="020B0604020202020204" pitchFamily="34" charset="0"/>
              </a:rPr>
              <a:t>development</a:t>
            </a:r>
            <a:endParaRPr lang="de-DE" sz="2400"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Social structures</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Institutions and actors in the social /  economic / political sectors</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Cooperative actions at local / regional / global level </a:t>
            </a:r>
            <a:endParaRPr lang="de-DE" sz="2000"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4" name="Cerneală 3">
                <a:extLst>
                  <a:ext uri="{FF2B5EF4-FFF2-40B4-BE49-F238E27FC236}">
                    <a16:creationId xmlns:a16="http://schemas.microsoft.com/office/drawing/2014/main" id="{CBA26F34-03DD-2009-B366-BAF12ABD2904}"/>
                  </a:ext>
                </a:extLst>
              </p14:cNvPr>
              <p14:cNvContentPartPr/>
              <p14:nvPr/>
            </p14:nvContentPartPr>
            <p14:xfrm>
              <a:off x="4766607" y="794018"/>
              <a:ext cx="360" cy="6480"/>
            </p14:xfrm>
          </p:contentPart>
        </mc:Choice>
        <mc:Fallback xmlns="">
          <p:pic>
            <p:nvPicPr>
              <p:cNvPr id="4" name="Cerneală 3">
                <a:extLst>
                  <a:ext uri="{FF2B5EF4-FFF2-40B4-BE49-F238E27FC236}">
                    <a16:creationId xmlns:a16="http://schemas.microsoft.com/office/drawing/2014/main" id="{CBA26F34-03DD-2009-B366-BAF12ABD2904}"/>
                  </a:ext>
                </a:extLst>
              </p:cNvPr>
              <p:cNvPicPr/>
              <p:nvPr/>
            </p:nvPicPr>
            <p:blipFill>
              <a:blip r:embed="rId4"/>
              <a:stretch>
                <a:fillRect/>
              </a:stretch>
            </p:blipFill>
            <p:spPr>
              <a:xfrm>
                <a:off x="4757607" y="785378"/>
                <a:ext cx="18000" cy="24120"/>
              </a:xfrm>
              <a:prstGeom prst="rect">
                <a:avLst/>
              </a:prstGeom>
            </p:spPr>
          </p:pic>
        </mc:Fallback>
      </mc:AlternateContent>
    </p:spTree>
    <p:extLst>
      <p:ext uri="{BB962C8B-B14F-4D97-AF65-F5344CB8AC3E}">
        <p14:creationId xmlns:p14="http://schemas.microsoft.com/office/powerpoint/2010/main" val="10971832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D70ED82-F55A-4C5C-6B9E-E5F6264AD5D9}"/>
              </a:ext>
            </a:extLst>
          </p:cNvPr>
          <p:cNvSpPr>
            <a:spLocks noGrp="1"/>
          </p:cNvSpPr>
          <p:nvPr>
            <p:ph type="title"/>
          </p:nvPr>
        </p:nvSpPr>
        <p:spPr/>
        <p:txBody>
          <a:bodyPr/>
          <a:lstStyle/>
          <a:p>
            <a:r>
              <a:rPr lang="de-DE" sz="4000" dirty="0">
                <a:latin typeface="Arial" panose="020B0604020202020204" pitchFamily="34" charset="0"/>
                <a:cs typeface="Arial" panose="020B0604020202020204" pitchFamily="34" charset="0"/>
              </a:rPr>
              <a:t>S</a:t>
            </a:r>
            <a:r>
              <a:rPr lang="ro-RO" sz="4000" dirty="0">
                <a:latin typeface="Arial" panose="020B0604020202020204" pitchFamily="34" charset="0"/>
                <a:cs typeface="Arial" panose="020B0604020202020204" pitchFamily="34" charset="0"/>
              </a:rPr>
              <a:t>ocial sustainability</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measures</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regarding</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inequality</a:t>
            </a:r>
            <a:r>
              <a:rPr lang="de-DE" sz="4000" dirty="0">
                <a:latin typeface="Arial" panose="020B0604020202020204" pitchFamily="34" charset="0"/>
                <a:cs typeface="Arial" panose="020B0604020202020204" pitchFamily="34" charset="0"/>
              </a:rPr>
              <a:t> </a:t>
            </a:r>
            <a:endParaRPr lang="en-GB" sz="4000" dirty="0">
              <a:latin typeface="Arial" panose="020B0604020202020204" pitchFamily="34" charset="0"/>
              <a:cs typeface="Arial" panose="020B0604020202020204" pitchFamily="34" charset="0"/>
            </a:endParaRPr>
          </a:p>
        </p:txBody>
      </p:sp>
      <p:sp>
        <p:nvSpPr>
          <p:cNvPr id="3" name="Substituent conținut 2">
            <a:extLst>
              <a:ext uri="{FF2B5EF4-FFF2-40B4-BE49-F238E27FC236}">
                <a16:creationId xmlns:a16="http://schemas.microsoft.com/office/drawing/2014/main" id="{CF7F2A2A-6C12-FBB9-ADB9-59C254ADD18B}"/>
              </a:ext>
            </a:extLst>
          </p:cNvPr>
          <p:cNvSpPr>
            <a:spLocks noGrp="1"/>
          </p:cNvSpPr>
          <p:nvPr>
            <p:ph idx="1"/>
          </p:nvPr>
        </p:nvSpPr>
        <p:spPr/>
        <p:txBody>
          <a:bodyPr>
            <a:normAutofit lnSpcReduction="10000"/>
          </a:bodyPr>
          <a:lstStyle/>
          <a:p>
            <a:pPr marL="171450" lvl="0" indent="-171450">
              <a:lnSpc>
                <a:spcPct val="100000"/>
              </a:lnSpc>
            </a:pPr>
            <a:r>
              <a:rPr lang="en-GB" dirty="0">
                <a:latin typeface="Arial" panose="020B0604020202020204" pitchFamily="34" charset="0"/>
                <a:cs typeface="Arial" panose="020B0604020202020204" pitchFamily="34" charset="0"/>
              </a:rPr>
              <a:t>Macroeconomic policies that promote job creation</a:t>
            </a:r>
            <a:endParaRPr lang="de-AT" dirty="0">
              <a:latin typeface="Arial" panose="020B0604020202020204" pitchFamily="34" charset="0"/>
              <a:cs typeface="Arial" panose="020B0604020202020204" pitchFamily="34" charset="0"/>
            </a:endParaRPr>
          </a:p>
          <a:p>
            <a:pPr marL="171450" lvl="0" indent="-171450">
              <a:lnSpc>
                <a:spcPct val="100000"/>
              </a:lnSpc>
            </a:pPr>
            <a:r>
              <a:rPr lang="en-GB" dirty="0">
                <a:latin typeface="Arial" panose="020B0604020202020204" pitchFamily="34" charset="0"/>
                <a:cs typeface="Arial" panose="020B0604020202020204" pitchFamily="34" charset="0"/>
              </a:rPr>
              <a:t>Accessible and good quality social services, infrastructure and care services </a:t>
            </a:r>
            <a:endParaRPr lang="de-AT" dirty="0">
              <a:latin typeface="Arial" panose="020B0604020202020204" pitchFamily="34" charset="0"/>
              <a:cs typeface="Arial" panose="020B0604020202020204" pitchFamily="34" charset="0"/>
            </a:endParaRPr>
          </a:p>
          <a:p>
            <a:pPr marL="171450" lvl="0" indent="-171450">
              <a:lnSpc>
                <a:spcPct val="100000"/>
              </a:lnSpc>
            </a:pPr>
            <a:r>
              <a:rPr lang="en-GB" dirty="0">
                <a:latin typeface="Arial" panose="020B0604020202020204" pitchFamily="34" charset="0"/>
                <a:cs typeface="Arial" panose="020B0604020202020204" pitchFamily="34" charset="0"/>
              </a:rPr>
              <a:t>Labour market regulations that protect workers' rights </a:t>
            </a:r>
            <a:endParaRPr lang="de-AT" dirty="0">
              <a:latin typeface="Arial" panose="020B0604020202020204" pitchFamily="34" charset="0"/>
              <a:cs typeface="Arial" panose="020B0604020202020204" pitchFamily="34" charset="0"/>
            </a:endParaRPr>
          </a:p>
          <a:p>
            <a:pPr marL="171450" lvl="0" indent="-171450">
              <a:lnSpc>
                <a:spcPct val="100000"/>
              </a:lnSpc>
            </a:pPr>
            <a:r>
              <a:rPr lang="en-GB" dirty="0">
                <a:latin typeface="Arial" panose="020B0604020202020204" pitchFamily="34" charset="0"/>
                <a:cs typeface="Arial" panose="020B0604020202020204" pitchFamily="34" charset="0"/>
              </a:rPr>
              <a:t>Policy programmes that proactively support small-scale agriculture and rural communities </a:t>
            </a:r>
            <a:endParaRPr lang="de-AT" dirty="0">
              <a:latin typeface="Arial" panose="020B0604020202020204" pitchFamily="34" charset="0"/>
              <a:cs typeface="Arial" panose="020B0604020202020204" pitchFamily="34" charset="0"/>
            </a:endParaRPr>
          </a:p>
          <a:p>
            <a:pPr marL="171450" lvl="0" indent="-171450">
              <a:lnSpc>
                <a:spcPct val="100000"/>
              </a:lnSpc>
            </a:pPr>
            <a:r>
              <a:rPr lang="en-GB" dirty="0">
                <a:latin typeface="Arial" panose="020B0604020202020204" pitchFamily="34" charset="0"/>
                <a:cs typeface="Arial" panose="020B0604020202020204" pitchFamily="34" charset="0"/>
              </a:rPr>
              <a:t>Policies that eliminate all forms of discrimination </a:t>
            </a:r>
          </a:p>
          <a:p>
            <a:pPr marL="171450" lvl="0" indent="-171450">
              <a:lnSpc>
                <a:spcPct val="100000"/>
              </a:lnSpc>
            </a:pPr>
            <a:r>
              <a:rPr lang="en-GB" dirty="0">
                <a:latin typeface="Arial" panose="020B0604020202020204" pitchFamily="34" charset="0"/>
                <a:cs typeface="Arial" panose="020B0604020202020204" pitchFamily="34" charset="0"/>
              </a:rPr>
              <a:t>Implementation of democratic management in companies and organisations </a:t>
            </a:r>
            <a:endParaRPr lang="de-AT"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4" name="Cerneală 3">
                <a:extLst>
                  <a:ext uri="{FF2B5EF4-FFF2-40B4-BE49-F238E27FC236}">
                    <a16:creationId xmlns:a16="http://schemas.microsoft.com/office/drawing/2014/main" id="{CBA26F34-03DD-2009-B366-BAF12ABD2904}"/>
                  </a:ext>
                </a:extLst>
              </p14:cNvPr>
              <p14:cNvContentPartPr/>
              <p14:nvPr/>
            </p14:nvContentPartPr>
            <p14:xfrm>
              <a:off x="4766607" y="794018"/>
              <a:ext cx="360" cy="6480"/>
            </p14:xfrm>
          </p:contentPart>
        </mc:Choice>
        <mc:Fallback xmlns="">
          <p:pic>
            <p:nvPicPr>
              <p:cNvPr id="4" name="Cerneală 3">
                <a:extLst>
                  <a:ext uri="{FF2B5EF4-FFF2-40B4-BE49-F238E27FC236}">
                    <a16:creationId xmlns:a16="http://schemas.microsoft.com/office/drawing/2014/main" id="{CBA26F34-03DD-2009-B366-BAF12ABD2904}"/>
                  </a:ext>
                </a:extLst>
              </p:cNvPr>
              <p:cNvPicPr/>
              <p:nvPr/>
            </p:nvPicPr>
            <p:blipFill>
              <a:blip r:embed="rId4"/>
              <a:stretch>
                <a:fillRect/>
              </a:stretch>
            </p:blipFill>
            <p:spPr>
              <a:xfrm>
                <a:off x="4757607" y="785378"/>
                <a:ext cx="18000" cy="24120"/>
              </a:xfrm>
              <a:prstGeom prst="rect">
                <a:avLst/>
              </a:prstGeom>
            </p:spPr>
          </p:pic>
        </mc:Fallback>
      </mc:AlternateContent>
    </p:spTree>
    <p:extLst>
      <p:ext uri="{BB962C8B-B14F-4D97-AF65-F5344CB8AC3E}">
        <p14:creationId xmlns:p14="http://schemas.microsoft.com/office/powerpoint/2010/main" val="434064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D70ED82-F55A-4C5C-6B9E-E5F6264AD5D9}"/>
              </a:ext>
            </a:extLst>
          </p:cNvPr>
          <p:cNvSpPr>
            <a:spLocks noGrp="1"/>
          </p:cNvSpPr>
          <p:nvPr>
            <p:ph type="title"/>
          </p:nvPr>
        </p:nvSpPr>
        <p:spPr/>
        <p:txBody>
          <a:bodyPr/>
          <a:lstStyle/>
          <a:p>
            <a:r>
              <a:rPr lang="de-DE" sz="4000" dirty="0">
                <a:latin typeface="Arial" panose="020B0604020202020204" pitchFamily="34" charset="0"/>
                <a:cs typeface="Arial" panose="020B0604020202020204" pitchFamily="34" charset="0"/>
              </a:rPr>
              <a:t>S</a:t>
            </a:r>
            <a:r>
              <a:rPr lang="ro-RO" sz="4000" dirty="0">
                <a:latin typeface="Arial" panose="020B0604020202020204" pitchFamily="34" charset="0"/>
                <a:cs typeface="Arial" panose="020B0604020202020204" pitchFamily="34" charset="0"/>
              </a:rPr>
              <a:t>ocial sustainability</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measures</a:t>
            </a:r>
            <a:r>
              <a:rPr lang="de-DE" sz="4000" dirty="0">
                <a:latin typeface="Arial" panose="020B0604020202020204" pitchFamily="34" charset="0"/>
                <a:cs typeface="Arial" panose="020B0604020202020204" pitchFamily="34" charset="0"/>
              </a:rPr>
              <a:t> at </a:t>
            </a:r>
            <a:r>
              <a:rPr lang="de-DE" sz="4000" dirty="0" err="1">
                <a:latin typeface="Arial" panose="020B0604020202020204" pitchFamily="34" charset="0"/>
                <a:cs typeface="Arial" panose="020B0604020202020204" pitchFamily="34" charset="0"/>
              </a:rPr>
              <a:t>enterprise</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level</a:t>
            </a:r>
            <a:r>
              <a:rPr lang="de-DE" sz="4000" dirty="0">
                <a:latin typeface="Arial" panose="020B0604020202020204" pitchFamily="34" charset="0"/>
                <a:cs typeface="Arial" panose="020B0604020202020204" pitchFamily="34" charset="0"/>
              </a:rPr>
              <a:t> </a:t>
            </a:r>
            <a:endParaRPr lang="en-GB" sz="4000" dirty="0">
              <a:latin typeface="Arial" panose="020B0604020202020204" pitchFamily="34" charset="0"/>
              <a:cs typeface="Arial" panose="020B0604020202020204" pitchFamily="34" charset="0"/>
            </a:endParaRPr>
          </a:p>
        </p:txBody>
      </p:sp>
      <p:sp>
        <p:nvSpPr>
          <p:cNvPr id="3" name="Substituent conținut 2">
            <a:extLst>
              <a:ext uri="{FF2B5EF4-FFF2-40B4-BE49-F238E27FC236}">
                <a16:creationId xmlns:a16="http://schemas.microsoft.com/office/drawing/2014/main" id="{CF7F2A2A-6C12-FBB9-ADB9-59C254ADD18B}"/>
              </a:ext>
            </a:extLst>
          </p:cNvPr>
          <p:cNvSpPr>
            <a:spLocks noGrp="1"/>
          </p:cNvSpPr>
          <p:nvPr>
            <p:ph idx="1"/>
          </p:nvPr>
        </p:nvSpPr>
        <p:spPr>
          <a:xfrm>
            <a:off x="817581" y="1847849"/>
            <a:ext cx="10536219" cy="4645025"/>
          </a:xfrm>
        </p:spPr>
        <p:txBody>
          <a:bodyPr>
            <a:normAutofit fontScale="92500"/>
          </a:bodyPr>
          <a:lstStyle/>
          <a:p>
            <a:pPr marL="171450" lvl="0" indent="-171450">
              <a:lnSpc>
                <a:spcPct val="110000"/>
              </a:lnSpc>
            </a:pPr>
            <a:r>
              <a:rPr lang="en-GB" dirty="0">
                <a:latin typeface="Arial" panose="020B0604020202020204" pitchFamily="34" charset="0"/>
                <a:cs typeface="Arial" panose="020B0604020202020204" pitchFamily="34" charset="0"/>
              </a:rPr>
              <a:t>Involvement of employees at all hierarchical levels and partnership-based interaction (employee-oriented management behaviour)</a:t>
            </a:r>
            <a:endParaRPr lang="de-AT" dirty="0">
              <a:latin typeface="Arial" panose="020B0604020202020204" pitchFamily="34" charset="0"/>
              <a:cs typeface="Arial" panose="020B0604020202020204" pitchFamily="34" charset="0"/>
            </a:endParaRPr>
          </a:p>
          <a:p>
            <a:pPr marL="171450" lvl="0" indent="-171450">
              <a:lnSpc>
                <a:spcPct val="110000"/>
              </a:lnSpc>
            </a:pPr>
            <a:r>
              <a:rPr lang="en-GB" dirty="0">
                <a:latin typeface="Arial" panose="020B0604020202020204" pitchFamily="34" charset="0"/>
                <a:cs typeface="Arial" panose="020B0604020202020204" pitchFamily="34" charset="0"/>
              </a:rPr>
              <a:t>Openness to feedback and criticism </a:t>
            </a:r>
            <a:endParaRPr lang="de-AT" dirty="0">
              <a:latin typeface="Arial" panose="020B0604020202020204" pitchFamily="34" charset="0"/>
              <a:cs typeface="Arial" panose="020B0604020202020204" pitchFamily="34" charset="0"/>
            </a:endParaRPr>
          </a:p>
          <a:p>
            <a:pPr marL="171450" lvl="0" indent="-171450">
              <a:lnSpc>
                <a:spcPct val="110000"/>
              </a:lnSpc>
            </a:pPr>
            <a:r>
              <a:rPr lang="en-GB" dirty="0">
                <a:latin typeface="Arial" panose="020B0604020202020204" pitchFamily="34" charset="0"/>
                <a:cs typeface="Arial" panose="020B0604020202020204" pitchFamily="34" charset="0"/>
              </a:rPr>
              <a:t>Involvement of all stakeholders (suppliers, customers, regional opinion leaders) </a:t>
            </a:r>
            <a:endParaRPr lang="de-AT" dirty="0">
              <a:latin typeface="Arial" panose="020B0604020202020204" pitchFamily="34" charset="0"/>
              <a:cs typeface="Arial" panose="020B0604020202020204" pitchFamily="34" charset="0"/>
            </a:endParaRPr>
          </a:p>
          <a:p>
            <a:pPr marL="171450" lvl="0" indent="-171450">
              <a:lnSpc>
                <a:spcPct val="110000"/>
              </a:lnSpc>
            </a:pPr>
            <a:r>
              <a:rPr lang="en-GB" dirty="0">
                <a:latin typeface="Arial" panose="020B0604020202020204" pitchFamily="34" charset="0"/>
                <a:cs typeface="Arial" panose="020B0604020202020204" pitchFamily="34" charset="0"/>
              </a:rPr>
              <a:t>Taking social responsibility and promoting cultural, educational, health projects </a:t>
            </a:r>
            <a:endParaRPr lang="de-AT" dirty="0">
              <a:latin typeface="Arial" panose="020B0604020202020204" pitchFamily="34" charset="0"/>
              <a:cs typeface="Arial" panose="020B0604020202020204" pitchFamily="34" charset="0"/>
            </a:endParaRPr>
          </a:p>
          <a:p>
            <a:pPr marL="171450" lvl="0" indent="-171450">
              <a:lnSpc>
                <a:spcPct val="110000"/>
              </a:lnSpc>
            </a:pPr>
            <a:r>
              <a:rPr lang="en-GB" dirty="0">
                <a:latin typeface="Arial" panose="020B0604020202020204" pitchFamily="34" charset="0"/>
                <a:cs typeface="Arial" panose="020B0604020202020204" pitchFamily="34" charset="0"/>
              </a:rPr>
              <a:t>Fair distribution of income </a:t>
            </a:r>
            <a:endParaRPr lang="de-AT" dirty="0">
              <a:latin typeface="Arial" panose="020B0604020202020204" pitchFamily="34" charset="0"/>
              <a:cs typeface="Arial" panose="020B0604020202020204" pitchFamily="34" charset="0"/>
            </a:endParaRPr>
          </a:p>
          <a:p>
            <a:pPr marL="171450" lvl="0" indent="-171450">
              <a:lnSpc>
                <a:spcPct val="110000"/>
              </a:lnSpc>
            </a:pPr>
            <a:r>
              <a:rPr lang="en-GB" dirty="0">
                <a:latin typeface="Arial" panose="020B0604020202020204" pitchFamily="34" charset="0"/>
                <a:cs typeface="Arial" panose="020B0604020202020204" pitchFamily="34" charset="0"/>
              </a:rPr>
              <a:t>No forms of discrimination</a:t>
            </a:r>
            <a:endParaRPr lang="de-AT" dirty="0">
              <a:latin typeface="Arial" panose="020B0604020202020204" pitchFamily="34" charset="0"/>
              <a:cs typeface="Arial" panose="020B0604020202020204" pitchFamily="34" charset="0"/>
            </a:endParaRPr>
          </a:p>
        </p:txBody>
      </p:sp>
      <mc:AlternateContent xmlns:mc="http://schemas.openxmlformats.org/markup-compatibility/2006" xmlns:p14="http://schemas.microsoft.com/office/powerpoint/2010/main">
        <mc:Choice Requires="p14">
          <p:contentPart p14:bwMode="auto" r:id="rId3">
            <p14:nvContentPartPr>
              <p14:cNvPr id="4" name="Cerneală 3">
                <a:extLst>
                  <a:ext uri="{FF2B5EF4-FFF2-40B4-BE49-F238E27FC236}">
                    <a16:creationId xmlns:a16="http://schemas.microsoft.com/office/drawing/2014/main" id="{CBA26F34-03DD-2009-B366-BAF12ABD2904}"/>
                  </a:ext>
                </a:extLst>
              </p14:cNvPr>
              <p14:cNvContentPartPr/>
              <p14:nvPr/>
            </p14:nvContentPartPr>
            <p14:xfrm>
              <a:off x="4766607" y="794018"/>
              <a:ext cx="360" cy="6480"/>
            </p14:xfrm>
          </p:contentPart>
        </mc:Choice>
        <mc:Fallback xmlns="">
          <p:pic>
            <p:nvPicPr>
              <p:cNvPr id="4" name="Cerneală 3">
                <a:extLst>
                  <a:ext uri="{FF2B5EF4-FFF2-40B4-BE49-F238E27FC236}">
                    <a16:creationId xmlns:a16="http://schemas.microsoft.com/office/drawing/2014/main" id="{CBA26F34-03DD-2009-B366-BAF12ABD2904}"/>
                  </a:ext>
                </a:extLst>
              </p:cNvPr>
              <p:cNvPicPr/>
              <p:nvPr/>
            </p:nvPicPr>
            <p:blipFill>
              <a:blip r:embed="rId4"/>
              <a:stretch>
                <a:fillRect/>
              </a:stretch>
            </p:blipFill>
            <p:spPr>
              <a:xfrm>
                <a:off x="4757607" y="785378"/>
                <a:ext cx="18000" cy="24120"/>
              </a:xfrm>
              <a:prstGeom prst="rect">
                <a:avLst/>
              </a:prstGeom>
            </p:spPr>
          </p:pic>
        </mc:Fallback>
      </mc:AlternateContent>
    </p:spTree>
    <p:extLst>
      <p:ext uri="{BB962C8B-B14F-4D97-AF65-F5344CB8AC3E}">
        <p14:creationId xmlns:p14="http://schemas.microsoft.com/office/powerpoint/2010/main" val="3380560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15376D5-B84D-9500-441D-DDEE297808FF}"/>
              </a:ext>
            </a:extLst>
          </p:cNvPr>
          <p:cNvSpPr>
            <a:spLocks noGrp="1"/>
          </p:cNvSpPr>
          <p:nvPr>
            <p:ph type="title"/>
          </p:nvPr>
        </p:nvSpPr>
        <p:spPr/>
        <p:txBody>
          <a:bodyPr>
            <a:normAutofit/>
          </a:bodyPr>
          <a:lstStyle/>
          <a:p>
            <a:r>
              <a:rPr lang="ro-RO" sz="4000" dirty="0">
                <a:latin typeface="Arial" panose="020B0604020202020204" pitchFamily="34" charset="0"/>
                <a:cs typeface="Arial" panose="020B0604020202020204" pitchFamily="34" charset="0"/>
              </a:rPr>
              <a:t>Social sustainability key themes</a:t>
            </a:r>
            <a:endParaRPr lang="en-GB" sz="4000" dirty="0">
              <a:latin typeface="Arial" panose="020B0604020202020204" pitchFamily="34" charset="0"/>
              <a:cs typeface="Arial" panose="020B0604020202020204" pitchFamily="34" charset="0"/>
            </a:endParaRPr>
          </a:p>
        </p:txBody>
      </p:sp>
      <p:graphicFrame>
        <p:nvGraphicFramePr>
          <p:cNvPr id="4" name="Tabel 4">
            <a:extLst>
              <a:ext uri="{FF2B5EF4-FFF2-40B4-BE49-F238E27FC236}">
                <a16:creationId xmlns:a16="http://schemas.microsoft.com/office/drawing/2014/main" id="{5E3F20C6-2EE1-121D-FC67-298CAE1CF78E}"/>
              </a:ext>
            </a:extLst>
          </p:cNvPr>
          <p:cNvGraphicFramePr>
            <a:graphicFrameLocks noGrp="1"/>
          </p:cNvGraphicFramePr>
          <p:nvPr>
            <p:ph idx="1"/>
            <p:extLst>
              <p:ext uri="{D42A27DB-BD31-4B8C-83A1-F6EECF244321}">
                <p14:modId xmlns:p14="http://schemas.microsoft.com/office/powerpoint/2010/main" val="3512849127"/>
              </p:ext>
            </p:extLst>
          </p:nvPr>
        </p:nvGraphicFramePr>
        <p:xfrm>
          <a:off x="855405" y="1847851"/>
          <a:ext cx="10279627" cy="4023360"/>
        </p:xfrm>
        <a:graphic>
          <a:graphicData uri="http://schemas.openxmlformats.org/drawingml/2006/table">
            <a:tbl>
              <a:tblPr firstRow="1" bandRow="1">
                <a:tableStyleId>{5C22544A-7EE6-4342-B048-85BDC9FD1C3A}</a:tableStyleId>
              </a:tblPr>
              <a:tblGrid>
                <a:gridCol w="5147189">
                  <a:extLst>
                    <a:ext uri="{9D8B030D-6E8A-4147-A177-3AD203B41FA5}">
                      <a16:colId xmlns:a16="http://schemas.microsoft.com/office/drawing/2014/main" val="2866910016"/>
                    </a:ext>
                  </a:extLst>
                </a:gridCol>
                <a:gridCol w="5132438">
                  <a:extLst>
                    <a:ext uri="{9D8B030D-6E8A-4147-A177-3AD203B41FA5}">
                      <a16:colId xmlns:a16="http://schemas.microsoft.com/office/drawing/2014/main" val="4226858779"/>
                    </a:ext>
                  </a:extLst>
                </a:gridCol>
              </a:tblGrid>
              <a:tr h="418317">
                <a:tc>
                  <a:txBody>
                    <a:bodyPr/>
                    <a:lstStyle/>
                    <a:p>
                      <a:pPr algn="ctr"/>
                      <a:r>
                        <a:rPr lang="de-DE" sz="2400" dirty="0">
                          <a:latin typeface="Arial" panose="020B0604020202020204" pitchFamily="34" charset="0"/>
                          <a:cs typeface="Arial" panose="020B0604020202020204" pitchFamily="34" charset="0"/>
                        </a:rPr>
                        <a:t>T</a:t>
                      </a:r>
                      <a:r>
                        <a:rPr lang="ro-RO" sz="2400" dirty="0" err="1">
                          <a:latin typeface="Arial" panose="020B0604020202020204" pitchFamily="34" charset="0"/>
                          <a:cs typeface="Arial" panose="020B0604020202020204" pitchFamily="34" charset="0"/>
                        </a:rPr>
                        <a:t>raditional</a:t>
                      </a:r>
                      <a:r>
                        <a:rPr lang="ro-RO" sz="2400" dirty="0">
                          <a:latin typeface="Arial" panose="020B0604020202020204" pitchFamily="34" charset="0"/>
                          <a:cs typeface="Arial" panose="020B0604020202020204" pitchFamily="34" charset="0"/>
                        </a:rPr>
                        <a:t> themes</a:t>
                      </a:r>
                    </a:p>
                  </a:txBody>
                  <a:tcPr>
                    <a:solidFill>
                      <a:srgbClr val="0093DD"/>
                    </a:solidFill>
                  </a:tcPr>
                </a:tc>
                <a:tc>
                  <a:txBody>
                    <a:bodyPr/>
                    <a:lstStyle/>
                    <a:p>
                      <a:pPr algn="ctr"/>
                      <a:r>
                        <a:rPr lang="de-DE" sz="2400" dirty="0">
                          <a:latin typeface="Arial" panose="020B0604020202020204" pitchFamily="34" charset="0"/>
                          <a:cs typeface="Arial" panose="020B0604020202020204" pitchFamily="34" charset="0"/>
                        </a:rPr>
                        <a:t>N</a:t>
                      </a:r>
                      <a:r>
                        <a:rPr lang="ro-RO" sz="2400" dirty="0" err="1">
                          <a:latin typeface="Arial" panose="020B0604020202020204" pitchFamily="34" charset="0"/>
                          <a:cs typeface="Arial" panose="020B0604020202020204" pitchFamily="34" charset="0"/>
                        </a:rPr>
                        <a:t>ew</a:t>
                      </a:r>
                      <a:r>
                        <a:rPr lang="ro-RO" sz="2400" dirty="0">
                          <a:latin typeface="Arial" panose="020B0604020202020204" pitchFamily="34" charset="0"/>
                          <a:cs typeface="Arial" panose="020B0604020202020204" pitchFamily="34" charset="0"/>
                        </a:rPr>
                        <a:t> themes</a:t>
                      </a:r>
                      <a:endParaRPr lang="en-GB" sz="24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1544028549"/>
                  </a:ext>
                </a:extLst>
              </a:tr>
              <a:tr h="467646">
                <a:tc>
                  <a:txBody>
                    <a:bodyPr/>
                    <a:lstStyle/>
                    <a:p>
                      <a:pPr algn="l"/>
                      <a:r>
                        <a:rPr lang="de-DE" sz="2400" dirty="0">
                          <a:latin typeface="Arial" panose="020B0604020202020204" pitchFamily="34" charset="0"/>
                          <a:cs typeface="Arial" panose="020B0604020202020204" pitchFamily="34" charset="0"/>
                        </a:rPr>
                        <a:t>B</a:t>
                      </a:r>
                      <a:r>
                        <a:rPr lang="ro-RO" sz="2400" dirty="0" err="1">
                          <a:latin typeface="Arial" panose="020B0604020202020204" pitchFamily="34" charset="0"/>
                          <a:cs typeface="Arial" panose="020B0604020202020204" pitchFamily="34" charset="0"/>
                        </a:rPr>
                        <a:t>asic</a:t>
                      </a:r>
                      <a:r>
                        <a:rPr lang="ro-RO" sz="2400" dirty="0">
                          <a:latin typeface="Arial" panose="020B0604020202020204" pitchFamily="34" charset="0"/>
                          <a:cs typeface="Arial" panose="020B0604020202020204" pitchFamily="34" charset="0"/>
                        </a:rPr>
                        <a:t> needs, including housing</a:t>
                      </a:r>
                      <a:endParaRPr lang="en-GB" sz="2400" dirty="0">
                        <a:latin typeface="Arial" panose="020B0604020202020204" pitchFamily="34" charset="0"/>
                        <a:cs typeface="Arial" panose="020B0604020202020204" pitchFamily="34" charset="0"/>
                      </a:endParaRPr>
                    </a:p>
                  </a:txBody>
                  <a:tcPr>
                    <a:solidFill>
                      <a:srgbClr val="0093DD">
                        <a:alpha val="69804"/>
                      </a:srgbClr>
                    </a:solidFill>
                  </a:tcPr>
                </a:tc>
                <a:tc>
                  <a:txBody>
                    <a:bodyPr/>
                    <a:lstStyle/>
                    <a:p>
                      <a:pPr algn="l"/>
                      <a:r>
                        <a:rPr lang="de-DE" sz="2400" dirty="0">
                          <a:latin typeface="Arial" panose="020B0604020202020204" pitchFamily="34" charset="0"/>
                          <a:cs typeface="Arial" panose="020B0604020202020204" pitchFamily="34" charset="0"/>
                        </a:rPr>
                        <a:t>D</a:t>
                      </a:r>
                      <a:r>
                        <a:rPr lang="en-GB" sz="2400" dirty="0" err="1">
                          <a:latin typeface="Arial" panose="020B0604020202020204" pitchFamily="34" charset="0"/>
                          <a:cs typeface="Arial" panose="020B0604020202020204" pitchFamily="34" charset="0"/>
                        </a:rPr>
                        <a:t>emographic</a:t>
                      </a:r>
                      <a:r>
                        <a:rPr lang="en-GB" sz="2400" dirty="0">
                          <a:latin typeface="Arial" panose="020B0604020202020204" pitchFamily="34" charset="0"/>
                          <a:cs typeface="Arial" panose="020B0604020202020204" pitchFamily="34" charset="0"/>
                        </a:rPr>
                        <a:t> change</a:t>
                      </a:r>
                    </a:p>
                    <a:p>
                      <a:pPr algn="l"/>
                      <a:r>
                        <a:rPr lang="en-GB" sz="2400" dirty="0">
                          <a:latin typeface="Arial" panose="020B0604020202020204" pitchFamily="34" charset="0"/>
                          <a:cs typeface="Arial" panose="020B0604020202020204" pitchFamily="34" charset="0"/>
                        </a:rPr>
                        <a:t>(aging, migration)</a:t>
                      </a:r>
                    </a:p>
                  </a:txBody>
                  <a:tcPr>
                    <a:solidFill>
                      <a:srgbClr val="0093DD">
                        <a:alpha val="69804"/>
                      </a:srgbClr>
                    </a:solidFill>
                  </a:tcPr>
                </a:tc>
                <a:extLst>
                  <a:ext uri="{0D108BD9-81ED-4DB2-BD59-A6C34878D82A}">
                    <a16:rowId xmlns:a16="http://schemas.microsoft.com/office/drawing/2014/main" val="998474475"/>
                  </a:ext>
                </a:extLst>
              </a:tr>
              <a:tr h="397779">
                <a:tc>
                  <a:txBody>
                    <a:bodyPr/>
                    <a:lstStyle/>
                    <a:p>
                      <a:pPr algn="l"/>
                      <a:r>
                        <a:rPr lang="de-DE" sz="2400" dirty="0">
                          <a:latin typeface="Arial" panose="020B0604020202020204" pitchFamily="34" charset="0"/>
                          <a:cs typeface="Arial" panose="020B0604020202020204" pitchFamily="34" charset="0"/>
                        </a:rPr>
                        <a:t>E</a:t>
                      </a:r>
                      <a:r>
                        <a:rPr lang="en-GB" sz="2400" dirty="0" err="1">
                          <a:latin typeface="Arial" panose="020B0604020202020204" pitchFamily="34" charset="0"/>
                          <a:cs typeface="Arial" panose="020B0604020202020204" pitchFamily="34" charset="0"/>
                        </a:rPr>
                        <a:t>nvironmental</a:t>
                      </a:r>
                      <a:r>
                        <a:rPr lang="en-GB" sz="2400" dirty="0">
                          <a:latin typeface="Arial" panose="020B0604020202020204" pitchFamily="34" charset="0"/>
                          <a:cs typeface="Arial" panose="020B0604020202020204" pitchFamily="34" charset="0"/>
                        </a:rPr>
                        <a:t> health</a:t>
                      </a:r>
                    </a:p>
                  </a:txBody>
                  <a:tcPr>
                    <a:solidFill>
                      <a:srgbClr val="0093DD">
                        <a:alpha val="20000"/>
                      </a:srgbClr>
                    </a:solidFill>
                  </a:tcPr>
                </a:tc>
                <a:tc>
                  <a:txBody>
                    <a:bodyPr/>
                    <a:lstStyle/>
                    <a:p>
                      <a:pPr algn="l"/>
                      <a:r>
                        <a:rPr lang="de-DE" sz="2400" dirty="0">
                          <a:latin typeface="Arial" panose="020B0604020202020204" pitchFamily="34" charset="0"/>
                          <a:cs typeface="Arial" panose="020B0604020202020204" pitchFamily="34" charset="0"/>
                        </a:rPr>
                        <a:t>S</a:t>
                      </a:r>
                      <a:r>
                        <a:rPr lang="en-GB" sz="2400" dirty="0" err="1">
                          <a:latin typeface="Arial" panose="020B0604020202020204" pitchFamily="34" charset="0"/>
                          <a:cs typeface="Arial" panose="020B0604020202020204" pitchFamily="34" charset="0"/>
                        </a:rPr>
                        <a:t>ocial</a:t>
                      </a:r>
                      <a:r>
                        <a:rPr lang="en-GB" sz="2400" dirty="0">
                          <a:latin typeface="Arial" panose="020B0604020202020204" pitchFamily="34" charset="0"/>
                          <a:cs typeface="Arial" panose="020B0604020202020204" pitchFamily="34" charset="0"/>
                        </a:rPr>
                        <a:t> mixing and cohesion</a:t>
                      </a:r>
                    </a:p>
                  </a:txBody>
                  <a:tcPr>
                    <a:solidFill>
                      <a:srgbClr val="0093DD">
                        <a:alpha val="20000"/>
                      </a:srgbClr>
                    </a:solidFill>
                  </a:tcPr>
                </a:tc>
                <a:extLst>
                  <a:ext uri="{0D108BD9-81ED-4DB2-BD59-A6C34878D82A}">
                    <a16:rowId xmlns:a16="http://schemas.microsoft.com/office/drawing/2014/main" val="1655944995"/>
                  </a:ext>
                </a:extLst>
              </a:tr>
              <a:tr h="397779">
                <a:tc>
                  <a:txBody>
                    <a:bodyPr/>
                    <a:lstStyle/>
                    <a:p>
                      <a:pPr algn="l"/>
                      <a:r>
                        <a:rPr lang="en-GB" sz="2400" dirty="0">
                          <a:latin typeface="Arial" panose="020B0604020202020204" pitchFamily="34" charset="0"/>
                          <a:cs typeface="Arial" panose="020B0604020202020204" pitchFamily="34" charset="0"/>
                        </a:rPr>
                        <a:t>Education and skills</a:t>
                      </a:r>
                    </a:p>
                  </a:txBody>
                  <a:tcPr>
                    <a:solidFill>
                      <a:srgbClr val="0093DD">
                        <a:alpha val="69804"/>
                      </a:srgbClr>
                    </a:solidFill>
                  </a:tcPr>
                </a:tc>
                <a:tc>
                  <a:txBody>
                    <a:bodyPr/>
                    <a:lstStyle/>
                    <a:p>
                      <a:pPr algn="l"/>
                      <a:r>
                        <a:rPr lang="de-DE" sz="2400" dirty="0">
                          <a:latin typeface="Arial" panose="020B0604020202020204" pitchFamily="34" charset="0"/>
                          <a:cs typeface="Arial" panose="020B0604020202020204" pitchFamily="34" charset="0"/>
                        </a:rPr>
                        <a:t>E</a:t>
                      </a:r>
                      <a:r>
                        <a:rPr lang="en-GB" sz="2400" dirty="0" err="1">
                          <a:latin typeface="Arial" panose="020B0604020202020204" pitchFamily="34" charset="0"/>
                          <a:cs typeface="Arial" panose="020B0604020202020204" pitchFamily="34" charset="0"/>
                        </a:rPr>
                        <a:t>mpowerment</a:t>
                      </a:r>
                      <a:endParaRPr lang="en-GB" sz="2400" dirty="0">
                        <a:latin typeface="Arial" panose="020B0604020202020204" pitchFamily="34" charset="0"/>
                        <a:cs typeface="Arial" panose="020B0604020202020204" pitchFamily="34" charset="0"/>
                      </a:endParaRPr>
                    </a:p>
                  </a:txBody>
                  <a:tcPr>
                    <a:solidFill>
                      <a:srgbClr val="0093DD">
                        <a:alpha val="69804"/>
                      </a:srgbClr>
                    </a:solidFill>
                  </a:tcPr>
                </a:tc>
                <a:extLst>
                  <a:ext uri="{0D108BD9-81ED-4DB2-BD59-A6C34878D82A}">
                    <a16:rowId xmlns:a16="http://schemas.microsoft.com/office/drawing/2014/main" val="2479832955"/>
                  </a:ext>
                </a:extLst>
              </a:tr>
              <a:tr h="397779">
                <a:tc>
                  <a:txBody>
                    <a:bodyPr/>
                    <a:lstStyle/>
                    <a:p>
                      <a:pPr algn="l"/>
                      <a:r>
                        <a:rPr lang="de-DE" sz="2400" dirty="0">
                          <a:latin typeface="Arial" panose="020B0604020202020204" pitchFamily="34" charset="0"/>
                          <a:cs typeface="Arial" panose="020B0604020202020204" pitchFamily="34" charset="0"/>
                        </a:rPr>
                        <a:t>E</a:t>
                      </a:r>
                      <a:r>
                        <a:rPr lang="en-GB" sz="2400" dirty="0" err="1">
                          <a:latin typeface="Arial" panose="020B0604020202020204" pitchFamily="34" charset="0"/>
                          <a:cs typeface="Arial" panose="020B0604020202020204" pitchFamily="34" charset="0"/>
                        </a:rPr>
                        <a:t>mployment</a:t>
                      </a:r>
                      <a:r>
                        <a:rPr lang="en-GB" sz="2400" dirty="0">
                          <a:latin typeface="Arial" panose="020B0604020202020204" pitchFamily="34" charset="0"/>
                          <a:cs typeface="Arial" panose="020B0604020202020204" pitchFamily="34" charset="0"/>
                        </a:rPr>
                        <a:t> </a:t>
                      </a:r>
                    </a:p>
                  </a:txBody>
                  <a:tcPr>
                    <a:solidFill>
                      <a:srgbClr val="0093DD">
                        <a:alpha val="20000"/>
                      </a:srgbClr>
                    </a:solidFill>
                  </a:tcPr>
                </a:tc>
                <a:tc>
                  <a:txBody>
                    <a:bodyPr/>
                    <a:lstStyle/>
                    <a:p>
                      <a:pPr algn="l"/>
                      <a:r>
                        <a:rPr lang="de-DE" sz="2400" dirty="0">
                          <a:latin typeface="Arial" panose="020B0604020202020204" pitchFamily="34" charset="0"/>
                          <a:cs typeface="Arial" panose="020B0604020202020204" pitchFamily="34" charset="0"/>
                        </a:rPr>
                        <a:t>I</a:t>
                      </a:r>
                      <a:r>
                        <a:rPr lang="en-GB" sz="2400" dirty="0" err="1">
                          <a:latin typeface="Arial" panose="020B0604020202020204" pitchFamily="34" charset="0"/>
                          <a:cs typeface="Arial" panose="020B0604020202020204" pitchFamily="34" charset="0"/>
                        </a:rPr>
                        <a:t>dentity</a:t>
                      </a:r>
                      <a:r>
                        <a:rPr lang="en-GB" sz="2400" dirty="0">
                          <a:latin typeface="Arial" panose="020B0604020202020204" pitchFamily="34" charset="0"/>
                          <a:cs typeface="Arial" panose="020B0604020202020204" pitchFamily="34" charset="0"/>
                        </a:rPr>
                        <a:t> and culture</a:t>
                      </a:r>
                    </a:p>
                  </a:txBody>
                  <a:tcPr>
                    <a:solidFill>
                      <a:srgbClr val="0093DD">
                        <a:alpha val="20000"/>
                      </a:srgbClr>
                    </a:solidFill>
                  </a:tcPr>
                </a:tc>
                <a:extLst>
                  <a:ext uri="{0D108BD9-81ED-4DB2-BD59-A6C34878D82A}">
                    <a16:rowId xmlns:a16="http://schemas.microsoft.com/office/drawing/2014/main" val="3769753278"/>
                  </a:ext>
                </a:extLst>
              </a:tr>
              <a:tr h="397779">
                <a:tc>
                  <a:txBody>
                    <a:bodyPr/>
                    <a:lstStyle/>
                    <a:p>
                      <a:pPr algn="l"/>
                      <a:r>
                        <a:rPr lang="de-DE" sz="2400" dirty="0">
                          <a:latin typeface="Arial" panose="020B0604020202020204" pitchFamily="34" charset="0"/>
                          <a:cs typeface="Arial" panose="020B0604020202020204" pitchFamily="34" charset="0"/>
                        </a:rPr>
                        <a:t>E</a:t>
                      </a:r>
                      <a:r>
                        <a:rPr lang="en-GB" sz="2400" dirty="0" err="1">
                          <a:latin typeface="Arial" panose="020B0604020202020204" pitchFamily="34" charset="0"/>
                          <a:cs typeface="Arial" panose="020B0604020202020204" pitchFamily="34" charset="0"/>
                        </a:rPr>
                        <a:t>quity</a:t>
                      </a:r>
                      <a:endParaRPr lang="en-GB" sz="2400" dirty="0">
                        <a:latin typeface="Arial" panose="020B0604020202020204" pitchFamily="34" charset="0"/>
                        <a:cs typeface="Arial" panose="020B0604020202020204" pitchFamily="34" charset="0"/>
                      </a:endParaRPr>
                    </a:p>
                  </a:txBody>
                  <a:tcPr>
                    <a:solidFill>
                      <a:srgbClr val="0093DD">
                        <a:alpha val="69804"/>
                      </a:srgbClr>
                    </a:solidFill>
                  </a:tcPr>
                </a:tc>
                <a:tc>
                  <a:txBody>
                    <a:bodyPr/>
                    <a:lstStyle/>
                    <a:p>
                      <a:pPr algn="l"/>
                      <a:r>
                        <a:rPr lang="de-DE" sz="2400" dirty="0">
                          <a:latin typeface="Arial" panose="020B0604020202020204" pitchFamily="34" charset="0"/>
                          <a:cs typeface="Arial" panose="020B0604020202020204" pitchFamily="34" charset="0"/>
                        </a:rPr>
                        <a:t>H</a:t>
                      </a:r>
                      <a:r>
                        <a:rPr lang="en-GB" sz="2400" dirty="0" err="1">
                          <a:latin typeface="Arial" panose="020B0604020202020204" pitchFamily="34" charset="0"/>
                          <a:cs typeface="Arial" panose="020B0604020202020204" pitchFamily="34" charset="0"/>
                        </a:rPr>
                        <a:t>ealth</a:t>
                      </a:r>
                      <a:r>
                        <a:rPr lang="en-GB" sz="2400" dirty="0">
                          <a:latin typeface="Arial" panose="020B0604020202020204" pitchFamily="34" charset="0"/>
                          <a:cs typeface="Arial" panose="020B0604020202020204" pitchFamily="34" charset="0"/>
                        </a:rPr>
                        <a:t> and safety</a:t>
                      </a:r>
                    </a:p>
                  </a:txBody>
                  <a:tcPr>
                    <a:solidFill>
                      <a:srgbClr val="0093DD">
                        <a:alpha val="69804"/>
                      </a:srgbClr>
                    </a:solidFill>
                  </a:tcPr>
                </a:tc>
                <a:extLst>
                  <a:ext uri="{0D108BD9-81ED-4DB2-BD59-A6C34878D82A}">
                    <a16:rowId xmlns:a16="http://schemas.microsoft.com/office/drawing/2014/main" val="486434291"/>
                  </a:ext>
                </a:extLst>
              </a:tr>
              <a:tr h="397779">
                <a:tc>
                  <a:txBody>
                    <a:bodyPr/>
                    <a:lstStyle/>
                    <a:p>
                      <a:pPr algn="l"/>
                      <a:r>
                        <a:rPr lang="de-DE" sz="2400" dirty="0">
                          <a:latin typeface="Arial" panose="020B0604020202020204" pitchFamily="34" charset="0"/>
                          <a:cs typeface="Arial" panose="020B0604020202020204" pitchFamily="34" charset="0"/>
                        </a:rPr>
                        <a:t>H</a:t>
                      </a:r>
                      <a:r>
                        <a:rPr lang="en-GB" sz="2400" dirty="0" err="1">
                          <a:latin typeface="Arial" panose="020B0604020202020204" pitchFamily="34" charset="0"/>
                          <a:cs typeface="Arial" panose="020B0604020202020204" pitchFamily="34" charset="0"/>
                        </a:rPr>
                        <a:t>uman</a:t>
                      </a:r>
                      <a:r>
                        <a:rPr lang="en-GB" sz="2400" dirty="0">
                          <a:latin typeface="Arial" panose="020B0604020202020204" pitchFamily="34" charset="0"/>
                          <a:cs typeface="Arial" panose="020B0604020202020204" pitchFamily="34" charset="0"/>
                        </a:rPr>
                        <a:t> rights and gender</a:t>
                      </a:r>
                    </a:p>
                  </a:txBody>
                  <a:tcPr>
                    <a:solidFill>
                      <a:srgbClr val="0093DD">
                        <a:alpha val="20000"/>
                      </a:srgbClr>
                    </a:solidFill>
                  </a:tcPr>
                </a:tc>
                <a:tc>
                  <a:txBody>
                    <a:bodyPr/>
                    <a:lstStyle/>
                    <a:p>
                      <a:pPr algn="l"/>
                      <a:r>
                        <a:rPr lang="de-DE" sz="2400" dirty="0">
                          <a:latin typeface="Arial" panose="020B0604020202020204" pitchFamily="34" charset="0"/>
                          <a:cs typeface="Arial" panose="020B0604020202020204" pitchFamily="34" charset="0"/>
                        </a:rPr>
                        <a:t>W</a:t>
                      </a:r>
                      <a:r>
                        <a:rPr lang="en-GB" sz="2400" dirty="0">
                          <a:latin typeface="Arial" panose="020B0604020202020204" pitchFamily="34" charset="0"/>
                          <a:cs typeface="Arial" panose="020B0604020202020204" pitchFamily="34" charset="0"/>
                        </a:rPr>
                        <a:t>ell-being</a:t>
                      </a:r>
                    </a:p>
                  </a:txBody>
                  <a:tcPr>
                    <a:solidFill>
                      <a:srgbClr val="0093DD">
                        <a:alpha val="20000"/>
                      </a:srgbClr>
                    </a:solidFill>
                  </a:tcPr>
                </a:tc>
                <a:extLst>
                  <a:ext uri="{0D108BD9-81ED-4DB2-BD59-A6C34878D82A}">
                    <a16:rowId xmlns:a16="http://schemas.microsoft.com/office/drawing/2014/main" val="3072947446"/>
                  </a:ext>
                </a:extLst>
              </a:tr>
              <a:tr h="397779">
                <a:tc>
                  <a:txBody>
                    <a:bodyPr/>
                    <a:lstStyle/>
                    <a:p>
                      <a:pPr algn="l"/>
                      <a:r>
                        <a:rPr lang="en-GB" sz="2400" dirty="0">
                          <a:latin typeface="Arial" panose="020B0604020202020204" pitchFamily="34" charset="0"/>
                          <a:cs typeface="Arial" panose="020B0604020202020204" pitchFamily="34" charset="0"/>
                        </a:rPr>
                        <a:t>Poverty and social justice </a:t>
                      </a:r>
                      <a:endParaRPr lang="ro-RO" sz="2400" dirty="0">
                        <a:latin typeface="Arial" panose="020B0604020202020204" pitchFamily="34" charset="0"/>
                        <a:cs typeface="Arial" panose="020B0604020202020204" pitchFamily="34" charset="0"/>
                      </a:endParaRPr>
                    </a:p>
                  </a:txBody>
                  <a:tcPr>
                    <a:solidFill>
                      <a:srgbClr val="0093DD">
                        <a:alpha val="69804"/>
                      </a:srgbClr>
                    </a:solidFill>
                  </a:tcPr>
                </a:tc>
                <a:tc>
                  <a:txBody>
                    <a:bodyPr/>
                    <a:lstStyle/>
                    <a:p>
                      <a:pPr algn="l"/>
                      <a:r>
                        <a:rPr lang="de-DE" sz="2400" dirty="0">
                          <a:latin typeface="Arial" panose="020B0604020202020204" pitchFamily="34" charset="0"/>
                          <a:cs typeface="Arial" panose="020B0604020202020204" pitchFamily="34" charset="0"/>
                        </a:rPr>
                        <a:t>Q</a:t>
                      </a:r>
                      <a:r>
                        <a:rPr lang="en-GB" sz="2400" dirty="0" err="1">
                          <a:latin typeface="Arial" panose="020B0604020202020204" pitchFamily="34" charset="0"/>
                          <a:cs typeface="Arial" panose="020B0604020202020204" pitchFamily="34" charset="0"/>
                        </a:rPr>
                        <a:t>uality</a:t>
                      </a:r>
                      <a:r>
                        <a:rPr lang="en-GB" sz="2400" dirty="0">
                          <a:latin typeface="Arial" panose="020B0604020202020204" pitchFamily="34" charset="0"/>
                          <a:cs typeface="Arial" panose="020B0604020202020204" pitchFamily="34" charset="0"/>
                        </a:rPr>
                        <a:t> of life</a:t>
                      </a:r>
                    </a:p>
                  </a:txBody>
                  <a:tcPr>
                    <a:solidFill>
                      <a:srgbClr val="0093DD">
                        <a:alpha val="69804"/>
                      </a:srgbClr>
                    </a:solidFill>
                  </a:tcPr>
                </a:tc>
                <a:extLst>
                  <a:ext uri="{0D108BD9-81ED-4DB2-BD59-A6C34878D82A}">
                    <a16:rowId xmlns:a16="http://schemas.microsoft.com/office/drawing/2014/main" val="311627411"/>
                  </a:ext>
                </a:extLst>
              </a:tr>
            </a:tbl>
          </a:graphicData>
        </a:graphic>
      </p:graphicFrame>
      <p:sp>
        <p:nvSpPr>
          <p:cNvPr id="3" name="Textfeld 2"/>
          <p:cNvSpPr txBox="1"/>
          <p:nvPr/>
        </p:nvSpPr>
        <p:spPr>
          <a:xfrm>
            <a:off x="781667" y="6216388"/>
            <a:ext cx="3569110"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Source: </a:t>
            </a:r>
            <a:r>
              <a:rPr lang="de-DE" dirty="0" err="1">
                <a:latin typeface="Arial" panose="020B0604020202020204" pitchFamily="34" charset="0"/>
                <a:cs typeface="Arial" panose="020B0604020202020204" pitchFamily="34" charset="0"/>
              </a:rPr>
              <a:t>Colantonio</a:t>
            </a:r>
            <a:r>
              <a:rPr lang="de-DE" dirty="0">
                <a:latin typeface="Arial" panose="020B0604020202020204" pitchFamily="34" charset="0"/>
                <a:cs typeface="Arial" panose="020B0604020202020204" pitchFamily="34" charset="0"/>
              </a:rPr>
              <a:t>, 2009 </a:t>
            </a:r>
            <a:endParaRPr lang="de-A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476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72353" y="658812"/>
            <a:ext cx="8193742" cy="1189038"/>
          </a:xfrm>
        </p:spPr>
        <p:txBody>
          <a:bodyPr>
            <a:normAutofit/>
          </a:bodyPr>
          <a:lstStyle/>
          <a:p>
            <a:r>
              <a:rPr lang="ro-RO" sz="4000" dirty="0">
                <a:latin typeface="Arial" panose="020B0604020202020204" pitchFamily="34" charset="0"/>
                <a:cs typeface="Arial" panose="020B0604020202020204" pitchFamily="34" charset="0"/>
              </a:rPr>
              <a:t>Economic </a:t>
            </a:r>
            <a:r>
              <a:rPr lang="ro-RO" sz="4000" dirty="0" err="1">
                <a:latin typeface="Arial" panose="020B0604020202020204" pitchFamily="34" charset="0"/>
                <a:cs typeface="Arial" panose="020B0604020202020204" pitchFamily="34" charset="0"/>
              </a:rPr>
              <a:t>sustainability</a:t>
            </a:r>
            <a:endParaRPr lang="de-DE" sz="40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p:txBody>
          <a:bodyPr>
            <a:normAutofit fontScale="92500" lnSpcReduction="10000"/>
          </a:bodyPr>
          <a:lstStyle/>
          <a:p>
            <a:pPr marL="0" indent="0">
              <a:buNone/>
            </a:pPr>
            <a:r>
              <a:rPr lang="en-GB" i="1" dirty="0">
                <a:latin typeface="Arial" panose="020B0604020202020204" pitchFamily="34" charset="0"/>
                <a:cs typeface="Arial" panose="020B0604020202020204" pitchFamily="34" charset="0"/>
              </a:rPr>
              <a:t>"[...] not generating profits that then flow into environmental and social projects, but generating profits in a way that is already environmentally and socially compatible." </a:t>
            </a:r>
            <a:endParaRPr lang="de-DE" i="1" dirty="0">
              <a:latin typeface="Arial" panose="020B0604020202020204" pitchFamily="34" charset="0"/>
              <a:cs typeface="Arial" panose="020B0604020202020204" pitchFamily="34" charset="0"/>
            </a:endParaRPr>
          </a:p>
          <a:p>
            <a:pPr marL="0" indent="0">
              <a:buNone/>
            </a:pPr>
            <a:endParaRPr lang="ro-RO" dirty="0">
              <a:latin typeface="Arial" panose="020B0604020202020204" pitchFamily="34" charset="0"/>
              <a:cs typeface="Arial" panose="020B0604020202020204" pitchFamily="34" charset="0"/>
            </a:endParaRPr>
          </a:p>
          <a:p>
            <a:pPr marL="342900" lvl="0" indent="-342900">
              <a:buFont typeface="Symbol" panose="05050102010706020507" pitchFamily="18" charset="2"/>
              <a:buChar char=""/>
            </a:pPr>
            <a:r>
              <a:rPr lang="en-GB" dirty="0">
                <a:effectLst/>
                <a:latin typeface="Arial" panose="020B0604020202020204" pitchFamily="34" charset="0"/>
                <a:ea typeface="Calibri" panose="020F0502020204030204" pitchFamily="34" charset="0"/>
                <a:cs typeface="Arial" panose="020B0604020202020204" pitchFamily="34" charset="0"/>
              </a:rPr>
              <a:t>duality of stability and sustainable innovation</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r>
              <a:rPr lang="en-GB" dirty="0">
                <a:effectLst/>
                <a:latin typeface="Arial" panose="020B0604020202020204" pitchFamily="34" charset="0"/>
                <a:ea typeface="Calibri" panose="020F0502020204030204" pitchFamily="34" charset="0"/>
                <a:cs typeface="Arial" panose="020B0604020202020204" pitchFamily="34" charset="0"/>
              </a:rPr>
              <a:t>lawful and ethical market behaviour</a:t>
            </a:r>
            <a:endParaRPr lang="ro-RO"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dirty="0">
                <a:effectLst/>
                <a:latin typeface="Arial" panose="020B0604020202020204" pitchFamily="34" charset="0"/>
                <a:ea typeface="Calibri" panose="020F0502020204030204" pitchFamily="34" charset="0"/>
                <a:cs typeface="Arial" panose="020B0604020202020204" pitchFamily="34" charset="0"/>
              </a:rPr>
              <a:t>long-lasting business models</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buFont typeface="Symbol" panose="05050102010706020507" pitchFamily="18" charset="2"/>
              <a:buChar char=""/>
            </a:pPr>
            <a:r>
              <a:rPr lang="en-GB" dirty="0">
                <a:effectLst/>
                <a:latin typeface="Arial" panose="020B0604020202020204" pitchFamily="34" charset="0"/>
                <a:ea typeface="Calibri" panose="020F0502020204030204" pitchFamily="34" charset="0"/>
                <a:cs typeface="Arial" panose="020B0604020202020204" pitchFamily="34" charset="0"/>
              </a:rPr>
              <a:t>promotion of sustainable research and development </a:t>
            </a:r>
            <a:endParaRPr lang="ro-RO"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dirty="0">
                <a:effectLst/>
                <a:latin typeface="Arial" panose="020B0604020202020204" pitchFamily="34" charset="0"/>
                <a:ea typeface="Calibri" panose="020F0502020204030204" pitchFamily="34" charset="0"/>
                <a:cs typeface="Arial" panose="020B0604020202020204" pitchFamily="34" charset="0"/>
              </a:rPr>
              <a:t>different form of marketing with sustainable consumption</a:t>
            </a:r>
            <a:endParaRPr lang="ro-RO"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buFont typeface="Symbol" panose="05050102010706020507" pitchFamily="18" charset="2"/>
              <a:buChar char=""/>
            </a:pPr>
            <a:r>
              <a:rPr lang="en-GB" dirty="0">
                <a:latin typeface="Arial" panose="020B0604020202020204" pitchFamily="34" charset="0"/>
                <a:ea typeface="Calibri" panose="020F0502020204030204" pitchFamily="34" charset="0"/>
                <a:cs typeface="Arial" panose="020B0604020202020204" pitchFamily="34" charset="0"/>
              </a:rPr>
              <a:t>c</a:t>
            </a:r>
            <a:r>
              <a:rPr lang="en-GB" dirty="0">
                <a:effectLst/>
                <a:latin typeface="Arial" panose="020B0604020202020204" pitchFamily="34" charset="0"/>
                <a:ea typeface="Calibri" panose="020F0502020204030204" pitchFamily="34" charset="0"/>
                <a:cs typeface="Arial" panose="020B0604020202020204" pitchFamily="34" charset="0"/>
              </a:rPr>
              <a:t>ompanies, that comply legal requirements</a:t>
            </a:r>
            <a:endParaRPr lang="en-GB" dirty="0">
              <a:effectLst/>
              <a:latin typeface="Arial" panose="020B0604020202020204" pitchFamily="34" charset="0"/>
              <a:ea typeface="Times New Roman" panose="02020603050405020304" pitchFamily="18" charset="0"/>
              <a:cs typeface="Arial" panose="020B0604020202020204" pitchFamily="34" charset="0"/>
            </a:endParaRPr>
          </a:p>
          <a:p>
            <a:pPr marL="0" indent="0">
              <a:lnSpc>
                <a:spcPct val="107000"/>
              </a:lnSpc>
              <a:spcAft>
                <a:spcPts val="800"/>
              </a:spcAft>
              <a:buNone/>
            </a:pPr>
            <a:endParaRPr lang="en-GB" sz="2800" dirty="0">
              <a:effectLst/>
              <a:latin typeface="Arial" panose="020B0604020202020204" pitchFamily="34" charset="0"/>
              <a:ea typeface="Calibri" panose="020F0502020204030204" pitchFamily="34" charset="0"/>
              <a:cs typeface="Arial" panose="020B0604020202020204" pitchFamily="34" charset="0"/>
            </a:endParaRPr>
          </a:p>
          <a:p>
            <a:endParaRPr lang="de-D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12680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15376D5-B84D-9500-441D-DDEE297808FF}"/>
              </a:ext>
            </a:extLst>
          </p:cNvPr>
          <p:cNvSpPr>
            <a:spLocks noGrp="1"/>
          </p:cNvSpPr>
          <p:nvPr>
            <p:ph type="title"/>
          </p:nvPr>
        </p:nvSpPr>
        <p:spPr/>
        <p:txBody>
          <a:bodyPr>
            <a:normAutofit/>
          </a:bodyPr>
          <a:lstStyle/>
          <a:p>
            <a:r>
              <a:rPr lang="ro-RO" sz="4000" dirty="0">
                <a:latin typeface="Arial" panose="020B0604020202020204" pitchFamily="34" charset="0"/>
                <a:cs typeface="Arial" panose="020B0604020202020204" pitchFamily="34" charset="0"/>
              </a:rPr>
              <a:t>Alternative economic </a:t>
            </a:r>
            <a:r>
              <a:rPr lang="ro-RO" sz="4000" dirty="0" err="1">
                <a:latin typeface="Arial" panose="020B0604020202020204" pitchFamily="34" charset="0"/>
                <a:cs typeface="Arial" panose="020B0604020202020204" pitchFamily="34" charset="0"/>
              </a:rPr>
              <a:t>and</a:t>
            </a:r>
            <a:r>
              <a:rPr lang="ro-RO" sz="4000" dirty="0">
                <a:latin typeface="Arial" panose="020B0604020202020204" pitchFamily="34" charset="0"/>
                <a:cs typeface="Arial" panose="020B0604020202020204" pitchFamily="34" charset="0"/>
              </a:rPr>
              <a:t> social </a:t>
            </a:r>
            <a:r>
              <a:rPr lang="ro-RO" sz="4000" dirty="0" err="1">
                <a:latin typeface="Arial" panose="020B0604020202020204" pitchFamily="34" charset="0"/>
                <a:cs typeface="Arial" panose="020B0604020202020204" pitchFamily="34" charset="0"/>
              </a:rPr>
              <a:t>systems</a:t>
            </a:r>
            <a:endParaRPr lang="en-GB" sz="4000" dirty="0">
              <a:latin typeface="Arial" panose="020B0604020202020204" pitchFamily="34" charset="0"/>
              <a:cs typeface="Arial" panose="020B0604020202020204" pitchFamily="34" charset="0"/>
            </a:endParaRPr>
          </a:p>
        </p:txBody>
      </p:sp>
      <p:graphicFrame>
        <p:nvGraphicFramePr>
          <p:cNvPr id="4" name="Tabel 4">
            <a:extLst>
              <a:ext uri="{FF2B5EF4-FFF2-40B4-BE49-F238E27FC236}">
                <a16:creationId xmlns:a16="http://schemas.microsoft.com/office/drawing/2014/main" id="{5E3F20C6-2EE1-121D-FC67-298CAE1CF78E}"/>
              </a:ext>
            </a:extLst>
          </p:cNvPr>
          <p:cNvGraphicFramePr>
            <a:graphicFrameLocks noGrp="1"/>
          </p:cNvGraphicFramePr>
          <p:nvPr>
            <p:ph idx="1"/>
            <p:extLst>
              <p:ext uri="{D42A27DB-BD31-4B8C-83A1-F6EECF244321}">
                <p14:modId xmlns:p14="http://schemas.microsoft.com/office/powerpoint/2010/main" val="2356649277"/>
              </p:ext>
            </p:extLst>
          </p:nvPr>
        </p:nvGraphicFramePr>
        <p:xfrm>
          <a:off x="860752" y="1695080"/>
          <a:ext cx="10470495" cy="4315689"/>
        </p:xfrm>
        <a:graphic>
          <a:graphicData uri="http://schemas.openxmlformats.org/drawingml/2006/table">
            <a:tbl>
              <a:tblPr firstRow="1" bandRow="1">
                <a:tableStyleId>{5C22544A-7EE6-4342-B048-85BDC9FD1C3A}</a:tableStyleId>
              </a:tblPr>
              <a:tblGrid>
                <a:gridCol w="3844193">
                  <a:extLst>
                    <a:ext uri="{9D8B030D-6E8A-4147-A177-3AD203B41FA5}">
                      <a16:colId xmlns:a16="http://schemas.microsoft.com/office/drawing/2014/main" val="2866910016"/>
                    </a:ext>
                  </a:extLst>
                </a:gridCol>
                <a:gridCol w="3313151">
                  <a:extLst>
                    <a:ext uri="{9D8B030D-6E8A-4147-A177-3AD203B41FA5}">
                      <a16:colId xmlns:a16="http://schemas.microsoft.com/office/drawing/2014/main" val="4226858779"/>
                    </a:ext>
                  </a:extLst>
                </a:gridCol>
                <a:gridCol w="3313151">
                  <a:extLst>
                    <a:ext uri="{9D8B030D-6E8A-4147-A177-3AD203B41FA5}">
                      <a16:colId xmlns:a16="http://schemas.microsoft.com/office/drawing/2014/main" val="1286464754"/>
                    </a:ext>
                  </a:extLst>
                </a:gridCol>
              </a:tblGrid>
              <a:tr h="932409">
                <a:tc>
                  <a:txBody>
                    <a:bodyPr/>
                    <a:lstStyle/>
                    <a:p>
                      <a:pPr algn="ctr"/>
                      <a:r>
                        <a:rPr lang="ro-RO" sz="2000" dirty="0" err="1">
                          <a:latin typeface="Arial" panose="020B0604020202020204" pitchFamily="34" charset="0"/>
                          <a:cs typeface="Arial" panose="020B0604020202020204" pitchFamily="34" charset="0"/>
                        </a:rPr>
                        <a:t>Economy</a:t>
                      </a:r>
                      <a:r>
                        <a:rPr lang="ro-RO" sz="2000" dirty="0">
                          <a:latin typeface="Arial" panose="020B0604020202020204" pitchFamily="34" charset="0"/>
                          <a:cs typeface="Arial" panose="020B0604020202020204" pitchFamily="34" charset="0"/>
                        </a:rPr>
                        <a:t> for </a:t>
                      </a:r>
                      <a:r>
                        <a:rPr lang="ro-RO" sz="2000" dirty="0" err="1">
                          <a:latin typeface="Arial" panose="020B0604020202020204" pitchFamily="34" charset="0"/>
                          <a:cs typeface="Arial" panose="020B0604020202020204" pitchFamily="34" charset="0"/>
                        </a:rPr>
                        <a:t>the</a:t>
                      </a:r>
                      <a:r>
                        <a:rPr lang="ro-RO" sz="2000" dirty="0">
                          <a:latin typeface="Arial" panose="020B0604020202020204" pitchFamily="34" charset="0"/>
                          <a:cs typeface="Arial" panose="020B0604020202020204" pitchFamily="34" charset="0"/>
                        </a:rPr>
                        <a:t> </a:t>
                      </a:r>
                      <a:r>
                        <a:rPr lang="de-DE" sz="2000" dirty="0">
                          <a:latin typeface="Arial" panose="020B0604020202020204" pitchFamily="34" charset="0"/>
                          <a:cs typeface="Arial" panose="020B0604020202020204" pitchFamily="34" charset="0"/>
                        </a:rPr>
                        <a:t>C</a:t>
                      </a:r>
                      <a:r>
                        <a:rPr lang="ro-RO" sz="2000" dirty="0">
                          <a:latin typeface="Arial" panose="020B0604020202020204" pitchFamily="34" charset="0"/>
                          <a:cs typeface="Arial" panose="020B0604020202020204" pitchFamily="34" charset="0"/>
                        </a:rPr>
                        <a:t>ommon Good </a:t>
                      </a:r>
                      <a:endParaRPr lang="en-GB" sz="20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ro-RO" sz="2000" dirty="0">
                          <a:latin typeface="Arial" panose="020B0604020202020204" pitchFamily="34" charset="0"/>
                          <a:cs typeface="Arial" panose="020B0604020202020204" pitchFamily="34" charset="0"/>
                        </a:rPr>
                        <a:t>Degrowth/Post Growth Economics </a:t>
                      </a:r>
                      <a:endParaRPr lang="en-GB" sz="2000" dirty="0">
                        <a:latin typeface="Arial" panose="020B0604020202020204" pitchFamily="34" charset="0"/>
                        <a:cs typeface="Arial" panose="020B0604020202020204" pitchFamily="34" charset="0"/>
                      </a:endParaRPr>
                    </a:p>
                  </a:txBody>
                  <a:tcPr>
                    <a:solidFill>
                      <a:srgbClr val="0093DD"/>
                    </a:solidFill>
                  </a:tcPr>
                </a:tc>
                <a:tc>
                  <a:txBody>
                    <a:bodyPr/>
                    <a:lstStyle/>
                    <a:p>
                      <a:pPr algn="ctr"/>
                      <a:r>
                        <a:rPr lang="ro-RO" sz="2000" dirty="0">
                          <a:latin typeface="Arial" panose="020B0604020202020204" pitchFamily="34" charset="0"/>
                          <a:cs typeface="Arial" panose="020B0604020202020204" pitchFamily="34" charset="0"/>
                        </a:rPr>
                        <a:t>Doughnut Economy </a:t>
                      </a:r>
                      <a:endParaRPr lang="en-GB" sz="20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10000"/>
                  </a:ext>
                </a:extLst>
              </a:tr>
              <a:tr h="1882722">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Arial" panose="020B0604020202020204" pitchFamily="34" charset="0"/>
                          <a:ea typeface="+mn-ea"/>
                          <a:cs typeface="Arial" panose="020B0604020202020204" pitchFamily="34" charset="0"/>
                        </a:rPr>
                        <a:t>Human Dignity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Arial" panose="020B0604020202020204" pitchFamily="34" charset="0"/>
                          <a:ea typeface="+mn-ea"/>
                          <a:cs typeface="Arial" panose="020B0604020202020204" pitchFamily="34" charset="0"/>
                        </a:rPr>
                        <a:t>Solidarity and Social Justice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Arial" panose="020B0604020202020204" pitchFamily="34" charset="0"/>
                          <a:ea typeface="+mn-ea"/>
                          <a:cs typeface="Arial" panose="020B0604020202020204" pitchFamily="34" charset="0"/>
                        </a:rPr>
                        <a:t>Environmental sustainability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Arial" panose="020B0604020202020204" pitchFamily="34" charset="0"/>
                          <a:ea typeface="+mn-ea"/>
                          <a:cs typeface="Arial" panose="020B0604020202020204" pitchFamily="34" charset="0"/>
                        </a:rPr>
                        <a:t>Transparency and Co-Determination </a:t>
                      </a:r>
                    </a:p>
                    <a:p>
                      <a:endParaRPr lang="de-DE"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200" dirty="0">
                          <a:solidFill>
                            <a:schemeClr val="tx1"/>
                          </a:solidFill>
                          <a:effectLst/>
                          <a:latin typeface="Arial" panose="020B0604020202020204" pitchFamily="34" charset="0"/>
                          <a:ea typeface="+mn-ea"/>
                          <a:cs typeface="Arial" panose="020B0604020202020204" pitchFamily="34" charset="0"/>
                        </a:rPr>
                        <a:t>Proponent: Christian </a:t>
                      </a:r>
                      <a:r>
                        <a:rPr lang="en-GB" sz="1800" kern="1200" dirty="0" err="1">
                          <a:solidFill>
                            <a:schemeClr val="tx1"/>
                          </a:solidFill>
                          <a:effectLst/>
                          <a:latin typeface="Arial" panose="020B0604020202020204" pitchFamily="34" charset="0"/>
                          <a:ea typeface="+mn-ea"/>
                          <a:cs typeface="Arial" panose="020B0604020202020204" pitchFamily="34" charset="0"/>
                        </a:rPr>
                        <a:t>Felber</a:t>
                      </a:r>
                      <a:r>
                        <a:rPr lang="en-GB" sz="1800" kern="1200" dirty="0">
                          <a:solidFill>
                            <a:schemeClr val="tx1"/>
                          </a:solidFill>
                          <a:effectLst/>
                          <a:latin typeface="Arial" panose="020B0604020202020204" pitchFamily="34" charset="0"/>
                          <a:ea typeface="+mn-ea"/>
                          <a:cs typeface="Arial" panose="020B0604020202020204" pitchFamily="34" charset="0"/>
                        </a:rPr>
                        <a:t> (AT) </a:t>
                      </a:r>
                      <a:endParaRPr lang="de-AT" sz="18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dirty="0" err="1">
                          <a:solidFill>
                            <a:schemeClr val="dk1"/>
                          </a:solidFill>
                          <a:latin typeface="Arial" panose="020B0604020202020204" pitchFamily="34" charset="0"/>
                          <a:ea typeface="+mn-ea"/>
                          <a:cs typeface="Arial" panose="020B0604020202020204" pitchFamily="34" charset="0"/>
                        </a:rPr>
                        <a:t>No</a:t>
                      </a:r>
                      <a:r>
                        <a:rPr lang="de-DE" sz="1800" kern="1200" dirty="0">
                          <a:solidFill>
                            <a:schemeClr val="dk1"/>
                          </a:solidFill>
                          <a:latin typeface="Arial" panose="020B0604020202020204" pitchFamily="34" charset="0"/>
                          <a:ea typeface="+mn-ea"/>
                          <a:cs typeface="Arial" panose="020B0604020202020204" pitchFamily="34" charset="0"/>
                        </a:rPr>
                        <a:t> </a:t>
                      </a:r>
                      <a:r>
                        <a:rPr lang="de-DE" sz="1800" kern="1200" dirty="0" err="1">
                          <a:solidFill>
                            <a:schemeClr val="dk1"/>
                          </a:solidFill>
                          <a:latin typeface="Arial" panose="020B0604020202020204" pitchFamily="34" charset="0"/>
                          <a:ea typeface="+mn-ea"/>
                          <a:cs typeface="Arial" panose="020B0604020202020204" pitchFamily="34" charset="0"/>
                        </a:rPr>
                        <a:t>constant</a:t>
                      </a:r>
                      <a:r>
                        <a:rPr lang="de-DE" sz="1800" kern="1200" dirty="0">
                          <a:solidFill>
                            <a:schemeClr val="dk1"/>
                          </a:solidFill>
                          <a:latin typeface="Arial" panose="020B0604020202020204" pitchFamily="34" charset="0"/>
                          <a:ea typeface="+mn-ea"/>
                          <a:cs typeface="Arial" panose="020B0604020202020204" pitchFamily="34" charset="0"/>
                        </a:rPr>
                        <a:t> </a:t>
                      </a:r>
                      <a:r>
                        <a:rPr lang="de-DE" sz="1800" kern="1200" dirty="0" err="1">
                          <a:solidFill>
                            <a:schemeClr val="dk1"/>
                          </a:solidFill>
                          <a:latin typeface="Arial" panose="020B0604020202020204" pitchFamily="34" charset="0"/>
                          <a:ea typeface="+mn-ea"/>
                          <a:cs typeface="Arial" panose="020B0604020202020204" pitchFamily="34" charset="0"/>
                        </a:rPr>
                        <a:t>economic</a:t>
                      </a:r>
                      <a:r>
                        <a:rPr lang="de-DE" sz="1800" kern="1200" dirty="0">
                          <a:solidFill>
                            <a:schemeClr val="dk1"/>
                          </a:solidFill>
                          <a:latin typeface="Arial" panose="020B0604020202020204" pitchFamily="34" charset="0"/>
                          <a:ea typeface="+mn-ea"/>
                          <a:cs typeface="Arial" panose="020B0604020202020204" pitchFamily="34" charset="0"/>
                        </a:rPr>
                        <a:t> </a:t>
                      </a:r>
                      <a:r>
                        <a:rPr lang="de-DE" sz="1800" kern="1200" dirty="0" err="1">
                          <a:solidFill>
                            <a:schemeClr val="dk1"/>
                          </a:solidFill>
                          <a:latin typeface="Arial" panose="020B0604020202020204" pitchFamily="34" charset="0"/>
                          <a:ea typeface="+mn-ea"/>
                          <a:cs typeface="Arial" panose="020B0604020202020204" pitchFamily="34" charset="0"/>
                        </a:rPr>
                        <a:t>growth</a:t>
                      </a:r>
                      <a:r>
                        <a:rPr lang="de-DE" sz="1800" kern="1200" dirty="0">
                          <a:solidFill>
                            <a:schemeClr val="dk1"/>
                          </a:solidFill>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dk1"/>
                          </a:solidFill>
                          <a:latin typeface="Arial" panose="020B0604020202020204" pitchFamily="34" charset="0"/>
                          <a:ea typeface="+mn-ea"/>
                          <a:cs typeface="Arial" panose="020B0604020202020204" pitchFamily="34" charset="0"/>
                        </a:rPr>
                        <a:t>Inherently circulation of money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200" dirty="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aseline="0" dirty="0">
                          <a:latin typeface="Arial" panose="020B0604020202020204" pitchFamily="34" charset="0"/>
                          <a:cs typeface="Arial" panose="020B0604020202020204" pitchFamily="34" charset="0"/>
                        </a:rPr>
                        <a:t>Proponents: </a:t>
                      </a:r>
                      <a:r>
                        <a:rPr lang="en-GB" sz="1800" kern="1200" dirty="0">
                          <a:solidFill>
                            <a:schemeClr val="tx1"/>
                          </a:solidFill>
                          <a:effectLst/>
                          <a:latin typeface="Arial" panose="020B0604020202020204" pitchFamily="34" charset="0"/>
                          <a:ea typeface="+mn-ea"/>
                          <a:cs typeface="Arial" panose="020B0604020202020204" pitchFamily="34" charset="0"/>
                        </a:rPr>
                        <a:t>Tim Jackson (GB) Niko </a:t>
                      </a:r>
                      <a:r>
                        <a:rPr lang="en-GB" sz="1800" kern="1200" dirty="0" err="1">
                          <a:solidFill>
                            <a:schemeClr val="tx1"/>
                          </a:solidFill>
                          <a:effectLst/>
                          <a:latin typeface="Arial" panose="020B0604020202020204" pitchFamily="34" charset="0"/>
                          <a:ea typeface="+mn-ea"/>
                          <a:cs typeface="Arial" panose="020B0604020202020204" pitchFamily="34" charset="0"/>
                        </a:rPr>
                        <a:t>Paech</a:t>
                      </a:r>
                      <a:r>
                        <a:rPr lang="en-GB" sz="1800" kern="1200" dirty="0">
                          <a:solidFill>
                            <a:schemeClr val="tx1"/>
                          </a:solidFill>
                          <a:effectLst/>
                          <a:latin typeface="Arial" panose="020B0604020202020204" pitchFamily="34" charset="0"/>
                          <a:ea typeface="+mn-ea"/>
                          <a:cs typeface="Arial" panose="020B0604020202020204" pitchFamily="34" charset="0"/>
                        </a:rPr>
                        <a:t> (DE)</a:t>
                      </a:r>
                      <a:endParaRPr lang="de-AT" sz="18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aseline="0" dirty="0">
                        <a:latin typeface="Arial" panose="020B0604020202020204" pitchFamily="34" charset="0"/>
                        <a:cs typeface="Arial" panose="020B0604020202020204" pitchFamily="34" charset="0"/>
                      </a:endParaRPr>
                    </a:p>
                  </a:txBody>
                  <a:tcPr>
                    <a:solidFill>
                      <a:srgbClr val="0093DD">
                        <a:alpha val="2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dirty="0" err="1">
                          <a:solidFill>
                            <a:schemeClr val="dk1"/>
                          </a:solidFill>
                          <a:latin typeface="Arial" panose="020B0604020202020204" pitchFamily="34" charset="0"/>
                          <a:ea typeface="+mn-ea"/>
                          <a:cs typeface="Arial" panose="020B0604020202020204" pitchFamily="34" charset="0"/>
                        </a:rPr>
                        <a:t>Compass</a:t>
                      </a:r>
                      <a:r>
                        <a:rPr lang="de-DE" sz="1800" kern="1200" dirty="0">
                          <a:solidFill>
                            <a:schemeClr val="dk1"/>
                          </a:solidFill>
                          <a:latin typeface="Arial" panose="020B0604020202020204" pitchFamily="34" charset="0"/>
                          <a:ea typeface="+mn-ea"/>
                          <a:cs typeface="Arial" panose="020B0604020202020204" pitchFamily="34" charset="0"/>
                        </a:rPr>
                        <a:t> </a:t>
                      </a:r>
                      <a:r>
                        <a:rPr lang="de-DE" sz="1800" kern="1200" dirty="0" err="1">
                          <a:solidFill>
                            <a:schemeClr val="dk1"/>
                          </a:solidFill>
                          <a:latin typeface="Arial" panose="020B0604020202020204" pitchFamily="34" charset="0"/>
                          <a:ea typeface="+mn-ea"/>
                          <a:cs typeface="Arial" panose="020B0604020202020204" pitchFamily="34" charset="0"/>
                        </a:rPr>
                        <a:t>for</a:t>
                      </a:r>
                      <a:r>
                        <a:rPr lang="de-DE" sz="1800" kern="1200" dirty="0">
                          <a:solidFill>
                            <a:schemeClr val="dk1"/>
                          </a:solidFill>
                          <a:latin typeface="Arial" panose="020B0604020202020204" pitchFamily="34" charset="0"/>
                          <a:ea typeface="+mn-ea"/>
                          <a:cs typeface="Arial" panose="020B0604020202020204" pitchFamily="34" charset="0"/>
                        </a:rPr>
                        <a:t> human</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progress</a:t>
                      </a:r>
                      <a:r>
                        <a:rPr lang="de-DE" sz="1800" kern="1200" baseline="0" dirty="0">
                          <a:solidFill>
                            <a:schemeClr val="dk1"/>
                          </a:solidFill>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baseline="0" dirty="0" err="1">
                          <a:solidFill>
                            <a:schemeClr val="dk1"/>
                          </a:solidFill>
                          <a:latin typeface="Arial" panose="020B0604020202020204" pitchFamily="34" charset="0"/>
                          <a:ea typeface="+mn-ea"/>
                          <a:cs typeface="Arial" panose="020B0604020202020204" pitchFamily="34" charset="0"/>
                        </a:rPr>
                        <a:t>No</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overshooting</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the</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Earth´s</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life-suporting</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systtems</a:t>
                      </a:r>
                      <a:r>
                        <a:rPr lang="de-DE" sz="1800" kern="1200" baseline="0" dirty="0">
                          <a:solidFill>
                            <a:schemeClr val="dk1"/>
                          </a:solidFill>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baseline="0" dirty="0">
                          <a:solidFill>
                            <a:schemeClr val="dk1"/>
                          </a:solidFill>
                          <a:latin typeface="Arial" panose="020B0604020202020204" pitchFamily="34" charset="0"/>
                          <a:ea typeface="+mn-ea"/>
                          <a:cs typeface="Arial" panose="020B0604020202020204" pitchFamily="34" charset="0"/>
                        </a:rPr>
                        <a:t>Nine </a:t>
                      </a:r>
                      <a:r>
                        <a:rPr lang="de-DE" sz="1800" kern="1200" baseline="0" dirty="0" err="1">
                          <a:solidFill>
                            <a:schemeClr val="dk1"/>
                          </a:solidFill>
                          <a:latin typeface="Arial" panose="020B0604020202020204" pitchFamily="34" charset="0"/>
                          <a:ea typeface="+mn-ea"/>
                          <a:cs typeface="Arial" panose="020B0604020202020204" pitchFamily="34" charset="0"/>
                        </a:rPr>
                        <a:t>planetary</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boundries</a:t>
                      </a:r>
                      <a:r>
                        <a:rPr lang="de-DE" sz="1800" kern="1200" baseline="0" dirty="0">
                          <a:solidFill>
                            <a:schemeClr val="dk1"/>
                          </a:solidFill>
                          <a:latin typeface="Arial" panose="020B0604020202020204" pitchFamily="34" charset="0"/>
                          <a:ea typeface="+mn-ea"/>
                          <a:cs typeface="Arial" panose="020B0604020202020204" pitchFamily="34" charset="0"/>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800" kern="1200" baseline="0" dirty="0" err="1">
                          <a:solidFill>
                            <a:schemeClr val="dk1"/>
                          </a:solidFill>
                          <a:latin typeface="Arial" panose="020B0604020202020204" pitchFamily="34" charset="0"/>
                          <a:ea typeface="+mn-ea"/>
                          <a:cs typeface="Arial" panose="020B0604020202020204" pitchFamily="34" charset="0"/>
                        </a:rPr>
                        <a:t>Twelve</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dimensions</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of</a:t>
                      </a:r>
                      <a:r>
                        <a:rPr lang="de-DE" sz="1800" kern="1200" baseline="0" dirty="0">
                          <a:solidFill>
                            <a:schemeClr val="dk1"/>
                          </a:solidFill>
                          <a:latin typeface="Arial" panose="020B0604020202020204" pitchFamily="34" charset="0"/>
                          <a:ea typeface="+mn-ea"/>
                          <a:cs typeface="Arial" panose="020B0604020202020204" pitchFamily="34" charset="0"/>
                        </a:rPr>
                        <a:t> social </a:t>
                      </a:r>
                      <a:r>
                        <a:rPr lang="de-DE" sz="1800" kern="1200" baseline="0" dirty="0" err="1">
                          <a:solidFill>
                            <a:schemeClr val="dk1"/>
                          </a:solidFill>
                          <a:latin typeface="Arial" panose="020B0604020202020204" pitchFamily="34" charset="0"/>
                          <a:ea typeface="+mn-ea"/>
                          <a:cs typeface="Arial" panose="020B0604020202020204" pitchFamily="34" charset="0"/>
                        </a:rPr>
                        <a:t>foundation</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according</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to</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agreed</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minimum</a:t>
                      </a:r>
                      <a:r>
                        <a:rPr lang="de-DE" sz="1800" kern="1200" baseline="0" dirty="0">
                          <a:solidFill>
                            <a:schemeClr val="dk1"/>
                          </a:solidFill>
                          <a:latin typeface="Arial" panose="020B0604020202020204" pitchFamily="34" charset="0"/>
                          <a:ea typeface="+mn-ea"/>
                          <a:cs typeface="Arial" panose="020B0604020202020204" pitchFamily="34" charset="0"/>
                        </a:rPr>
                        <a:t> </a:t>
                      </a:r>
                      <a:r>
                        <a:rPr lang="de-DE" sz="1800" kern="1200" baseline="0" dirty="0" err="1">
                          <a:solidFill>
                            <a:schemeClr val="dk1"/>
                          </a:solidFill>
                          <a:latin typeface="Arial" panose="020B0604020202020204" pitchFamily="34" charset="0"/>
                          <a:ea typeface="+mn-ea"/>
                          <a:cs typeface="Arial" panose="020B0604020202020204" pitchFamily="34" charset="0"/>
                        </a:rPr>
                        <a:t>standards</a:t>
                      </a:r>
                      <a:r>
                        <a:rPr lang="de-DE" sz="1800" kern="1200" baseline="0" dirty="0">
                          <a:solidFill>
                            <a:schemeClr val="dk1"/>
                          </a:solidFill>
                          <a:latin typeface="Arial" panose="020B0604020202020204" pitchFamily="34" charset="0"/>
                          <a:ea typeface="+mn-ea"/>
                          <a:cs typeface="Arial" panose="020B0604020202020204" pitchFamily="34" charset="0"/>
                        </a:rPr>
                        <a:t>)</a:t>
                      </a:r>
                      <a:endParaRPr lang="de-DE" sz="1800" kern="1200" dirty="0">
                        <a:solidFill>
                          <a:schemeClr val="dk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DE" sz="18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AT" sz="1800" kern="1200" baseline="0" dirty="0">
                          <a:solidFill>
                            <a:schemeClr val="dk1"/>
                          </a:solidFill>
                          <a:latin typeface="Arial" panose="020B0604020202020204" pitchFamily="34" charset="0"/>
                          <a:ea typeface="+mn-ea"/>
                          <a:cs typeface="Arial" panose="020B0604020202020204" pitchFamily="34" charset="0"/>
                        </a:rPr>
                        <a:t>Proponent: Kate </a:t>
                      </a:r>
                      <a:r>
                        <a:rPr lang="de-AT" sz="1800" kern="1200" baseline="0" dirty="0" err="1">
                          <a:solidFill>
                            <a:schemeClr val="dk1"/>
                          </a:solidFill>
                          <a:latin typeface="Arial" panose="020B0604020202020204" pitchFamily="34" charset="0"/>
                          <a:ea typeface="+mn-ea"/>
                          <a:cs typeface="Arial" panose="020B0604020202020204" pitchFamily="34" charset="0"/>
                        </a:rPr>
                        <a:t>Raworth</a:t>
                      </a:r>
                      <a:r>
                        <a:rPr lang="de-AT" sz="1800" kern="1200" baseline="0" dirty="0">
                          <a:solidFill>
                            <a:schemeClr val="dk1"/>
                          </a:solidFill>
                          <a:latin typeface="Arial" panose="020B0604020202020204" pitchFamily="34" charset="0"/>
                          <a:ea typeface="+mn-ea"/>
                          <a:cs typeface="Arial" panose="020B0604020202020204" pitchFamily="34" charset="0"/>
                        </a:rPr>
                        <a:t> (GB) </a:t>
                      </a:r>
                    </a:p>
                  </a:txBody>
                  <a:tcPr>
                    <a:solidFill>
                      <a:srgbClr val="0093DD">
                        <a:alpha val="20000"/>
                      </a:srgbClr>
                    </a:solidFill>
                  </a:tcPr>
                </a:tc>
                <a:extLst>
                  <a:ext uri="{0D108BD9-81ED-4DB2-BD59-A6C34878D82A}">
                    <a16:rowId xmlns:a16="http://schemas.microsoft.com/office/drawing/2014/main" val="3769753278"/>
                  </a:ext>
                </a:extLst>
              </a:tr>
            </a:tbl>
          </a:graphicData>
        </a:graphic>
      </p:graphicFrame>
    </p:spTree>
    <p:extLst>
      <p:ext uri="{BB962C8B-B14F-4D97-AF65-F5344CB8AC3E}">
        <p14:creationId xmlns:p14="http://schemas.microsoft.com/office/powerpoint/2010/main" val="2776597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72353" y="658812"/>
            <a:ext cx="8193742" cy="1189038"/>
          </a:xfrm>
        </p:spPr>
        <p:txBody>
          <a:bodyPr>
            <a:normAutofit/>
          </a:bodyPr>
          <a:lstStyle/>
          <a:p>
            <a:r>
              <a:rPr lang="ro-RO" sz="4000" dirty="0">
                <a:latin typeface="Arial" panose="020B0604020202020204" pitchFamily="34" charset="0"/>
                <a:cs typeface="Arial" panose="020B0604020202020204" pitchFamily="34" charset="0"/>
              </a:rPr>
              <a:t>Economic </a:t>
            </a:r>
            <a:r>
              <a:rPr lang="ro-RO" sz="4000" dirty="0" err="1">
                <a:latin typeface="Arial" panose="020B0604020202020204" pitchFamily="34" charset="0"/>
                <a:cs typeface="Arial" panose="020B0604020202020204" pitchFamily="34" charset="0"/>
              </a:rPr>
              <a:t>sustainability</a:t>
            </a:r>
            <a:r>
              <a:rPr lang="ro-RO" sz="4000" dirty="0">
                <a:latin typeface="Arial" panose="020B0604020202020204" pitchFamily="34" charset="0"/>
                <a:cs typeface="Arial" panose="020B0604020202020204" pitchFamily="34" charset="0"/>
              </a:rPr>
              <a:t> </a:t>
            </a:r>
            <a:r>
              <a:rPr lang="ro-RO" sz="4000" dirty="0" err="1">
                <a:latin typeface="Arial" panose="020B0604020202020204" pitchFamily="34" charset="0"/>
                <a:cs typeface="Arial" panose="020B0604020202020204" pitchFamily="34" charset="0"/>
              </a:rPr>
              <a:t>and</a:t>
            </a:r>
            <a:r>
              <a:rPr lang="ro-RO" sz="4000" dirty="0">
                <a:latin typeface="Arial" panose="020B0604020202020204" pitchFamily="34" charset="0"/>
                <a:cs typeface="Arial" panose="020B0604020202020204" pitchFamily="34" charset="0"/>
              </a:rPr>
              <a:t> Social Economy</a:t>
            </a:r>
            <a:endParaRPr lang="de-DE" sz="40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p:txBody>
          <a:bodyPr>
            <a:normAutofit/>
          </a:bodyPr>
          <a:lstStyle/>
          <a:p>
            <a:pPr>
              <a:lnSpc>
                <a:spcPct val="100000"/>
              </a:lnSpc>
            </a:pPr>
            <a:endParaRPr lang="ro-RO" sz="3200" dirty="0">
              <a:latin typeface="Arial" panose="020B0604020202020204" pitchFamily="34" charset="0"/>
              <a:cs typeface="Arial" panose="020B0604020202020204" pitchFamily="34" charset="0"/>
            </a:endParaRPr>
          </a:p>
          <a:p>
            <a:pPr>
              <a:lnSpc>
                <a:spcPct val="100000"/>
              </a:lnSpc>
            </a:pPr>
            <a:r>
              <a:rPr lang="ro-RO" sz="3200" dirty="0" err="1">
                <a:latin typeface="Arial" panose="020B0604020202020204" pitchFamily="34" charset="0"/>
                <a:cs typeface="Arial" panose="020B0604020202020204" pitchFamily="34" charset="0"/>
              </a:rPr>
              <a:t>Need</a:t>
            </a:r>
            <a:r>
              <a:rPr lang="ro-RO" sz="3200" dirty="0">
                <a:latin typeface="Arial" panose="020B0604020202020204" pitchFamily="34" charset="0"/>
                <a:cs typeface="Arial" panose="020B0604020202020204" pitchFamily="34" charset="0"/>
              </a:rPr>
              <a:t> for professionalisation and transparency in social economy organisations</a:t>
            </a:r>
          </a:p>
          <a:p>
            <a:pPr>
              <a:lnSpc>
                <a:spcPct val="100000"/>
              </a:lnSpc>
            </a:pPr>
            <a:r>
              <a:rPr lang="ro-RO" sz="3200" dirty="0" err="1">
                <a:latin typeface="Arial" panose="020B0604020202020204" pitchFamily="34" charset="0"/>
                <a:cs typeface="Arial" panose="020B0604020202020204" pitchFamily="34" charset="0"/>
              </a:rPr>
              <a:t>Low</a:t>
            </a:r>
            <a:r>
              <a:rPr lang="ro-RO" sz="3200" dirty="0">
                <a:latin typeface="Arial" panose="020B0604020202020204" pitchFamily="34" charset="0"/>
                <a:cs typeface="Arial" panose="020B0604020202020204" pitchFamily="34" charset="0"/>
              </a:rPr>
              <a:t> equity and </a:t>
            </a:r>
            <a:r>
              <a:rPr lang="de-DE" sz="3200" dirty="0" err="1">
                <a:latin typeface="Arial" panose="020B0604020202020204" pitchFamily="34" charset="0"/>
                <a:cs typeface="Arial" panose="020B0604020202020204" pitchFamily="34" charset="0"/>
              </a:rPr>
              <a:t>few</a:t>
            </a:r>
            <a:r>
              <a:rPr lang="de-DE" sz="3200" dirty="0">
                <a:latin typeface="Arial" panose="020B0604020202020204" pitchFamily="34" charset="0"/>
                <a:cs typeface="Arial" panose="020B0604020202020204" pitchFamily="34" charset="0"/>
              </a:rPr>
              <a:t> </a:t>
            </a:r>
            <a:r>
              <a:rPr lang="ro-RO" sz="3200" dirty="0">
                <a:latin typeface="Arial" panose="020B0604020202020204" pitchFamily="34" charset="0"/>
                <a:cs typeface="Arial" panose="020B0604020202020204" pitchFamily="34" charset="0"/>
              </a:rPr>
              <a:t>options to borrow money</a:t>
            </a:r>
            <a:endParaRPr lang="de-DE" sz="3200" dirty="0">
              <a:latin typeface="Arial" panose="020B0604020202020204" pitchFamily="34" charset="0"/>
              <a:cs typeface="Arial" panose="020B0604020202020204" pitchFamily="34" charset="0"/>
            </a:endParaRPr>
          </a:p>
          <a:p>
            <a:pPr>
              <a:lnSpc>
                <a:spcPct val="100000"/>
              </a:lnSpc>
            </a:pPr>
            <a:r>
              <a:rPr lang="en-GB" sz="3200" dirty="0">
                <a:latin typeface="Arial" panose="020B0604020202020204" pitchFamily="34" charset="0"/>
                <a:cs typeface="Arial" panose="020B0604020202020204" pitchFamily="34" charset="0"/>
              </a:rPr>
              <a:t>Use of different standards for sustainability reporting</a:t>
            </a:r>
            <a:endParaRPr lang="de-DE" sz="3200" dirty="0">
              <a:latin typeface="Arial" panose="020B0604020202020204" pitchFamily="34" charset="0"/>
              <a:cs typeface="Arial" panose="020B0604020202020204" pitchFamily="34" charset="0"/>
            </a:endParaRPr>
          </a:p>
          <a:p>
            <a:pPr>
              <a:lnSpc>
                <a:spcPct val="100000"/>
              </a:lnSpc>
              <a:spcAft>
                <a:spcPts val="800"/>
              </a:spcAft>
            </a:pPr>
            <a:r>
              <a:rPr lang="de-DE" sz="3200" dirty="0">
                <a:latin typeface="Arial" panose="020B0604020202020204" pitchFamily="34" charset="0"/>
                <a:cs typeface="Arial" panose="020B0604020202020204" pitchFamily="34" charset="0"/>
              </a:rPr>
              <a:t>H</a:t>
            </a:r>
            <a:r>
              <a:rPr lang="ro-RO" sz="3200" dirty="0" err="1">
                <a:latin typeface="Arial" panose="020B0604020202020204" pitchFamily="34" charset="0"/>
                <a:cs typeface="Arial" panose="020B0604020202020204" pitchFamily="34" charset="0"/>
              </a:rPr>
              <a:t>ybrid</a:t>
            </a:r>
            <a:r>
              <a:rPr lang="ro-RO" sz="3200" dirty="0">
                <a:latin typeface="Arial" panose="020B0604020202020204" pitchFamily="34" charset="0"/>
                <a:cs typeface="Arial" panose="020B0604020202020204" pitchFamily="34" charset="0"/>
              </a:rPr>
              <a:t> financing: public, market, donations, member fees</a:t>
            </a:r>
            <a:endParaRPr lang="en-GB" sz="3200" dirty="0">
              <a:latin typeface="Arial" panose="020B0604020202020204" pitchFamily="34" charset="0"/>
              <a:cs typeface="Arial" panose="020B0604020202020204" pitchFamily="34" charset="0"/>
            </a:endParaRPr>
          </a:p>
          <a:p>
            <a:pPr>
              <a:lnSpc>
                <a:spcPct val="100000"/>
              </a:lnSpc>
            </a:pPr>
            <a:endParaRPr lang="de-DE"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74714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8371" y="4074"/>
            <a:ext cx="12192000" cy="6858000"/>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001791" y="4024501"/>
            <a:ext cx="6327402" cy="1246495"/>
          </a:xfrm>
          <a:prstGeom prst="rect">
            <a:avLst/>
          </a:prstGeom>
          <a:noFill/>
        </p:spPr>
        <p:txBody>
          <a:bodyPr wrap="square" rtlCol="0">
            <a:spAutoFit/>
          </a:bodyPr>
          <a:lstStyle/>
          <a:p>
            <a:pPr algn="ctr"/>
            <a:r>
              <a:rPr lang="de-DE" sz="2500" dirty="0" err="1">
                <a:solidFill>
                  <a:schemeClr val="bg1"/>
                </a:solidFill>
                <a:latin typeface="Arial" panose="020B0604020202020204" pitchFamily="34" charset="0"/>
                <a:cs typeface="Arial" panose="020B0604020202020204" pitchFamily="34" charset="0"/>
              </a:rPr>
              <a:t>Practical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Example</a:t>
            </a:r>
            <a:r>
              <a:rPr lang="de-DE" sz="2500" dirty="0">
                <a:solidFill>
                  <a:schemeClr val="bg1"/>
                </a:solidFill>
                <a:latin typeface="Arial" panose="020B0604020202020204" pitchFamily="34" charset="0"/>
                <a:cs typeface="Arial" panose="020B0604020202020204" pitchFamily="34" charset="0"/>
              </a:rPr>
              <a:t> :</a:t>
            </a:r>
          </a:p>
          <a:p>
            <a:pPr algn="ctr"/>
            <a:r>
              <a:rPr lang="en-GB" sz="2500" dirty="0">
                <a:solidFill>
                  <a:schemeClr val="bg1"/>
                </a:solidFill>
                <a:latin typeface="Arial" panose="020B0604020202020204" pitchFamily="34" charset="0"/>
                <a:cs typeface="Arial" panose="020B0604020202020204" pitchFamily="34" charset="0"/>
              </a:rPr>
              <a:t>Environmental sustainability </a:t>
            </a:r>
            <a:endParaRPr lang="de-DE" sz="2500" dirty="0">
              <a:solidFill>
                <a:schemeClr val="bg1"/>
              </a:solidFill>
              <a:latin typeface="Arial" panose="020B0604020202020204" pitchFamily="34" charset="0"/>
              <a:cs typeface="Arial" panose="020B0604020202020204" pitchFamily="34" charset="0"/>
            </a:endParaRPr>
          </a:p>
          <a:p>
            <a:pPr algn="ctr"/>
            <a:r>
              <a:rPr lang="de-DE" sz="2500" dirty="0">
                <a:solidFill>
                  <a:schemeClr val="bg1"/>
                </a:solidFill>
                <a:latin typeface="Arial" panose="020B0604020202020204" pitchFamily="34" charset="0"/>
                <a:cs typeface="Arial" panose="020B0604020202020204" pitchFamily="34" charset="0"/>
              </a:rPr>
              <a:t>„Iris House </a:t>
            </a:r>
            <a:r>
              <a:rPr lang="de-DE" sz="2500" dirty="0" err="1">
                <a:solidFill>
                  <a:schemeClr val="bg1"/>
                </a:solidFill>
                <a:latin typeface="Arial" panose="020B0604020202020204" pitchFamily="34" charset="0"/>
                <a:cs typeface="Arial" panose="020B0604020202020204" pitchFamily="34" charset="0"/>
              </a:rPr>
              <a:t>Diakonia</a:t>
            </a:r>
            <a:r>
              <a:rPr lang="de-DE" sz="2500" dirty="0">
                <a:solidFill>
                  <a:schemeClr val="bg1"/>
                </a:solidFill>
                <a:latin typeface="Arial" panose="020B0604020202020204" pitchFamily="34" charset="0"/>
                <a:cs typeface="Arial" panose="020B0604020202020204" pitchFamily="34" charset="0"/>
              </a:rPr>
              <a:t> (RO)“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763495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1556209767"/>
              </p:ext>
            </p:extLst>
          </p:nvPr>
        </p:nvGraphicFramePr>
        <p:xfrm>
          <a:off x="817562" y="1849187"/>
          <a:ext cx="10275554" cy="4106563"/>
        </p:xfrm>
        <a:graphic>
          <a:graphicData uri="http://schemas.openxmlformats.org/drawingml/2006/table">
            <a:tbl>
              <a:tblPr firstRow="1" bandRow="1">
                <a:tableStyleId>{616DA210-FB5B-4158-B5E0-FEB733F419BA}</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1591678">
                <a:tc>
                  <a:txBody>
                    <a:bodyPr/>
                    <a:lstStyle/>
                    <a:p>
                      <a:r>
                        <a:rPr lang="de-DE" dirty="0"/>
                        <a:t>Vision / </a:t>
                      </a:r>
                      <a:r>
                        <a:rPr lang="de-DE" dirty="0" err="1"/>
                        <a:t>targets</a:t>
                      </a:r>
                      <a:r>
                        <a:rPr lang="de-DE" dirty="0"/>
                        <a:t> </a:t>
                      </a:r>
                      <a:endParaRPr lang="de-AT" dirty="0">
                        <a:latin typeface="Arial" panose="020B0604020202020204" pitchFamily="34" charset="0"/>
                        <a:cs typeface="Arial" panose="020B0604020202020204" pitchFamily="34" charset="0"/>
                      </a:endParaRPr>
                    </a:p>
                  </a:txBody>
                  <a:tcPr>
                    <a:solidFill>
                      <a:srgbClr val="FDCD05"/>
                    </a:solidFill>
                  </a:tcPr>
                </a:tc>
                <a:tc>
                  <a:txBody>
                    <a:bodyPr/>
                    <a:lstStyle/>
                    <a:p>
                      <a:pPr marL="285750" indent="-285750">
                        <a:buFont typeface="Arial" panose="020B0604020202020204" pitchFamily="34" charset="0"/>
                        <a:buChar char="•"/>
                      </a:pPr>
                      <a:r>
                        <a:rPr lang="de-AT" b="0" baseline="0" dirty="0"/>
                        <a:t>Providing </a:t>
                      </a:r>
                      <a:r>
                        <a:rPr lang="de-AT" b="0" baseline="0" dirty="0" err="1"/>
                        <a:t>employment</a:t>
                      </a:r>
                      <a:r>
                        <a:rPr lang="de-AT" b="0" baseline="0" dirty="0"/>
                        <a:t> </a:t>
                      </a:r>
                      <a:r>
                        <a:rPr lang="de-AT" b="0" baseline="0" dirty="0" err="1"/>
                        <a:t>for</a:t>
                      </a:r>
                      <a:r>
                        <a:rPr lang="de-AT" b="0" baseline="0" dirty="0"/>
                        <a:t> </a:t>
                      </a:r>
                      <a:r>
                        <a:rPr lang="de-AT" b="0" baseline="0" dirty="0" err="1"/>
                        <a:t>young</a:t>
                      </a:r>
                      <a:r>
                        <a:rPr lang="de-AT" b="0" baseline="0" dirty="0"/>
                        <a:t> </a:t>
                      </a:r>
                      <a:r>
                        <a:rPr lang="de-AT" b="0" baseline="0" dirty="0" err="1"/>
                        <a:t>people</a:t>
                      </a:r>
                      <a:r>
                        <a:rPr lang="de-AT" b="0" baseline="0" dirty="0"/>
                        <a:t> </a:t>
                      </a:r>
                      <a:r>
                        <a:rPr lang="de-AT" b="0" baseline="0" dirty="0" err="1"/>
                        <a:t>with</a:t>
                      </a:r>
                      <a:r>
                        <a:rPr lang="de-AT" b="0" baseline="0" dirty="0"/>
                        <a:t> </a:t>
                      </a:r>
                      <a:r>
                        <a:rPr lang="de-AT" b="0" baseline="0" dirty="0" err="1"/>
                        <a:t>disabilities</a:t>
                      </a:r>
                      <a:r>
                        <a:rPr lang="de-AT" b="0" baseline="0" dirty="0"/>
                        <a:t> </a:t>
                      </a:r>
                      <a:r>
                        <a:rPr lang="de-AT" b="0" baseline="0" dirty="0" err="1"/>
                        <a:t>with</a:t>
                      </a:r>
                      <a:r>
                        <a:rPr lang="de-AT" b="0" baseline="0" dirty="0"/>
                        <a:t> </a:t>
                      </a:r>
                      <a:r>
                        <a:rPr lang="de-AT" b="0" baseline="0" dirty="0" err="1"/>
                        <a:t>the</a:t>
                      </a:r>
                      <a:r>
                        <a:rPr lang="de-AT" b="0" baseline="0" dirty="0"/>
                        <a:t> </a:t>
                      </a:r>
                      <a:r>
                        <a:rPr lang="de-AT" b="0" baseline="0" dirty="0" err="1"/>
                        <a:t>aim</a:t>
                      </a:r>
                      <a:r>
                        <a:rPr lang="de-AT" b="0" baseline="0" dirty="0"/>
                        <a:t> </a:t>
                      </a:r>
                      <a:r>
                        <a:rPr lang="de-AT" b="0" baseline="0" dirty="0" err="1"/>
                        <a:t>to</a:t>
                      </a:r>
                      <a:r>
                        <a:rPr lang="de-AT" b="0" baseline="0" dirty="0"/>
                        <a:t> </a:t>
                      </a:r>
                      <a:r>
                        <a:rPr lang="de-AT" b="0" baseline="0" dirty="0" err="1"/>
                        <a:t>spend</a:t>
                      </a:r>
                      <a:r>
                        <a:rPr lang="de-AT" b="0" baseline="0" dirty="0"/>
                        <a:t> </a:t>
                      </a:r>
                      <a:r>
                        <a:rPr lang="de-AT" b="0" baseline="0" dirty="0" err="1"/>
                        <a:t>their</a:t>
                      </a:r>
                      <a:r>
                        <a:rPr lang="de-AT" b="0" baseline="0" dirty="0"/>
                        <a:t> </a:t>
                      </a:r>
                      <a:r>
                        <a:rPr lang="de-AT" b="0" baseline="0" dirty="0" err="1"/>
                        <a:t>daily</a:t>
                      </a:r>
                      <a:r>
                        <a:rPr lang="de-AT" b="0" baseline="0" dirty="0"/>
                        <a:t> </a:t>
                      </a:r>
                      <a:r>
                        <a:rPr lang="de-AT" b="0" baseline="0" dirty="0" err="1"/>
                        <a:t>lives</a:t>
                      </a:r>
                      <a:r>
                        <a:rPr lang="de-AT" b="0" baseline="0" dirty="0"/>
                        <a:t> in </a:t>
                      </a:r>
                      <a:r>
                        <a:rPr lang="de-AT" b="0" baseline="0" dirty="0" err="1"/>
                        <a:t>loving</a:t>
                      </a:r>
                      <a:r>
                        <a:rPr lang="de-AT" b="0" baseline="0" dirty="0"/>
                        <a:t> </a:t>
                      </a:r>
                      <a:r>
                        <a:rPr lang="de-AT" b="0" baseline="0" dirty="0" err="1"/>
                        <a:t>community</a:t>
                      </a:r>
                      <a:endParaRPr lang="de-AT" b="0" baseline="0" dirty="0"/>
                    </a:p>
                    <a:p>
                      <a:pPr marL="285750" indent="-285750">
                        <a:buFont typeface="Arial" panose="020B0604020202020204" pitchFamily="34" charset="0"/>
                        <a:buChar char="•"/>
                      </a:pPr>
                      <a:r>
                        <a:rPr lang="de-AT" b="0" baseline="0" dirty="0"/>
                        <a:t>Building </a:t>
                      </a:r>
                      <a:r>
                        <a:rPr lang="de-AT" b="0" baseline="0" dirty="0" err="1"/>
                        <a:t>complex</a:t>
                      </a:r>
                      <a:r>
                        <a:rPr lang="de-AT" b="0" baseline="0" dirty="0"/>
                        <a:t>: </a:t>
                      </a:r>
                      <a:r>
                        <a:rPr lang="en-US" sz="1800" b="0" kern="1200" dirty="0">
                          <a:solidFill>
                            <a:schemeClr val="tx1"/>
                          </a:solidFill>
                          <a:effectLst/>
                        </a:rPr>
                        <a:t>sewing shop, wood and metal processing workshop, computer room and kitchen unit</a:t>
                      </a:r>
                    </a:p>
                    <a:p>
                      <a:pPr marL="285750" indent="-285750">
                        <a:buFont typeface="Arial" panose="020B0604020202020204" pitchFamily="34" charset="0"/>
                        <a:buChar char="•"/>
                      </a:pPr>
                      <a:r>
                        <a:rPr lang="en-US" sz="1800" b="0" kern="1200" dirty="0">
                          <a:solidFill>
                            <a:schemeClr val="tx1"/>
                          </a:solidFill>
                          <a:effectLst/>
                        </a:rPr>
                        <a:t>Diversified</a:t>
                      </a:r>
                      <a:r>
                        <a:rPr lang="en-US" sz="1800" b="0" kern="1200" baseline="0" dirty="0">
                          <a:solidFill>
                            <a:schemeClr val="tx1"/>
                          </a:solidFill>
                          <a:effectLst/>
                        </a:rPr>
                        <a:t> </a:t>
                      </a:r>
                      <a:r>
                        <a:rPr lang="en-US" sz="1800" b="0" kern="1200" dirty="0">
                          <a:solidFill>
                            <a:schemeClr val="tx1"/>
                          </a:solidFill>
                          <a:effectLst/>
                        </a:rPr>
                        <a:t>programs over time: opening an agricultural farm that produces vegetables and other goods (e.g. small hand-made artworks)  </a:t>
                      </a:r>
                      <a:endParaRPr lang="de-AT" b="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5864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rPr>
                        <a:t>Key activities / working fields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lvl="0" indent="-285750">
                        <a:buFont typeface="Arial" panose="020B0604020202020204" pitchFamily="34" charset="0"/>
                        <a:buChar char="•"/>
                      </a:pPr>
                      <a:r>
                        <a:rPr lang="en-US" sz="1800" kern="1200" dirty="0">
                          <a:solidFill>
                            <a:schemeClr val="tx1"/>
                          </a:solidFill>
                          <a:effectLst/>
                        </a:rPr>
                        <a:t>Farming and hand-made artwork.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r h="6131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Target</a:t>
                      </a:r>
                      <a:r>
                        <a:rPr lang="de-AT" b="1" baseline="0" dirty="0"/>
                        <a:t> </a:t>
                      </a:r>
                      <a:r>
                        <a:rPr lang="de-AT" b="1" baseline="0" dirty="0" err="1"/>
                        <a:t>groups</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rPr>
                        <a:t>main target-group:  disabled young people and adults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rPr>
                        <a:t>secondary target group:</a:t>
                      </a:r>
                      <a:r>
                        <a:rPr lang="en-US" sz="1800" kern="1200" baseline="0" dirty="0">
                          <a:solidFill>
                            <a:schemeClr val="tx1"/>
                          </a:solidFill>
                          <a:effectLst/>
                        </a:rPr>
                        <a:t> </a:t>
                      </a:r>
                      <a:r>
                        <a:rPr lang="en-US" sz="1800" kern="1200" dirty="0">
                          <a:solidFill>
                            <a:schemeClr val="tx1"/>
                          </a:solidFill>
                          <a:effectLst/>
                        </a:rPr>
                        <a:t>local community</a:t>
                      </a:r>
                      <a:endParaRPr lang="de-AT"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10002"/>
                  </a:ext>
                </a:extLst>
              </a:tr>
              <a:tr h="10890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err="1"/>
                        <a:t>Financing</a:t>
                      </a:r>
                      <a:r>
                        <a:rPr lang="de-AT" b="1" dirty="0"/>
                        <a:t> </a:t>
                      </a:r>
                      <a:endParaRPr lang="de-AT" b="1"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Funding from different authorities:</a:t>
                      </a:r>
                      <a:r>
                        <a:rPr lang="en-US" sz="1800" kern="1200" dirty="0">
                          <a:solidFill>
                            <a:schemeClr val="tx1"/>
                          </a:solidFill>
                          <a:effectLst/>
                        </a:rPr>
                        <a:t> central government level, county level and the municipality</a:t>
                      </a:r>
                      <a:r>
                        <a:rPr lang="en-US" sz="1800" kern="1200" baseline="0" dirty="0">
                          <a:solidFill>
                            <a:schemeClr val="tx1"/>
                          </a:solidFill>
                          <a:effectLst/>
                        </a:rPr>
                        <a:t> (</a:t>
                      </a:r>
                      <a:r>
                        <a:rPr lang="en-US" sz="1800" kern="1200" dirty="0">
                          <a:solidFill>
                            <a:schemeClr val="tx1"/>
                          </a:solidFill>
                          <a:effectLst/>
                        </a:rPr>
                        <a:t>around 50% of total costs)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rPr>
                        <a:t>Project </a:t>
                      </a:r>
                      <a:r>
                        <a:rPr lang="en-US" sz="1800" kern="1200" dirty="0" err="1">
                          <a:solidFill>
                            <a:schemeClr val="tx1"/>
                          </a:solidFill>
                          <a:effectLst/>
                        </a:rPr>
                        <a:t>fundings</a:t>
                      </a:r>
                      <a:r>
                        <a:rPr lang="en-US" sz="1800" kern="1200" dirty="0">
                          <a:solidFill>
                            <a:schemeClr val="tx1"/>
                          </a:solidFill>
                          <a:effectLst/>
                        </a:rPr>
                        <a:t> (e.g. Erasmus+) and donations (both international and national</a:t>
                      </a:r>
                      <a:r>
                        <a:rPr lang="en-US" sz="1800" kern="1200" baseline="0" dirty="0">
                          <a:solidFill>
                            <a:schemeClr val="tx1"/>
                          </a:solidFill>
                          <a:effectLst/>
                        </a:rPr>
                        <a:t>) </a:t>
                      </a:r>
                      <a:endParaRPr lang="de-DE" sz="18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10003"/>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365125"/>
            <a:ext cx="9783184" cy="1325563"/>
          </a:xfrm>
        </p:spPr>
        <p:txBody>
          <a:bodyPr/>
          <a:lstStyle/>
          <a:p>
            <a:r>
              <a:rPr lang="de-DE" dirty="0">
                <a:latin typeface="Arial" panose="020B0604020202020204" pitchFamily="34" charset="0"/>
                <a:cs typeface="Arial" panose="020B0604020202020204" pitchFamily="34" charset="0"/>
              </a:rPr>
              <a:t>Iris House </a:t>
            </a:r>
            <a:r>
              <a:rPr lang="de-DE" dirty="0" err="1">
                <a:latin typeface="Arial" panose="020B0604020202020204" pitchFamily="34" charset="0"/>
                <a:cs typeface="Arial" panose="020B0604020202020204" pitchFamily="34" charset="0"/>
              </a:rPr>
              <a:t>Diakonia</a:t>
            </a:r>
            <a:r>
              <a:rPr lang="de-DE" dirty="0">
                <a:latin typeface="Arial" panose="020B0604020202020204" pitchFamily="34" charset="0"/>
                <a:cs typeface="Arial" panose="020B0604020202020204" pitchFamily="34" charset="0"/>
              </a:rPr>
              <a:t> I</a:t>
            </a: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9048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60478" y="409430"/>
            <a:ext cx="8193742" cy="1189038"/>
          </a:xfrm>
        </p:spPr>
        <p:txBody>
          <a:bodyPr>
            <a:normAutofit/>
          </a:bodyPr>
          <a:lstStyle/>
          <a:p>
            <a:r>
              <a:rPr lang="de-DE" sz="4000" dirty="0">
                <a:latin typeface="Arial" panose="020B0604020202020204" pitchFamily="34" charset="0"/>
                <a:cs typeface="Arial" panose="020B0604020202020204" pitchFamily="34" charset="0"/>
              </a:rPr>
              <a:t>Iris House </a:t>
            </a:r>
            <a:r>
              <a:rPr lang="de-DE" sz="4000" dirty="0" err="1">
                <a:latin typeface="Arial" panose="020B0604020202020204" pitchFamily="34" charset="0"/>
                <a:cs typeface="Arial" panose="020B0604020202020204" pitchFamily="34" charset="0"/>
              </a:rPr>
              <a:t>Diakonia</a:t>
            </a:r>
            <a:r>
              <a:rPr lang="de-DE" sz="4000" dirty="0">
                <a:latin typeface="Arial" panose="020B0604020202020204" pitchFamily="34" charset="0"/>
                <a:cs typeface="Arial" panose="020B0604020202020204" pitchFamily="34" charset="0"/>
              </a:rPr>
              <a:t> II</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827890" y="1479715"/>
            <a:ext cx="10536219" cy="5217968"/>
          </a:xfrm>
        </p:spPr>
        <p:txBody>
          <a:bodyPr>
            <a:noAutofit/>
          </a:bodyPr>
          <a:lstStyle/>
          <a:p>
            <a:pPr>
              <a:lnSpc>
                <a:spcPct val="110000"/>
              </a:lnSpc>
            </a:pPr>
            <a:r>
              <a:rPr lang="de-AT" sz="2200" dirty="0">
                <a:latin typeface="Arial" panose="020B0604020202020204" pitchFamily="34" charset="0"/>
                <a:cs typeface="Arial" panose="020B0604020202020204" pitchFamily="34" charset="0"/>
              </a:rPr>
              <a:t>Realisation </a:t>
            </a:r>
            <a:r>
              <a:rPr lang="de-AT" sz="2200" dirty="0" err="1">
                <a:latin typeface="Arial" panose="020B0604020202020204" pitchFamily="34" charset="0"/>
                <a:cs typeface="Arial" panose="020B0604020202020204" pitchFamily="34" charset="0"/>
              </a:rPr>
              <a:t>of</a:t>
            </a:r>
            <a:r>
              <a:rPr lang="de-AT" sz="2200" dirty="0">
                <a:latin typeface="Arial" panose="020B0604020202020204" pitchFamily="34" charset="0"/>
                <a:cs typeface="Arial" panose="020B0604020202020204" pitchFamily="34" charset="0"/>
              </a:rPr>
              <a:t> environmental </a:t>
            </a:r>
            <a:r>
              <a:rPr lang="de-AT" sz="2200" dirty="0" err="1">
                <a:latin typeface="Arial" panose="020B0604020202020204" pitchFamily="34" charset="0"/>
                <a:cs typeface="Arial" panose="020B0604020202020204" pitchFamily="34" charset="0"/>
              </a:rPr>
              <a:t>sustainabilty</a:t>
            </a:r>
            <a:r>
              <a:rPr lang="de-AT" sz="2200" dirty="0">
                <a:latin typeface="Arial" panose="020B0604020202020204" pitchFamily="34" charset="0"/>
                <a:cs typeface="Arial" panose="020B0604020202020204" pitchFamily="34" charset="0"/>
              </a:rPr>
              <a:t> </a:t>
            </a:r>
          </a:p>
          <a:p>
            <a:pPr lvl="1">
              <a:lnSpc>
                <a:spcPct val="110000"/>
              </a:lnSpc>
              <a:buFont typeface="Courier New" panose="02070309020205020404" pitchFamily="49" charset="0"/>
              <a:buChar char="o"/>
            </a:pPr>
            <a:r>
              <a:rPr lang="de-AT" sz="2200" dirty="0">
                <a:latin typeface="Arial" panose="020B0604020202020204" pitchFamily="34" charset="0"/>
                <a:cs typeface="Arial" panose="020B0604020202020204" pitchFamily="34" charset="0"/>
              </a:rPr>
              <a:t>Implementation </a:t>
            </a:r>
            <a:r>
              <a:rPr lang="de-AT" sz="2200" dirty="0" err="1">
                <a:latin typeface="Arial" panose="020B0604020202020204" pitchFamily="34" charset="0"/>
                <a:cs typeface="Arial" panose="020B0604020202020204" pitchFamily="34" charset="0"/>
              </a:rPr>
              <a:t>of</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organic</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and</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local</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agriculture</a:t>
            </a:r>
            <a:r>
              <a:rPr lang="de-AT" sz="2200" dirty="0">
                <a:latin typeface="Arial" panose="020B0604020202020204" pitchFamily="34" charset="0"/>
                <a:cs typeface="Arial" panose="020B0604020202020204" pitchFamily="34" charset="0"/>
              </a:rPr>
              <a:t> </a:t>
            </a:r>
          </a:p>
          <a:p>
            <a:pPr lvl="1">
              <a:lnSpc>
                <a:spcPct val="110000"/>
              </a:lnSpc>
              <a:buFont typeface="Courier New" panose="02070309020205020404" pitchFamily="49" charset="0"/>
              <a:buChar char="o"/>
            </a:pPr>
            <a:r>
              <a:rPr lang="en-GB" sz="2200" dirty="0">
                <a:latin typeface="Arial" panose="020B0604020202020204" pitchFamily="34" charset="0"/>
                <a:cs typeface="Arial" panose="020B0604020202020204" pitchFamily="34" charset="0"/>
              </a:rPr>
              <a:t>Reducing</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of</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transport</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distances</a:t>
            </a:r>
            <a:r>
              <a:rPr lang="de-AT" sz="2200" dirty="0">
                <a:latin typeface="Arial" panose="020B0604020202020204" pitchFamily="34" charset="0"/>
                <a:cs typeface="Arial" panose="020B0604020202020204" pitchFamily="34" charset="0"/>
              </a:rPr>
              <a:t>: l</a:t>
            </a:r>
            <a:r>
              <a:rPr lang="en-GB" sz="2200" dirty="0" err="1">
                <a:latin typeface="Arial" panose="020B0604020202020204" pitchFamily="34" charset="0"/>
                <a:cs typeface="Arial" panose="020B0604020202020204" pitchFamily="34" charset="0"/>
              </a:rPr>
              <a:t>ess</a:t>
            </a:r>
            <a:r>
              <a:rPr lang="de-AT" sz="2200" dirty="0">
                <a:latin typeface="Arial" panose="020B0604020202020204" pitchFamily="34" charset="0"/>
                <a:cs typeface="Arial" panose="020B0604020202020204" pitchFamily="34" charset="0"/>
              </a:rPr>
              <a:t> CO2-emissions </a:t>
            </a:r>
            <a:r>
              <a:rPr lang="de-AT" sz="2200" dirty="0" err="1">
                <a:latin typeface="Arial" panose="020B0604020202020204" pitchFamily="34" charset="0"/>
                <a:cs typeface="Arial" panose="020B0604020202020204" pitchFamily="34" charset="0"/>
              </a:rPr>
              <a:t>are</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emitted</a:t>
            </a:r>
            <a:r>
              <a:rPr lang="de-AT" sz="2200" dirty="0">
                <a:latin typeface="Arial" panose="020B0604020202020204" pitchFamily="34" charset="0"/>
                <a:cs typeface="Arial" panose="020B0604020202020204" pitchFamily="34" charset="0"/>
              </a:rPr>
              <a:t> </a:t>
            </a:r>
          </a:p>
          <a:p>
            <a:pPr lvl="1">
              <a:lnSpc>
                <a:spcPct val="110000"/>
              </a:lnSpc>
              <a:buFont typeface="Courier New" panose="02070309020205020404" pitchFamily="49" charset="0"/>
              <a:buChar char="o"/>
            </a:pPr>
            <a:r>
              <a:rPr lang="de-AT" sz="2200" dirty="0" err="1">
                <a:latin typeface="Arial" panose="020B0604020202020204" pitchFamily="34" charset="0"/>
                <a:cs typeface="Arial" panose="020B0604020202020204" pitchFamily="34" charset="0"/>
              </a:rPr>
              <a:t>Protection</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of</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valuable</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resources</a:t>
            </a:r>
            <a:r>
              <a:rPr lang="de-AT" sz="2200" dirty="0">
                <a:latin typeface="Arial" panose="020B0604020202020204" pitchFamily="34" charset="0"/>
                <a:cs typeface="Arial" panose="020B0604020202020204" pitchFamily="34" charset="0"/>
              </a:rPr>
              <a:t> (e.g. </a:t>
            </a:r>
            <a:r>
              <a:rPr lang="de-AT" sz="2200" dirty="0" err="1">
                <a:latin typeface="Arial" panose="020B0604020202020204" pitchFamily="34" charset="0"/>
                <a:cs typeface="Arial" panose="020B0604020202020204" pitchFamily="34" charset="0"/>
              </a:rPr>
              <a:t>soil</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water</a:t>
            </a:r>
            <a:r>
              <a:rPr lang="de-AT" sz="2200" dirty="0">
                <a:latin typeface="Arial" panose="020B0604020202020204" pitchFamily="34" charset="0"/>
                <a:cs typeface="Arial" panose="020B0604020202020204" pitchFamily="34" charset="0"/>
              </a:rPr>
              <a:t>) </a:t>
            </a:r>
          </a:p>
          <a:p>
            <a:pPr lvl="1">
              <a:lnSpc>
                <a:spcPct val="110000"/>
              </a:lnSpc>
              <a:buFont typeface="Courier New" panose="02070309020205020404" pitchFamily="49" charset="0"/>
              <a:buChar char="o"/>
            </a:pPr>
            <a:endParaRPr lang="ro-RO" sz="2200" dirty="0">
              <a:latin typeface="Arial" panose="020B0604020202020204" pitchFamily="34" charset="0"/>
              <a:cs typeface="Arial" panose="020B0604020202020204" pitchFamily="34" charset="0"/>
            </a:endParaRPr>
          </a:p>
          <a:p>
            <a:pPr>
              <a:lnSpc>
                <a:spcPct val="110000"/>
              </a:lnSpc>
            </a:pPr>
            <a:r>
              <a:rPr lang="de-AT" sz="2200" dirty="0">
                <a:latin typeface="Arial" panose="020B0604020202020204" pitchFamily="34" charset="0"/>
                <a:cs typeface="Arial" panose="020B0604020202020204" pitchFamily="34" charset="0"/>
              </a:rPr>
              <a:t>SDGs</a:t>
            </a:r>
          </a:p>
          <a:p>
            <a:pPr lvl="1">
              <a:lnSpc>
                <a:spcPct val="110000"/>
              </a:lnSpc>
              <a:buFont typeface="Courier New" panose="02070309020205020404" pitchFamily="49" charset="0"/>
              <a:buChar char="o"/>
            </a:pPr>
            <a:r>
              <a:rPr lang="de-AT" sz="2200" dirty="0">
                <a:latin typeface="Arial" panose="020B0604020202020204" pitchFamily="34" charset="0"/>
                <a:cs typeface="Arial" panose="020B0604020202020204" pitchFamily="34" charset="0"/>
              </a:rPr>
              <a:t>Goal 4: </a:t>
            </a:r>
            <a:r>
              <a:rPr lang="en-US" sz="2200" dirty="0">
                <a:latin typeface="Arial" panose="020B0604020202020204" pitchFamily="34" charset="0"/>
                <a:cs typeface="Arial" panose="020B0604020202020204" pitchFamily="34" charset="0"/>
              </a:rPr>
              <a:t>vocational trainings for people with disabilities</a:t>
            </a:r>
          </a:p>
          <a:p>
            <a:pPr lvl="1">
              <a:lnSpc>
                <a:spcPct val="110000"/>
              </a:lnSpc>
              <a:buFont typeface="Courier New" panose="02070309020205020404" pitchFamily="49" charset="0"/>
              <a:buChar char="o"/>
            </a:pPr>
            <a:r>
              <a:rPr lang="en-US" sz="2200" dirty="0">
                <a:latin typeface="Arial" panose="020B0604020202020204" pitchFamily="34" charset="0"/>
                <a:cs typeface="Arial" panose="020B0604020202020204" pitchFamily="34" charset="0"/>
              </a:rPr>
              <a:t>Goal 8: Creation of fair and secure jobs and reduction of  unemployment among disabled people</a:t>
            </a:r>
          </a:p>
          <a:p>
            <a:pPr lvl="1">
              <a:lnSpc>
                <a:spcPct val="110000"/>
              </a:lnSpc>
              <a:buFont typeface="Courier New" panose="02070309020205020404" pitchFamily="49" charset="0"/>
              <a:buChar char="o"/>
            </a:pPr>
            <a:r>
              <a:rPr lang="en-US" sz="2200" dirty="0">
                <a:latin typeface="Arial" panose="020B0604020202020204" pitchFamily="34" charset="0"/>
                <a:cs typeface="Arial" panose="020B0604020202020204" pitchFamily="34" charset="0"/>
              </a:rPr>
              <a:t>Goal 12: Reduction of the negative impact on natural resources through production of organic agricultural products </a:t>
            </a:r>
          </a:p>
          <a:p>
            <a:pPr lvl="1">
              <a:lnSpc>
                <a:spcPct val="110000"/>
              </a:lnSpc>
              <a:buFont typeface="Courier New" panose="02070309020205020404" pitchFamily="49" charset="0"/>
              <a:buChar char="o"/>
            </a:pPr>
            <a:r>
              <a:rPr lang="en-US" sz="2200" dirty="0">
                <a:latin typeface="Arial" panose="020B0604020202020204" pitchFamily="34" charset="0"/>
                <a:cs typeface="Arial" panose="020B0604020202020204" pitchFamily="34" charset="0"/>
              </a:rPr>
              <a:t>Goal 15: Reduction of soil and water pollution and preservation of biodiversity</a:t>
            </a:r>
            <a:endParaRPr lang="de-DE" sz="2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1067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861DA17D-6327-4DD5-8CDF-B1D069857079}"/>
              </a:ext>
            </a:extLst>
          </p:cNvPr>
          <p:cNvPicPr>
            <a:picLocks noChangeAspect="1"/>
          </p:cNvPicPr>
          <p:nvPr/>
        </p:nvPicPr>
        <p:blipFill rotWithShape="1">
          <a:blip r:embed="rId3"/>
          <a:srcRect t="23391" r="909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86C7B4A1-154A-4DF0-AC46-F88D75A2E0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6"/>
            <a:ext cx="7197772"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ím 1">
            <a:extLst>
              <a:ext uri="{FF2B5EF4-FFF2-40B4-BE49-F238E27FC236}">
                <a16:creationId xmlns:a16="http://schemas.microsoft.com/office/drawing/2014/main" id="{D56C668C-8FDB-BF64-56F3-B8E68EBEA8D8}"/>
              </a:ext>
            </a:extLst>
          </p:cNvPr>
          <p:cNvSpPr>
            <a:spLocks noGrp="1"/>
          </p:cNvSpPr>
          <p:nvPr>
            <p:ph type="title"/>
          </p:nvPr>
        </p:nvSpPr>
        <p:spPr>
          <a:xfrm>
            <a:off x="594804" y="640263"/>
            <a:ext cx="6619811" cy="1344975"/>
          </a:xfrm>
        </p:spPr>
        <p:txBody>
          <a:bodyPr>
            <a:normAutofit/>
          </a:bodyPr>
          <a:lstStyle/>
          <a:p>
            <a:r>
              <a:rPr lang="en-US" sz="4000" dirty="0">
                <a:latin typeface="Arial" panose="020B0604020202020204" pitchFamily="34" charset="0"/>
                <a:cs typeface="Arial" panose="020B0604020202020204" pitchFamily="34" charset="0"/>
              </a:rPr>
              <a:t>Meaning of sustainability</a:t>
            </a:r>
            <a:r>
              <a:rPr lang="hu-HU" sz="4000" dirty="0">
                <a:latin typeface="Arial" panose="020B0604020202020204" pitchFamily="34" charset="0"/>
                <a:cs typeface="Arial" panose="020B0604020202020204" pitchFamily="34" charset="0"/>
              </a:rPr>
              <a:t> (</a:t>
            </a:r>
            <a:r>
              <a:rPr lang="en-US" sz="4000" dirty="0">
                <a:latin typeface="Arial" panose="020B0604020202020204" pitchFamily="34" charset="0"/>
                <a:cs typeface="Arial" panose="020B0604020202020204" pitchFamily="34" charset="0"/>
              </a:rPr>
              <a:t>definition</a:t>
            </a:r>
            <a:r>
              <a:rPr lang="hu-HU" sz="4000" dirty="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3" name="Tartalom helye 2">
            <a:extLst>
              <a:ext uri="{FF2B5EF4-FFF2-40B4-BE49-F238E27FC236}">
                <a16:creationId xmlns:a16="http://schemas.microsoft.com/office/drawing/2014/main" id="{B903C19E-B2F3-B229-79DD-95C54561A5F6}"/>
              </a:ext>
            </a:extLst>
          </p:cNvPr>
          <p:cNvSpPr>
            <a:spLocks noGrp="1"/>
          </p:cNvSpPr>
          <p:nvPr>
            <p:ph idx="1"/>
          </p:nvPr>
        </p:nvSpPr>
        <p:spPr>
          <a:xfrm>
            <a:off x="594109" y="2121763"/>
            <a:ext cx="6620505" cy="3773010"/>
          </a:xfrm>
        </p:spPr>
        <p:txBody>
          <a:bodyPr>
            <a:normAutofit/>
          </a:bodyPr>
          <a:lstStyle/>
          <a:p>
            <a:r>
              <a:rPr lang="en-US" sz="2400" dirty="0">
                <a:latin typeface="+mj-lt"/>
                <a:ea typeface="Calibri" panose="020F0502020204030204" pitchFamily="34" charset="0"/>
                <a:cs typeface="Times New Roman" panose="02020603050405020304" pitchFamily="18" charset="0"/>
              </a:rPr>
              <a:t> </a:t>
            </a:r>
            <a:r>
              <a:rPr lang="en-US" sz="2400" dirty="0">
                <a:latin typeface="Arial" panose="020B0604020202020204" pitchFamily="34" charset="0"/>
                <a:ea typeface="Calibri" panose="020F0502020204030204" pitchFamily="34" charset="0"/>
                <a:cs typeface="Arial" panose="020B0604020202020204" pitchFamily="34" charset="0"/>
              </a:rPr>
              <a:t>“SUSTAINABLE” - </a:t>
            </a:r>
            <a:r>
              <a:rPr lang="en-GB" sz="2400" dirty="0">
                <a:effectLst/>
                <a:latin typeface="Arial" panose="020B0604020202020204" pitchFamily="34" charset="0"/>
                <a:ea typeface="Calibri" panose="020F0502020204030204" pitchFamily="34" charset="0"/>
                <a:cs typeface="Arial" panose="020B0604020202020204" pitchFamily="34" charset="0"/>
              </a:rPr>
              <a:t>capable of being continued at a certain level</a:t>
            </a:r>
            <a:endParaRPr lang="hu-HU" sz="2400" dirty="0">
              <a:effectLst/>
              <a:latin typeface="Arial" panose="020B0604020202020204" pitchFamily="34" charset="0"/>
              <a:ea typeface="Calibri" panose="020F0502020204030204" pitchFamily="34" charset="0"/>
              <a:cs typeface="Arial" panose="020B0604020202020204" pitchFamily="34" charset="0"/>
            </a:endParaRPr>
          </a:p>
          <a:p>
            <a:r>
              <a:rPr lang="en-GB" sz="2400" dirty="0">
                <a:effectLst/>
                <a:latin typeface="Arial" panose="020B0604020202020204" pitchFamily="34" charset="0"/>
                <a:ea typeface="Calibri" panose="020F0502020204030204" pitchFamily="34" charset="0"/>
                <a:cs typeface="Arial" panose="020B0604020202020204" pitchFamily="34" charset="0"/>
              </a:rPr>
              <a:t> “SUSTAINABILITY” - an object's ability to maintain specific qualities over time</a:t>
            </a:r>
            <a:endParaRPr lang="hu-HU" sz="2400" dirty="0">
              <a:effectLst/>
              <a:latin typeface="Arial" panose="020B0604020202020204" pitchFamily="34" charset="0"/>
              <a:ea typeface="Calibri" panose="020F0502020204030204" pitchFamily="34" charset="0"/>
              <a:cs typeface="Arial" panose="020B0604020202020204" pitchFamily="34" charset="0"/>
            </a:endParaRPr>
          </a:p>
          <a:p>
            <a:r>
              <a:rPr lang="en-GB" sz="2400" i="1" dirty="0">
                <a:effectLst/>
                <a:latin typeface="Arial" panose="020B0604020202020204" pitchFamily="34" charset="0"/>
                <a:ea typeface="Calibri" panose="020F0502020204030204" pitchFamily="34" charset="0"/>
                <a:cs typeface="Arial" panose="020B0604020202020204" pitchFamily="34" charset="0"/>
              </a:rPr>
              <a:t> </a:t>
            </a:r>
            <a:r>
              <a:rPr lang="en-GB" sz="2400" i="1" dirty="0" err="1">
                <a:effectLst/>
                <a:latin typeface="Arial" panose="020B0604020202020204" pitchFamily="34" charset="0"/>
                <a:ea typeface="Calibri" panose="020F0502020204030204" pitchFamily="34" charset="0"/>
                <a:cs typeface="Arial" panose="020B0604020202020204" pitchFamily="34" charset="0"/>
              </a:rPr>
              <a:t>Sylvicultura</a:t>
            </a:r>
            <a:r>
              <a:rPr lang="en-GB" sz="2400" i="1" dirty="0">
                <a:effectLst/>
                <a:latin typeface="Arial" panose="020B0604020202020204" pitchFamily="34" charset="0"/>
                <a:ea typeface="Calibri" panose="020F0502020204030204" pitchFamily="34" charset="0"/>
                <a:cs typeface="Arial" panose="020B0604020202020204" pitchFamily="34" charset="0"/>
              </a:rPr>
              <a:t> </a:t>
            </a:r>
            <a:r>
              <a:rPr lang="en-GB" sz="2400" i="1" dirty="0" err="1">
                <a:effectLst/>
                <a:latin typeface="Arial" panose="020B0604020202020204" pitchFamily="34" charset="0"/>
                <a:ea typeface="Calibri" panose="020F0502020204030204" pitchFamily="34" charset="0"/>
                <a:cs typeface="Arial" panose="020B0604020202020204" pitchFamily="34" charset="0"/>
              </a:rPr>
              <a:t>oeconomica</a:t>
            </a:r>
            <a:r>
              <a:rPr lang="en-GB" sz="2400" i="1" dirty="0">
                <a:effectLst/>
                <a:latin typeface="Arial" panose="020B0604020202020204" pitchFamily="34" charset="0"/>
                <a:ea typeface="Calibri" panose="020F0502020204030204" pitchFamily="34" charset="0"/>
                <a:cs typeface="Arial" panose="020B0604020202020204" pitchFamily="34" charset="0"/>
              </a:rPr>
              <a:t> </a:t>
            </a:r>
            <a:r>
              <a:rPr lang="en-GB" sz="2400" dirty="0">
                <a:effectLst/>
                <a:latin typeface="Arial" panose="020B0604020202020204" pitchFamily="34" charset="0"/>
                <a:ea typeface="Calibri" panose="020F0502020204030204" pitchFamily="34" charset="0"/>
                <a:cs typeface="Arial" panose="020B0604020202020204" pitchFamily="34" charset="0"/>
              </a:rPr>
              <a:t>– first written definition of sustainability in 18</a:t>
            </a:r>
            <a:r>
              <a:rPr lang="en-GB" sz="2400" baseline="30000" dirty="0">
                <a:effectLst/>
                <a:latin typeface="Arial" panose="020B0604020202020204" pitchFamily="34" charset="0"/>
                <a:ea typeface="Calibri" panose="020F0502020204030204" pitchFamily="34" charset="0"/>
                <a:cs typeface="Arial" panose="020B0604020202020204" pitchFamily="34" charset="0"/>
              </a:rPr>
              <a:t>th</a:t>
            </a:r>
            <a:r>
              <a:rPr lang="en-GB" sz="2400" dirty="0">
                <a:effectLst/>
                <a:latin typeface="Arial" panose="020B0604020202020204" pitchFamily="34" charset="0"/>
                <a:ea typeface="Calibri" panose="020F0502020204030204" pitchFamily="34" charset="0"/>
                <a:cs typeface="Arial" panose="020B0604020202020204" pitchFamily="34" charset="0"/>
              </a:rPr>
              <a:t> century</a:t>
            </a:r>
            <a:endParaRPr lang="hu-H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00092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8371" y="4074"/>
            <a:ext cx="12192000" cy="6858000"/>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1246495"/>
          </a:xfrm>
          <a:prstGeom prst="rect">
            <a:avLst/>
          </a:prstGeom>
          <a:noFill/>
        </p:spPr>
        <p:txBody>
          <a:bodyPr wrap="square" rtlCol="0">
            <a:spAutoFit/>
          </a:bodyPr>
          <a:lstStyle/>
          <a:p>
            <a:pPr algn="ctr"/>
            <a:r>
              <a:rPr lang="de-DE" sz="2500" dirty="0" err="1">
                <a:solidFill>
                  <a:schemeClr val="bg1"/>
                </a:solidFill>
                <a:latin typeface="Arial" panose="020B0604020202020204" pitchFamily="34" charset="0"/>
                <a:cs typeface="Arial" panose="020B0604020202020204" pitchFamily="34" charset="0"/>
              </a:rPr>
              <a:t>Practical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Example</a:t>
            </a:r>
            <a:r>
              <a:rPr lang="de-DE" sz="2500" dirty="0">
                <a:solidFill>
                  <a:schemeClr val="bg1"/>
                </a:solidFill>
                <a:latin typeface="Arial" panose="020B0604020202020204" pitchFamily="34" charset="0"/>
                <a:cs typeface="Arial" panose="020B0604020202020204" pitchFamily="34" charset="0"/>
              </a:rPr>
              <a:t>:</a:t>
            </a:r>
          </a:p>
          <a:p>
            <a:pPr algn="ctr"/>
            <a:r>
              <a:rPr lang="de-DE" sz="2500" dirty="0" err="1">
                <a:solidFill>
                  <a:schemeClr val="bg1"/>
                </a:solidFill>
                <a:latin typeface="Arial" panose="020B0604020202020204" pitchFamily="34" charset="0"/>
                <a:cs typeface="Arial" panose="020B0604020202020204" pitchFamily="34" charset="0"/>
              </a:rPr>
              <a:t>Social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sustainability</a:t>
            </a:r>
            <a:r>
              <a:rPr lang="de-DE" sz="2500" dirty="0">
                <a:solidFill>
                  <a:schemeClr val="bg1"/>
                </a:solidFill>
                <a:latin typeface="Arial" panose="020B0604020202020204" pitchFamily="34" charset="0"/>
                <a:cs typeface="Arial" panose="020B0604020202020204" pitchFamily="34" charset="0"/>
              </a:rPr>
              <a:t> </a:t>
            </a:r>
          </a:p>
          <a:p>
            <a:pPr algn="ctr"/>
            <a:r>
              <a:rPr lang="de-DE" sz="2500" dirty="0">
                <a:solidFill>
                  <a:schemeClr val="bg1"/>
                </a:solidFill>
                <a:latin typeface="Arial" panose="020B0604020202020204" pitchFamily="34" charset="0"/>
                <a:cs typeface="Arial" panose="020B0604020202020204" pitchFamily="34" charset="0"/>
              </a:rPr>
              <a:t>„</a:t>
            </a:r>
            <a:r>
              <a:rPr lang="en-GB" sz="2500" dirty="0" err="1">
                <a:solidFill>
                  <a:schemeClr val="bg1"/>
                </a:solidFill>
                <a:latin typeface="Arial" panose="020B0604020202020204" pitchFamily="34" charset="0"/>
                <a:cs typeface="Arial" panose="020B0604020202020204" pitchFamily="34" charset="0"/>
              </a:rPr>
              <a:t>magdas</a:t>
            </a:r>
            <a:r>
              <a:rPr lang="en-GB" sz="2500" dirty="0">
                <a:solidFill>
                  <a:schemeClr val="bg1"/>
                </a:solidFill>
                <a:latin typeface="Arial" panose="020B0604020202020204" pitchFamily="34" charset="0"/>
                <a:cs typeface="Arial" panose="020B0604020202020204" pitchFamily="34" charset="0"/>
              </a:rPr>
              <a:t> Hotel (AT)</a:t>
            </a:r>
            <a:r>
              <a:rPr lang="de-DE" sz="2500" dirty="0">
                <a:solidFill>
                  <a:schemeClr val="bg1"/>
                </a:solidFill>
                <a:latin typeface="Arial" panose="020B0604020202020204" pitchFamily="34" charset="0"/>
                <a:cs typeface="Arial" panose="020B0604020202020204" pitchFamily="34" charset="0"/>
              </a:rPr>
              <a:t>“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2607674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3001906551"/>
              </p:ext>
            </p:extLst>
          </p:nvPr>
        </p:nvGraphicFramePr>
        <p:xfrm>
          <a:off x="817562" y="1849189"/>
          <a:ext cx="10275554" cy="4128817"/>
        </p:xfrm>
        <a:graphic>
          <a:graphicData uri="http://schemas.openxmlformats.org/drawingml/2006/table">
            <a:tbl>
              <a:tblPr firstRow="1" bandRow="1">
                <a:tableStyleId>{616DA210-FB5B-4158-B5E0-FEB733F419BA}</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1119869">
                <a:tc>
                  <a:txBody>
                    <a:bodyPr/>
                    <a:lstStyle/>
                    <a:p>
                      <a:r>
                        <a:rPr lang="de-DE" dirty="0"/>
                        <a:t>Vision / </a:t>
                      </a:r>
                      <a:r>
                        <a:rPr lang="de-DE" dirty="0" err="1"/>
                        <a:t>targets</a:t>
                      </a:r>
                      <a:r>
                        <a:rPr lang="de-DE" dirty="0"/>
                        <a:t> </a:t>
                      </a:r>
                      <a:endParaRPr lang="de-AT"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kern="1200" dirty="0">
                          <a:solidFill>
                            <a:schemeClr val="tx1"/>
                          </a:solidFill>
                          <a:effectLst/>
                        </a:rPr>
                        <a:t>social problems are solved in an entrepreneurial way -</a:t>
                      </a:r>
                      <a:r>
                        <a:rPr lang="en-GB" sz="1800" b="0" kern="1200" baseline="0" dirty="0">
                          <a:solidFill>
                            <a:schemeClr val="tx1"/>
                          </a:solidFill>
                          <a:effectLst/>
                        </a:rPr>
                        <a:t> </a:t>
                      </a:r>
                      <a:r>
                        <a:rPr lang="en-GB" sz="1800" b="0" kern="1200" dirty="0">
                          <a:solidFill>
                            <a:schemeClr val="tx1"/>
                          </a:solidFill>
                          <a:effectLst/>
                        </a:rPr>
                        <a:t>where it seems appropriate and possible</a:t>
                      </a:r>
                      <a:r>
                        <a:rPr lang="en-GB" sz="1800" b="0" kern="1200" baseline="0" dirty="0">
                          <a:solidFill>
                            <a:schemeClr val="tx1"/>
                          </a:solidFill>
                          <a:effectLs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kern="1200" baseline="0" dirty="0">
                          <a:solidFill>
                            <a:schemeClr val="tx1"/>
                          </a:solidFill>
                          <a:effectLst/>
                        </a:rPr>
                        <a:t>Creation of jobs for people with a </a:t>
                      </a:r>
                      <a:r>
                        <a:rPr lang="en-GB" sz="1800" b="0" kern="1200" dirty="0">
                          <a:solidFill>
                            <a:schemeClr val="tx1"/>
                          </a:solidFill>
                          <a:effectLst/>
                        </a:rPr>
                        <a:t>refugee background and provide them with a solid education</a:t>
                      </a:r>
                      <a:endParaRPr lang="de-AT" b="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111986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rPr>
                        <a:t>Key activities / working fields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lvl="0" indent="-285750">
                        <a:buFont typeface="Arial" panose="020B0604020202020204" pitchFamily="34" charset="0"/>
                        <a:buChar char="•"/>
                      </a:pPr>
                      <a:r>
                        <a:rPr lang="de-AT" dirty="0"/>
                        <a:t>Hotel </a:t>
                      </a:r>
                      <a:r>
                        <a:rPr lang="de-AT" dirty="0" err="1"/>
                        <a:t>business</a:t>
                      </a:r>
                      <a:r>
                        <a:rPr lang="de-AT" baseline="0" dirty="0"/>
                        <a:t> </a:t>
                      </a:r>
                      <a:r>
                        <a:rPr lang="de-AT" baseline="0" dirty="0" err="1"/>
                        <a:t>and</a:t>
                      </a:r>
                      <a:r>
                        <a:rPr lang="de-AT" baseline="0" dirty="0"/>
                        <a:t> </a:t>
                      </a:r>
                      <a:r>
                        <a:rPr lang="de-AT" baseline="0" dirty="0" err="1"/>
                        <a:t>location</a:t>
                      </a:r>
                      <a:r>
                        <a:rPr lang="de-AT" baseline="0" dirty="0"/>
                        <a:t> </a:t>
                      </a:r>
                      <a:r>
                        <a:rPr lang="de-AT" baseline="0" dirty="0" err="1"/>
                        <a:t>for</a:t>
                      </a:r>
                      <a:r>
                        <a:rPr lang="de-AT" baseline="0" dirty="0"/>
                        <a:t> </a:t>
                      </a:r>
                      <a:r>
                        <a:rPr lang="de-AT" baseline="0" dirty="0" err="1"/>
                        <a:t>seminar</a:t>
                      </a:r>
                      <a:endParaRPr lang="de-AT" baseline="0" dirty="0"/>
                    </a:p>
                    <a:p>
                      <a:pPr marL="285750" lvl="0" indent="-285750">
                        <a:buFont typeface="Arial" panose="020B0604020202020204" pitchFamily="34" charset="0"/>
                        <a:buChar char="•"/>
                      </a:pPr>
                      <a:r>
                        <a:rPr lang="de-AT" baseline="0" dirty="0"/>
                        <a:t>Restaurant </a:t>
                      </a:r>
                    </a:p>
                    <a:p>
                      <a:pPr marL="285750" lvl="0" indent="-285750">
                        <a:buFont typeface="Arial" panose="020B0604020202020204" pitchFamily="34" charset="0"/>
                        <a:buChar char="•"/>
                      </a:pPr>
                      <a:r>
                        <a:rPr lang="de-AT" baseline="0" dirty="0" err="1"/>
                        <a:t>Residence</a:t>
                      </a:r>
                      <a:r>
                        <a:rPr lang="de-AT" baseline="0" dirty="0"/>
                        <a:t> </a:t>
                      </a:r>
                      <a:r>
                        <a:rPr lang="de-AT" baseline="0" dirty="0" err="1"/>
                        <a:t>for</a:t>
                      </a:r>
                      <a:r>
                        <a:rPr lang="de-AT" baseline="0" dirty="0"/>
                        <a:t> </a:t>
                      </a:r>
                      <a:r>
                        <a:rPr lang="de-AT" baseline="0" dirty="0" err="1"/>
                        <a:t>students</a:t>
                      </a:r>
                      <a:r>
                        <a:rPr lang="de-AT" baseline="0" dirty="0"/>
                        <a:t> </a:t>
                      </a:r>
                    </a:p>
                    <a:p>
                      <a:pPr marL="285750" lvl="0" indent="-285750">
                        <a:buFont typeface="Arial" panose="020B0604020202020204" pitchFamily="34" charset="0"/>
                        <a:buChar char="•"/>
                      </a:pPr>
                      <a:r>
                        <a:rPr lang="de-AT" baseline="0" dirty="0" err="1"/>
                        <a:t>Creating</a:t>
                      </a:r>
                      <a:r>
                        <a:rPr lang="de-AT" baseline="0" dirty="0"/>
                        <a:t> </a:t>
                      </a:r>
                      <a:r>
                        <a:rPr lang="de-AT" baseline="0" dirty="0" err="1"/>
                        <a:t>jobs</a:t>
                      </a:r>
                      <a:r>
                        <a:rPr lang="de-AT" baseline="0" dirty="0"/>
                        <a:t> </a:t>
                      </a:r>
                      <a:r>
                        <a:rPr lang="de-AT" baseline="0" dirty="0" err="1"/>
                        <a:t>and</a:t>
                      </a:r>
                      <a:r>
                        <a:rPr lang="de-AT" baseline="0" dirty="0"/>
                        <a:t> </a:t>
                      </a:r>
                      <a:r>
                        <a:rPr lang="de-AT" baseline="0" dirty="0" err="1"/>
                        <a:t>trainigs</a:t>
                      </a:r>
                      <a:r>
                        <a:rPr lang="de-AT" baseline="0" dirty="0"/>
                        <a:t> </a:t>
                      </a:r>
                      <a:r>
                        <a:rPr lang="de-AT" baseline="0" dirty="0" err="1"/>
                        <a:t>for</a:t>
                      </a:r>
                      <a:r>
                        <a:rPr lang="de-AT" baseline="0" dirty="0"/>
                        <a:t> </a:t>
                      </a:r>
                      <a:r>
                        <a:rPr lang="de-AT" baseline="0" dirty="0" err="1"/>
                        <a:t>recognised</a:t>
                      </a:r>
                      <a:r>
                        <a:rPr lang="de-AT" baseline="0" dirty="0"/>
                        <a:t> </a:t>
                      </a:r>
                      <a:r>
                        <a:rPr lang="de-AT" baseline="0" dirty="0" err="1"/>
                        <a:t>refugees</a:t>
                      </a:r>
                      <a:r>
                        <a:rPr lang="de-AT" baseline="0" dirty="0"/>
                        <a:t>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r h="861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Target</a:t>
                      </a:r>
                      <a:r>
                        <a:rPr lang="de-AT" b="1" baseline="0" dirty="0"/>
                        <a:t> </a:t>
                      </a:r>
                      <a:r>
                        <a:rPr lang="de-AT" b="1" baseline="0" dirty="0" err="1"/>
                        <a:t>groups</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800" kern="1200" baseline="0" dirty="0" err="1">
                          <a:solidFill>
                            <a:schemeClr val="tx1"/>
                          </a:solidFill>
                          <a:effectLst/>
                        </a:rPr>
                        <a:t>people</a:t>
                      </a:r>
                      <a:r>
                        <a:rPr lang="de-AT" sz="1800" kern="1200" baseline="0" dirty="0">
                          <a:solidFill>
                            <a:schemeClr val="tx1"/>
                          </a:solidFill>
                          <a:effectLst/>
                        </a:rPr>
                        <a:t> </a:t>
                      </a:r>
                      <a:r>
                        <a:rPr lang="de-AT" sz="1800" kern="1200" baseline="0" dirty="0" err="1">
                          <a:solidFill>
                            <a:schemeClr val="tx1"/>
                          </a:solidFill>
                          <a:effectLst/>
                        </a:rPr>
                        <a:t>with</a:t>
                      </a:r>
                      <a:r>
                        <a:rPr lang="de-AT" sz="1800" kern="1200" baseline="0" dirty="0">
                          <a:solidFill>
                            <a:schemeClr val="tx1"/>
                          </a:solidFill>
                          <a:effectLst/>
                        </a:rPr>
                        <a:t> a </a:t>
                      </a:r>
                      <a:r>
                        <a:rPr lang="de-AT" sz="1800" kern="1200" baseline="0" dirty="0" err="1">
                          <a:solidFill>
                            <a:schemeClr val="tx1"/>
                          </a:solidFill>
                          <a:effectLst/>
                        </a:rPr>
                        <a:t>refugee</a:t>
                      </a:r>
                      <a:r>
                        <a:rPr lang="de-AT" sz="1800" kern="1200" baseline="0" dirty="0">
                          <a:solidFill>
                            <a:schemeClr val="tx1"/>
                          </a:solidFill>
                          <a:effectLst/>
                        </a:rPr>
                        <a:t> </a:t>
                      </a:r>
                      <a:r>
                        <a:rPr lang="de-AT" sz="1800" kern="1200" baseline="0" dirty="0" err="1">
                          <a:solidFill>
                            <a:schemeClr val="tx1"/>
                          </a:solidFill>
                          <a:effectLst/>
                        </a:rPr>
                        <a:t>background</a:t>
                      </a:r>
                      <a:r>
                        <a:rPr lang="de-AT" sz="1800" kern="1200" baseline="0" dirty="0">
                          <a:solidFill>
                            <a:schemeClr val="tx1"/>
                          </a:solidFill>
                          <a:effectLst/>
                        </a:rPr>
                        <a:t> </a:t>
                      </a:r>
                      <a:endParaRPr lang="de-DE" sz="1800" kern="1200" baseline="0" dirty="0">
                        <a:solidFill>
                          <a:schemeClr val="tx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800" kern="1200" baseline="0" dirty="0">
                          <a:solidFill>
                            <a:schemeClr val="tx1"/>
                          </a:solidFill>
                          <a:effectLst/>
                        </a:rPr>
                        <a:t>People </a:t>
                      </a:r>
                      <a:r>
                        <a:rPr lang="de-AT" sz="1800" kern="1200" baseline="0" dirty="0" err="1">
                          <a:solidFill>
                            <a:schemeClr val="tx1"/>
                          </a:solidFill>
                          <a:effectLst/>
                        </a:rPr>
                        <a:t>with</a:t>
                      </a:r>
                      <a:r>
                        <a:rPr lang="de-AT" sz="1800" kern="1200" baseline="0" dirty="0">
                          <a:solidFill>
                            <a:schemeClr val="tx1"/>
                          </a:solidFill>
                          <a:effectLst/>
                        </a:rPr>
                        <a:t> </a:t>
                      </a:r>
                      <a:r>
                        <a:rPr lang="en-GB" sz="1800" kern="1200" dirty="0">
                          <a:solidFill>
                            <a:schemeClr val="tx1"/>
                          </a:solidFill>
                          <a:effectLst/>
                        </a:rPr>
                        <a:t>physical, mental or psychological disabilities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Hotels and restaurant</a:t>
                      </a:r>
                      <a:r>
                        <a:rPr lang="en-GB" sz="1800" kern="1200" baseline="0" dirty="0">
                          <a:solidFill>
                            <a:schemeClr val="tx1"/>
                          </a:solidFill>
                          <a:effectLst/>
                        </a:rPr>
                        <a:t> guests (customers) </a:t>
                      </a:r>
                      <a:endParaRPr lang="de-DE" sz="18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0002"/>
                  </a:ext>
                </a:extLst>
              </a:tr>
              <a:tr h="836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err="1"/>
                        <a:t>Financing</a:t>
                      </a:r>
                      <a:r>
                        <a:rPr lang="de-AT" b="1" dirty="0"/>
                        <a:t> / </a:t>
                      </a:r>
                      <a:r>
                        <a:rPr lang="de-AT" b="1" dirty="0" err="1"/>
                        <a:t>cost</a:t>
                      </a:r>
                      <a:r>
                        <a:rPr lang="de-AT" b="1" dirty="0"/>
                        <a:t> </a:t>
                      </a:r>
                      <a:r>
                        <a:rPr lang="de-AT" b="1" dirty="0" err="1"/>
                        <a:t>structure</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800" kern="1200" baseline="0" dirty="0">
                          <a:solidFill>
                            <a:schemeClr val="tx1"/>
                          </a:solidFill>
                          <a:effectLst/>
                        </a:rPr>
                        <a:t>Adaptation </a:t>
                      </a:r>
                      <a:r>
                        <a:rPr lang="de-AT" sz="1800" kern="1200" baseline="0" dirty="0" err="1">
                          <a:solidFill>
                            <a:schemeClr val="tx1"/>
                          </a:solidFill>
                          <a:effectLst/>
                        </a:rPr>
                        <a:t>and</a:t>
                      </a:r>
                      <a:r>
                        <a:rPr lang="de-AT" sz="1800" kern="1200" baseline="0" dirty="0">
                          <a:solidFill>
                            <a:schemeClr val="tx1"/>
                          </a:solidFill>
                          <a:effectLst/>
                        </a:rPr>
                        <a:t> </a:t>
                      </a:r>
                      <a:r>
                        <a:rPr lang="de-AT" sz="1800" kern="1200" baseline="0" dirty="0" err="1">
                          <a:solidFill>
                            <a:schemeClr val="tx1"/>
                          </a:solidFill>
                          <a:effectLst/>
                        </a:rPr>
                        <a:t>renovation</a:t>
                      </a:r>
                      <a:r>
                        <a:rPr lang="de-AT" sz="1800" kern="1200" baseline="0" dirty="0">
                          <a:solidFill>
                            <a:schemeClr val="tx1"/>
                          </a:solidFill>
                          <a:effectLst/>
                        </a:rPr>
                        <a:t> </a:t>
                      </a:r>
                      <a:r>
                        <a:rPr lang="de-AT" sz="1800" kern="1200" baseline="0" dirty="0" err="1">
                          <a:solidFill>
                            <a:schemeClr val="tx1"/>
                          </a:solidFill>
                          <a:effectLst/>
                        </a:rPr>
                        <a:t>of</a:t>
                      </a:r>
                      <a:r>
                        <a:rPr lang="de-AT" sz="1800" kern="1200" baseline="0" dirty="0">
                          <a:solidFill>
                            <a:schemeClr val="tx1"/>
                          </a:solidFill>
                          <a:effectLst/>
                        </a:rPr>
                        <a:t> </a:t>
                      </a:r>
                      <a:r>
                        <a:rPr lang="de-AT" sz="1800" kern="1200" baseline="0" dirty="0" err="1">
                          <a:solidFill>
                            <a:schemeClr val="tx1"/>
                          </a:solidFill>
                          <a:effectLst/>
                        </a:rPr>
                        <a:t>existing</a:t>
                      </a:r>
                      <a:r>
                        <a:rPr lang="de-AT" sz="1800" kern="1200" baseline="0" dirty="0">
                          <a:solidFill>
                            <a:schemeClr val="tx1"/>
                          </a:solidFill>
                          <a:effectLst/>
                        </a:rPr>
                        <a:t> </a:t>
                      </a:r>
                      <a:r>
                        <a:rPr lang="de-AT" sz="1800" kern="1200" baseline="0" dirty="0" err="1">
                          <a:solidFill>
                            <a:schemeClr val="tx1"/>
                          </a:solidFill>
                          <a:effectLst/>
                        </a:rPr>
                        <a:t>building</a:t>
                      </a:r>
                      <a:r>
                        <a:rPr lang="de-AT" sz="1800" kern="1200" baseline="0" dirty="0">
                          <a:solidFill>
                            <a:schemeClr val="tx1"/>
                          </a:solidFill>
                          <a:effectLst/>
                        </a:rPr>
                        <a:t>: </a:t>
                      </a:r>
                      <a:r>
                        <a:rPr lang="en-GB" sz="1800" kern="1200" dirty="0">
                          <a:solidFill>
                            <a:schemeClr val="tx1"/>
                          </a:solidFill>
                          <a:effectLst/>
                        </a:rPr>
                        <a:t>€ 1.5 million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baseline="0" dirty="0">
                          <a:solidFill>
                            <a:schemeClr val="tx1"/>
                          </a:solidFill>
                          <a:effectLst/>
                        </a:rPr>
                        <a:t>Financing: credits (main part)  and crowdfunding campaign (€ 25,000,-) </a:t>
                      </a:r>
                      <a:endParaRPr lang="de-AT" sz="1800" kern="1200" baseline="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10003"/>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365125"/>
            <a:ext cx="9783184" cy="1325563"/>
          </a:xfrm>
        </p:spPr>
        <p:txBody>
          <a:bodyPr/>
          <a:lstStyle/>
          <a:p>
            <a:r>
              <a:rPr lang="en-GB" dirty="0" err="1">
                <a:latin typeface="Arial" panose="020B0604020202020204" pitchFamily="34" charset="0"/>
                <a:cs typeface="Arial" panose="020B0604020202020204" pitchFamily="34" charset="0"/>
              </a:rPr>
              <a:t>magdas</a:t>
            </a:r>
            <a:r>
              <a:rPr lang="en-GB" dirty="0">
                <a:latin typeface="Arial" panose="020B0604020202020204" pitchFamily="34" charset="0"/>
                <a:cs typeface="Arial" panose="020B0604020202020204" pitchFamily="34" charset="0"/>
              </a:rPr>
              <a:t> Hotel </a:t>
            </a:r>
            <a:r>
              <a:rPr lang="de-DE" dirty="0">
                <a:latin typeface="Arial" panose="020B0604020202020204" pitchFamily="34" charset="0"/>
                <a:cs typeface="Arial" panose="020B0604020202020204" pitchFamily="34" charset="0"/>
              </a:rPr>
              <a:t>I</a:t>
            </a:r>
            <a:endParaRPr lang="hu-H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9122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84228" y="256219"/>
            <a:ext cx="8193742" cy="1189038"/>
          </a:xfrm>
        </p:spPr>
        <p:txBody>
          <a:bodyPr>
            <a:normAutofit/>
          </a:bodyPr>
          <a:lstStyle/>
          <a:p>
            <a:r>
              <a:rPr lang="en-GB" sz="4000" dirty="0" err="1">
                <a:latin typeface="Arial" panose="020B0604020202020204" pitchFamily="34" charset="0"/>
                <a:cs typeface="Arial" panose="020B0604020202020204" pitchFamily="34" charset="0"/>
              </a:rPr>
              <a:t>magdas</a:t>
            </a:r>
            <a:r>
              <a:rPr lang="en-GB" sz="4000" dirty="0">
                <a:latin typeface="Arial" panose="020B0604020202020204" pitchFamily="34" charset="0"/>
                <a:cs typeface="Arial" panose="020B0604020202020204" pitchFamily="34" charset="0"/>
              </a:rPr>
              <a:t> Hotel </a:t>
            </a:r>
            <a:r>
              <a:rPr lang="de-DE" sz="4000" dirty="0">
                <a:latin typeface="Arial" panose="020B0604020202020204" pitchFamily="34" charset="0"/>
                <a:cs typeface="Arial" panose="020B0604020202020204" pitchFamily="34" charset="0"/>
              </a:rPr>
              <a:t>II</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827890" y="1445257"/>
            <a:ext cx="10536219" cy="4275158"/>
          </a:xfrm>
        </p:spPr>
        <p:txBody>
          <a:bodyPr>
            <a:noAutofit/>
          </a:bodyPr>
          <a:lstStyle/>
          <a:p>
            <a:pPr>
              <a:lnSpc>
                <a:spcPct val="100000"/>
              </a:lnSpc>
            </a:pPr>
            <a:r>
              <a:rPr lang="de-AT" sz="2200" dirty="0">
                <a:latin typeface="Arial" panose="020B0604020202020204" pitchFamily="34" charset="0"/>
                <a:cs typeface="Arial" panose="020B0604020202020204" pitchFamily="34" charset="0"/>
              </a:rPr>
              <a:t>Realisation </a:t>
            </a:r>
            <a:r>
              <a:rPr lang="de-AT" sz="2200" dirty="0" err="1">
                <a:latin typeface="Arial" panose="020B0604020202020204" pitchFamily="34" charset="0"/>
                <a:cs typeface="Arial" panose="020B0604020202020204" pitchFamily="34" charset="0"/>
              </a:rPr>
              <a:t>of</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social</a:t>
            </a:r>
            <a:r>
              <a:rPr lang="de-AT" sz="2200" dirty="0">
                <a:latin typeface="Arial" panose="020B0604020202020204" pitchFamily="34" charset="0"/>
                <a:cs typeface="Arial" panose="020B0604020202020204" pitchFamily="34" charset="0"/>
              </a:rPr>
              <a:t> </a:t>
            </a:r>
            <a:r>
              <a:rPr lang="de-AT" sz="2200" dirty="0" err="1">
                <a:latin typeface="Arial" panose="020B0604020202020204" pitchFamily="34" charset="0"/>
                <a:cs typeface="Arial" panose="020B0604020202020204" pitchFamily="34" charset="0"/>
              </a:rPr>
              <a:t>sustainabilty</a:t>
            </a:r>
            <a:r>
              <a:rPr lang="de-AT" sz="2200" dirty="0">
                <a:latin typeface="Arial" panose="020B0604020202020204" pitchFamily="34" charset="0"/>
                <a:cs typeface="Arial" panose="020B0604020202020204" pitchFamily="34" charset="0"/>
              </a:rPr>
              <a:t> </a:t>
            </a:r>
          </a:p>
          <a:p>
            <a:pPr lvl="1">
              <a:lnSpc>
                <a:spcPct val="100000"/>
              </a:lnSpc>
              <a:buFont typeface="Courier New" panose="02070309020205020404" pitchFamily="49" charset="0"/>
              <a:buChar char="o"/>
            </a:pPr>
            <a:r>
              <a:rPr lang="de-AT" sz="1800" dirty="0" err="1">
                <a:latin typeface="Arial" panose="020B0604020202020204" pitchFamily="34" charset="0"/>
                <a:cs typeface="Arial" panose="020B0604020202020204" pitchFamily="34" charset="0"/>
              </a:rPr>
              <a:t>Creation</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of</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jobs</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for</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people</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with</a:t>
            </a:r>
            <a:r>
              <a:rPr lang="de-AT" sz="1800" dirty="0">
                <a:latin typeface="Arial" panose="020B0604020202020204" pitchFamily="34" charset="0"/>
                <a:cs typeface="Arial" panose="020B0604020202020204" pitchFamily="34" charset="0"/>
              </a:rPr>
              <a:t> a </a:t>
            </a:r>
            <a:r>
              <a:rPr lang="de-AT" sz="1800" dirty="0" err="1">
                <a:latin typeface="Arial" panose="020B0604020202020204" pitchFamily="34" charset="0"/>
                <a:cs typeface="Arial" panose="020B0604020202020204" pitchFamily="34" charset="0"/>
              </a:rPr>
              <a:t>refugee</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background</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and</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people</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with</a:t>
            </a:r>
            <a:r>
              <a:rPr lang="de-AT" sz="1800"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with health or social disadvantages</a:t>
            </a:r>
            <a:endParaRPr lang="de-AT" sz="1800" dirty="0">
              <a:latin typeface="Arial" panose="020B0604020202020204" pitchFamily="34" charset="0"/>
              <a:cs typeface="Arial" panose="020B0604020202020204" pitchFamily="34" charset="0"/>
            </a:endParaRPr>
          </a:p>
          <a:p>
            <a:pPr lvl="1">
              <a:lnSpc>
                <a:spcPct val="100000"/>
              </a:lnSpc>
              <a:buFont typeface="Courier New" panose="02070309020205020404" pitchFamily="49" charset="0"/>
              <a:buChar char="o"/>
            </a:pPr>
            <a:r>
              <a:rPr lang="de-AT" sz="1800" dirty="0">
                <a:latin typeface="Arial" panose="020B0604020202020204" pitchFamily="34" charset="0"/>
                <a:cs typeface="Arial" panose="020B0604020202020204" pitchFamily="34" charset="0"/>
              </a:rPr>
              <a:t>Education in </a:t>
            </a:r>
            <a:r>
              <a:rPr lang="de-AT" sz="1800" dirty="0" err="1">
                <a:latin typeface="Arial" panose="020B0604020202020204" pitchFamily="34" charset="0"/>
                <a:cs typeface="Arial" panose="020B0604020202020204" pitchFamily="34" charset="0"/>
              </a:rPr>
              <a:t>the</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hotel</a:t>
            </a:r>
            <a:r>
              <a:rPr lang="de-AT" sz="1800" dirty="0">
                <a:latin typeface="Arial" panose="020B0604020202020204" pitchFamily="34" charset="0"/>
                <a:cs typeface="Arial" panose="020B0604020202020204" pitchFamily="34" charset="0"/>
              </a:rPr>
              <a:t> </a:t>
            </a:r>
            <a:r>
              <a:rPr lang="de-AT" sz="1800" dirty="0" err="1">
                <a:latin typeface="Arial" panose="020B0604020202020204" pitchFamily="34" charset="0"/>
                <a:cs typeface="Arial" panose="020B0604020202020204" pitchFamily="34" charset="0"/>
              </a:rPr>
              <a:t>branch</a:t>
            </a:r>
            <a:r>
              <a:rPr lang="de-AT" sz="1800" dirty="0">
                <a:latin typeface="Arial" panose="020B0604020202020204" pitchFamily="34" charset="0"/>
                <a:cs typeface="Arial" panose="020B0604020202020204" pitchFamily="34" charset="0"/>
              </a:rPr>
              <a:t> </a:t>
            </a:r>
          </a:p>
          <a:p>
            <a:pPr lvl="1">
              <a:lnSpc>
                <a:spcPct val="100000"/>
              </a:lnSpc>
              <a:buFont typeface="Courier New" panose="02070309020205020404" pitchFamily="49" charset="0"/>
              <a:buChar char="o"/>
            </a:pPr>
            <a:endParaRPr lang="de-AT" sz="1000" dirty="0">
              <a:latin typeface="Arial" panose="020B0604020202020204" pitchFamily="34" charset="0"/>
              <a:cs typeface="Arial" panose="020B0604020202020204" pitchFamily="34" charset="0"/>
            </a:endParaRPr>
          </a:p>
          <a:p>
            <a:pPr>
              <a:lnSpc>
                <a:spcPct val="100000"/>
              </a:lnSpc>
            </a:pPr>
            <a:r>
              <a:rPr lang="en-GB" sz="2200" dirty="0">
                <a:latin typeface="Arial" panose="020B0604020202020204" pitchFamily="34" charset="0"/>
                <a:cs typeface="Arial" panose="020B0604020202020204" pitchFamily="34" charset="0"/>
              </a:rPr>
              <a:t>Considering different aspects of sustainability </a:t>
            </a:r>
          </a:p>
          <a:p>
            <a:pPr lvl="1">
              <a:lnSpc>
                <a:spcPct val="100000"/>
              </a:lnSpc>
              <a:buFont typeface="Courier New" panose="02070309020205020404" pitchFamily="49" charset="0"/>
              <a:buChar char="o"/>
            </a:pPr>
            <a:r>
              <a:rPr lang="en-GB" sz="1800" dirty="0">
                <a:latin typeface="Arial" panose="020B0604020202020204" pitchFamily="34" charset="0"/>
                <a:cs typeface="Arial" panose="020B0604020202020204" pitchFamily="34" charset="0"/>
              </a:rPr>
              <a:t>Economic aspect: reducing the lack of jobs in the tourism industry / increasing regional value creation </a:t>
            </a:r>
          </a:p>
          <a:p>
            <a:pPr lvl="1">
              <a:lnSpc>
                <a:spcPct val="100000"/>
              </a:lnSpc>
              <a:buFont typeface="Courier New" panose="02070309020205020404" pitchFamily="49" charset="0"/>
              <a:buChar char="o"/>
            </a:pPr>
            <a:r>
              <a:rPr lang="en-GB" sz="1800" dirty="0">
                <a:latin typeface="Arial" panose="020B0604020202020204" pitchFamily="34" charset="0"/>
                <a:cs typeface="Arial" panose="020B0604020202020204" pitchFamily="34" charset="0"/>
              </a:rPr>
              <a:t>Ecological aspect: hotel's equipment consists mainly of re- and upcycled products</a:t>
            </a:r>
          </a:p>
          <a:p>
            <a:pPr lvl="1">
              <a:lnSpc>
                <a:spcPct val="100000"/>
              </a:lnSpc>
              <a:buFont typeface="Courier New" panose="02070309020205020404" pitchFamily="49" charset="0"/>
              <a:buChar char="o"/>
            </a:pPr>
            <a:endParaRPr lang="en-GB" sz="1000" dirty="0">
              <a:latin typeface="Arial" panose="020B0604020202020204" pitchFamily="34" charset="0"/>
              <a:cs typeface="Arial" panose="020B0604020202020204" pitchFamily="34" charset="0"/>
            </a:endParaRPr>
          </a:p>
          <a:p>
            <a:pPr>
              <a:lnSpc>
                <a:spcPct val="100000"/>
              </a:lnSpc>
            </a:pPr>
            <a:r>
              <a:rPr lang="en-GB" sz="2200" dirty="0">
                <a:latin typeface="Arial" panose="020B0604020202020204" pitchFamily="34" charset="0"/>
                <a:cs typeface="Arial" panose="020B0604020202020204" pitchFamily="34" charset="0"/>
              </a:rPr>
              <a:t>SDGs </a:t>
            </a:r>
          </a:p>
          <a:p>
            <a:pPr lvl="1">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Goal 4: Good education, gaining skills, competencies are key to reducing poverty</a:t>
            </a:r>
          </a:p>
          <a:p>
            <a:pPr lvl="1">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Goal 8: Creation of fair and secure jobs / reduction of unemployment </a:t>
            </a:r>
          </a:p>
          <a:p>
            <a:pPr lvl="1">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Goal 12: Reduction of waste through the use of recycled products </a:t>
            </a:r>
          </a:p>
          <a:p>
            <a:pPr lvl="1">
              <a:lnSpc>
                <a:spcPct val="100000"/>
              </a:lnSpc>
              <a:buFont typeface="Courier New" panose="02070309020205020404" pitchFamily="49" charset="0"/>
              <a:buChar char="o"/>
            </a:pPr>
            <a:r>
              <a:rPr lang="en-US" sz="1800" dirty="0">
                <a:latin typeface="Arial" panose="020B0604020202020204" pitchFamily="34" charset="0"/>
                <a:cs typeface="Arial" panose="020B0604020202020204" pitchFamily="34" charset="0"/>
              </a:rPr>
              <a:t>Goal 17: Ongoing partnerships and cooperation's </a:t>
            </a:r>
            <a:endParaRPr lang="de-AT"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7227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8371" y="4074"/>
            <a:ext cx="12192000" cy="6858000"/>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230880" y="4020458"/>
            <a:ext cx="5711371" cy="1246495"/>
          </a:xfrm>
          <a:prstGeom prst="rect">
            <a:avLst/>
          </a:prstGeom>
          <a:noFill/>
        </p:spPr>
        <p:txBody>
          <a:bodyPr wrap="square" rtlCol="0">
            <a:spAutoFit/>
          </a:bodyPr>
          <a:lstStyle/>
          <a:p>
            <a:pPr algn="ctr"/>
            <a:r>
              <a:rPr lang="de-DE" sz="2500" dirty="0" err="1">
                <a:solidFill>
                  <a:schemeClr val="bg1"/>
                </a:solidFill>
                <a:latin typeface="Arial" panose="020B0604020202020204" pitchFamily="34" charset="0"/>
                <a:cs typeface="Arial" panose="020B0604020202020204" pitchFamily="34" charset="0"/>
              </a:rPr>
              <a:t>Practical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Example</a:t>
            </a:r>
            <a:r>
              <a:rPr lang="de-DE" sz="2500" dirty="0">
                <a:solidFill>
                  <a:schemeClr val="bg1"/>
                </a:solidFill>
                <a:latin typeface="Arial" panose="020B0604020202020204" pitchFamily="34" charset="0"/>
                <a:cs typeface="Arial" panose="020B0604020202020204" pitchFamily="34" charset="0"/>
              </a:rPr>
              <a:t>:</a:t>
            </a:r>
          </a:p>
          <a:p>
            <a:pPr algn="ctr"/>
            <a:r>
              <a:rPr lang="de-DE" sz="2500" dirty="0">
                <a:solidFill>
                  <a:schemeClr val="bg1"/>
                </a:solidFill>
                <a:latin typeface="Arial" panose="020B0604020202020204" pitchFamily="34" charset="0"/>
                <a:cs typeface="Arial" panose="020B0604020202020204" pitchFamily="34" charset="0"/>
              </a:rPr>
              <a:t>Health </a:t>
            </a:r>
            <a:r>
              <a:rPr lang="de-DE" sz="2500" dirty="0" err="1">
                <a:solidFill>
                  <a:schemeClr val="bg1"/>
                </a:solidFill>
                <a:latin typeface="Arial" panose="020B0604020202020204" pitchFamily="34" charset="0"/>
                <a:cs typeface="Arial" panose="020B0604020202020204" pitchFamily="34" charset="0"/>
              </a:rPr>
              <a:t>sustainability</a:t>
            </a:r>
            <a:r>
              <a:rPr lang="de-DE" sz="2500" dirty="0">
                <a:solidFill>
                  <a:schemeClr val="bg1"/>
                </a:solidFill>
                <a:latin typeface="Arial" panose="020B0604020202020204" pitchFamily="34" charset="0"/>
                <a:cs typeface="Arial" panose="020B0604020202020204" pitchFamily="34" charset="0"/>
              </a:rPr>
              <a:t> </a:t>
            </a:r>
          </a:p>
          <a:p>
            <a:pPr algn="ctr"/>
            <a:r>
              <a:rPr lang="de-DE" sz="2500" dirty="0">
                <a:solidFill>
                  <a:schemeClr val="bg1"/>
                </a:solidFill>
                <a:latin typeface="Arial" panose="020B0604020202020204" pitchFamily="34" charset="0"/>
                <a:cs typeface="Arial" panose="020B0604020202020204" pitchFamily="34" charset="0"/>
              </a:rPr>
              <a:t>„</a:t>
            </a:r>
            <a:r>
              <a:rPr lang="en-GB" sz="2500" dirty="0">
                <a:solidFill>
                  <a:schemeClr val="bg1"/>
                </a:solidFill>
                <a:latin typeface="Arial" panose="020B0604020202020204" pitchFamily="34" charset="0"/>
                <a:cs typeface="Arial" panose="020B0604020202020204" pitchFamily="34" charset="0"/>
              </a:rPr>
              <a:t>1 </a:t>
            </a:r>
            <a:r>
              <a:rPr lang="en-GB" sz="2500" dirty="0" err="1">
                <a:solidFill>
                  <a:schemeClr val="bg1"/>
                </a:solidFill>
                <a:latin typeface="Arial" panose="020B0604020202020204" pitchFamily="34" charset="0"/>
                <a:cs typeface="Arial" panose="020B0604020202020204" pitchFamily="34" charset="0"/>
              </a:rPr>
              <a:t>Valašská</a:t>
            </a:r>
            <a:r>
              <a:rPr lang="en-GB" sz="2500" dirty="0">
                <a:solidFill>
                  <a:schemeClr val="bg1"/>
                </a:solidFill>
                <a:latin typeface="Arial" panose="020B0604020202020204" pitchFamily="34" charset="0"/>
                <a:cs typeface="Arial" panose="020B0604020202020204" pitchFamily="34" charset="0"/>
              </a:rPr>
              <a:t> </a:t>
            </a:r>
            <a:r>
              <a:rPr lang="en-GB" sz="2500" dirty="0" err="1">
                <a:solidFill>
                  <a:schemeClr val="bg1"/>
                </a:solidFill>
                <a:latin typeface="Arial" panose="020B0604020202020204" pitchFamily="34" charset="0"/>
                <a:cs typeface="Arial" panose="020B0604020202020204" pitchFamily="34" charset="0"/>
              </a:rPr>
              <a:t>Diakonická</a:t>
            </a:r>
            <a:r>
              <a:rPr lang="en-GB" sz="2500" dirty="0">
                <a:solidFill>
                  <a:schemeClr val="bg1"/>
                </a:solidFill>
                <a:latin typeface="Arial" panose="020B0604020202020204" pitchFamily="34" charset="0"/>
                <a:cs typeface="Arial" panose="020B0604020202020204" pitchFamily="34" charset="0"/>
              </a:rPr>
              <a:t> (CZ)</a:t>
            </a:r>
            <a:r>
              <a:rPr lang="de-DE" sz="2500" dirty="0">
                <a:solidFill>
                  <a:schemeClr val="bg1"/>
                </a:solidFill>
                <a:latin typeface="Arial" panose="020B0604020202020204" pitchFamily="34" charset="0"/>
                <a:cs typeface="Arial" panose="020B0604020202020204" pitchFamily="34" charset="0"/>
              </a:rPr>
              <a:t>“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4128376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188659248"/>
              </p:ext>
            </p:extLst>
          </p:nvPr>
        </p:nvGraphicFramePr>
        <p:xfrm>
          <a:off x="817581" y="1537463"/>
          <a:ext cx="10275554" cy="4494577"/>
        </p:xfrm>
        <a:graphic>
          <a:graphicData uri="http://schemas.openxmlformats.org/drawingml/2006/table">
            <a:tbl>
              <a:tblPr firstRow="1" bandRow="1">
                <a:tableStyleId>{616DA210-FB5B-4158-B5E0-FEB733F419BA}</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411411">
                <a:tc>
                  <a:txBody>
                    <a:bodyPr/>
                    <a:lstStyle/>
                    <a:p>
                      <a:r>
                        <a:rPr lang="de-DE" dirty="0"/>
                        <a:t>Vision / </a:t>
                      </a:r>
                      <a:r>
                        <a:rPr lang="de-DE" dirty="0" err="1"/>
                        <a:t>targets</a:t>
                      </a:r>
                      <a:r>
                        <a:rPr lang="de-DE" dirty="0"/>
                        <a:t> </a:t>
                      </a:r>
                      <a:endParaRPr lang="de-AT"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b="0" dirty="0" err="1"/>
                        <a:t>Including</a:t>
                      </a:r>
                      <a:r>
                        <a:rPr lang="de-AT" b="0" baseline="0" dirty="0"/>
                        <a:t> </a:t>
                      </a:r>
                      <a:r>
                        <a:rPr lang="de-AT" b="0" baseline="0" dirty="0" err="1"/>
                        <a:t>people</a:t>
                      </a:r>
                      <a:r>
                        <a:rPr lang="de-AT" b="0" baseline="0" dirty="0"/>
                        <a:t> </a:t>
                      </a:r>
                      <a:r>
                        <a:rPr lang="de-AT" b="0" baseline="0" dirty="0" err="1"/>
                        <a:t>with</a:t>
                      </a:r>
                      <a:r>
                        <a:rPr lang="de-AT" b="0" baseline="0" dirty="0"/>
                        <a:t> </a:t>
                      </a:r>
                      <a:r>
                        <a:rPr lang="de-AT" b="0" baseline="0" dirty="0" err="1"/>
                        <a:t>disabilities</a:t>
                      </a:r>
                      <a:r>
                        <a:rPr lang="de-AT" b="0" baseline="0" dirty="0"/>
                        <a:t> in </a:t>
                      </a:r>
                      <a:r>
                        <a:rPr lang="de-AT" b="0" baseline="0" dirty="0" err="1"/>
                        <a:t>the</a:t>
                      </a:r>
                      <a:r>
                        <a:rPr lang="de-AT" b="0" baseline="0" dirty="0"/>
                        <a:t> </a:t>
                      </a:r>
                      <a:r>
                        <a:rPr lang="de-AT" b="0" baseline="0" dirty="0" err="1"/>
                        <a:t>labour</a:t>
                      </a:r>
                      <a:r>
                        <a:rPr lang="de-AT" b="0" baseline="0" dirty="0"/>
                        <a:t> </a:t>
                      </a:r>
                      <a:r>
                        <a:rPr lang="de-AT" b="0" baseline="0" dirty="0" err="1"/>
                        <a:t>market</a:t>
                      </a:r>
                      <a:r>
                        <a:rPr lang="de-AT" b="0" baseline="0" dirty="0"/>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AT" b="0" dirty="0">
                        <a:latin typeface="Arial" panose="020B0604020202020204" pitchFamily="34" charset="0"/>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965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rPr>
                        <a:t>Key activities / working fields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lunch delivery, space cleaning, laundry, garden maintenance, vehicle cleaning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Production and sale of Belgian pralines</a:t>
                      </a:r>
                      <a:r>
                        <a:rPr lang="en-GB" sz="1800" kern="1200" baseline="0" dirty="0">
                          <a:solidFill>
                            <a:schemeClr val="tx1"/>
                          </a:solidFill>
                          <a:effectLst/>
                        </a:rPr>
                        <a:t> </a:t>
                      </a:r>
                      <a:endParaRPr lang="de-DE" sz="1800" kern="1200" dirty="0">
                        <a:solidFill>
                          <a:schemeClr val="tx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sales of quality second-hand clothing, sewing workshop, clothing repair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r h="685800">
                <a:tc>
                  <a:txBody>
                    <a:bodyPr/>
                    <a:lstStyle/>
                    <a:p>
                      <a:r>
                        <a:rPr lang="en-GB" sz="1800" b="1" kern="1200" dirty="0">
                          <a:solidFill>
                            <a:schemeClr val="tx1"/>
                          </a:solidFill>
                          <a:effectLst/>
                        </a:rPr>
                        <a:t>Form of the enterprise  </a:t>
                      </a:r>
                      <a:endParaRPr lang="de-DE" sz="18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800" kern="1200" dirty="0">
                          <a:solidFill>
                            <a:schemeClr val="tx1"/>
                          </a:solidFill>
                          <a:effectLst/>
                        </a:rPr>
                        <a:t>Limited</a:t>
                      </a:r>
                      <a:r>
                        <a:rPr lang="de-AT" sz="1800" kern="1200" baseline="0" dirty="0">
                          <a:solidFill>
                            <a:schemeClr val="tx1"/>
                          </a:solidFill>
                          <a:effectLst/>
                        </a:rPr>
                        <a:t> </a:t>
                      </a:r>
                      <a:r>
                        <a:rPr lang="de-AT" sz="1800" kern="1200" baseline="0" dirty="0" err="1">
                          <a:solidFill>
                            <a:schemeClr val="tx1"/>
                          </a:solidFill>
                          <a:effectLst/>
                        </a:rPr>
                        <a:t>liabiliy</a:t>
                      </a:r>
                      <a:r>
                        <a:rPr lang="de-AT" sz="1800" kern="1200" baseline="0" dirty="0">
                          <a:solidFill>
                            <a:schemeClr val="tx1"/>
                          </a:solidFill>
                          <a:effectLst/>
                        </a:rPr>
                        <a:t> </a:t>
                      </a:r>
                      <a:r>
                        <a:rPr lang="de-AT" sz="1800" kern="1200" baseline="0" dirty="0" err="1">
                          <a:solidFill>
                            <a:schemeClr val="tx1"/>
                          </a:solidFill>
                          <a:effectLst/>
                        </a:rPr>
                        <a:t>company</a:t>
                      </a:r>
                      <a:r>
                        <a:rPr lang="de-AT" sz="1800" kern="1200" baseline="0" dirty="0">
                          <a:solidFill>
                            <a:schemeClr val="tx1"/>
                          </a:solidFill>
                          <a:effectLst/>
                        </a:rPr>
                        <a:t> (</a:t>
                      </a:r>
                      <a:r>
                        <a:rPr lang="de-AT" sz="1800" kern="1200" baseline="0" dirty="0" err="1">
                          <a:solidFill>
                            <a:schemeClr val="tx1"/>
                          </a:solidFill>
                          <a:effectLst/>
                        </a:rPr>
                        <a:t>s.r.o</a:t>
                      </a:r>
                      <a:r>
                        <a:rPr lang="de-AT" sz="1800" kern="1200" baseline="0" dirty="0">
                          <a:solidFill>
                            <a:schemeClr val="tx1"/>
                          </a:solidFill>
                          <a:effectLs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800" kern="1200" baseline="0" dirty="0" err="1">
                          <a:solidFill>
                            <a:schemeClr val="tx1"/>
                          </a:solidFill>
                          <a:effectLst/>
                        </a:rPr>
                        <a:t>Founder</a:t>
                      </a:r>
                      <a:r>
                        <a:rPr lang="de-AT" sz="1800" kern="1200" baseline="0" dirty="0">
                          <a:solidFill>
                            <a:schemeClr val="tx1"/>
                          </a:solidFill>
                          <a:effectLst/>
                        </a:rPr>
                        <a:t> </a:t>
                      </a:r>
                      <a:r>
                        <a:rPr lang="de-AT" sz="1800" kern="1200" baseline="0" dirty="0" err="1">
                          <a:solidFill>
                            <a:schemeClr val="tx1"/>
                          </a:solidFill>
                          <a:effectLst/>
                        </a:rPr>
                        <a:t>and</a:t>
                      </a:r>
                      <a:r>
                        <a:rPr lang="de-AT" sz="1800" kern="1200" baseline="0" dirty="0">
                          <a:solidFill>
                            <a:schemeClr val="tx1"/>
                          </a:solidFill>
                          <a:effectLst/>
                        </a:rPr>
                        <a:t> </a:t>
                      </a:r>
                      <a:r>
                        <a:rPr lang="de-AT" sz="1800" kern="1200" baseline="0" dirty="0" err="1">
                          <a:solidFill>
                            <a:schemeClr val="tx1"/>
                          </a:solidFill>
                          <a:effectLst/>
                        </a:rPr>
                        <a:t>owner</a:t>
                      </a:r>
                      <a:r>
                        <a:rPr lang="de-AT" sz="1800" kern="1200" baseline="0" dirty="0">
                          <a:solidFill>
                            <a:schemeClr val="tx1"/>
                          </a:solidFill>
                          <a:effectLst/>
                        </a:rPr>
                        <a:t>: Diakonie </a:t>
                      </a:r>
                      <a:r>
                        <a:rPr lang="en-US" sz="1800" kern="1200" dirty="0">
                          <a:solidFill>
                            <a:schemeClr val="tx1"/>
                          </a:solidFill>
                          <a:effectLst/>
                        </a:rPr>
                        <a:t>of </a:t>
                      </a:r>
                      <a:r>
                        <a:rPr lang="en-US" sz="1800" kern="1200" dirty="0" err="1">
                          <a:solidFill>
                            <a:schemeClr val="tx1"/>
                          </a:solidFill>
                          <a:effectLst/>
                        </a:rPr>
                        <a:t>Valašské</a:t>
                      </a:r>
                      <a:r>
                        <a:rPr lang="en-US" sz="1800" kern="1200" dirty="0">
                          <a:solidFill>
                            <a:schemeClr val="tx1"/>
                          </a:solidFill>
                          <a:effectLst/>
                        </a:rPr>
                        <a:t> </a:t>
                      </a:r>
                      <a:r>
                        <a:rPr lang="en-US" sz="1800" kern="1200" dirty="0" err="1">
                          <a:solidFill>
                            <a:schemeClr val="tx1"/>
                          </a:solidFill>
                          <a:effectLst/>
                        </a:rPr>
                        <a:t>Meziříčí</a:t>
                      </a:r>
                      <a:r>
                        <a:rPr lang="en-US" sz="1800" kern="1200" dirty="0">
                          <a:solidFill>
                            <a:schemeClr val="tx1"/>
                          </a:solidFill>
                          <a:effectLst/>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0002"/>
                  </a:ext>
                </a:extLst>
              </a:tr>
              <a:tr h="596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Target</a:t>
                      </a:r>
                      <a:r>
                        <a:rPr lang="de-AT" b="1" baseline="0" dirty="0"/>
                        <a:t> </a:t>
                      </a:r>
                      <a:r>
                        <a:rPr lang="de-AT" b="1" baseline="0" dirty="0" err="1"/>
                        <a:t>groups</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dirty="0">
                          <a:solidFill>
                            <a:schemeClr val="tx1"/>
                          </a:solidFill>
                          <a:effectLst/>
                        </a:rPr>
                        <a:t>people with various disabilities (e.g. physical, sensory, and mental)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main costumers: companies, medical facilities, municipal authorities and citizens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sz="180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10003"/>
                  </a:ext>
                </a:extLst>
              </a:tr>
              <a:tr h="836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err="1"/>
                        <a:t>Financing</a:t>
                      </a:r>
                      <a:r>
                        <a:rPr lang="de-AT" b="1" dirty="0"/>
                        <a:t> / </a:t>
                      </a:r>
                      <a:r>
                        <a:rPr lang="de-AT" b="1" dirty="0" err="1"/>
                        <a:t>cost</a:t>
                      </a:r>
                      <a:r>
                        <a:rPr lang="de-AT" b="1" dirty="0"/>
                        <a:t> </a:t>
                      </a:r>
                      <a:r>
                        <a:rPr lang="de-AT" b="1" dirty="0" err="1"/>
                        <a:t>structure</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solidFill>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multi-source funding </a:t>
                      </a:r>
                      <a:endParaRPr lang="de-AT" sz="1800" kern="1200" baseline="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0004"/>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365125"/>
            <a:ext cx="9783184" cy="1325563"/>
          </a:xfrm>
        </p:spPr>
        <p:txBody>
          <a:bodyPr/>
          <a:lstStyle/>
          <a:p>
            <a:r>
              <a:rPr lang="en-GB" dirty="0">
                <a:latin typeface="Arial" panose="020B0604020202020204" pitchFamily="34" charset="0"/>
                <a:cs typeface="Arial" panose="020B0604020202020204" pitchFamily="34" charset="0"/>
              </a:rPr>
              <a:t>1 </a:t>
            </a:r>
            <a:r>
              <a:rPr lang="en-GB" dirty="0" err="1">
                <a:latin typeface="Arial" panose="020B0604020202020204" pitchFamily="34" charset="0"/>
                <a:cs typeface="Arial" panose="020B0604020202020204" pitchFamily="34" charset="0"/>
              </a:rPr>
              <a:t>Valašská</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Diakonická</a:t>
            </a:r>
            <a:r>
              <a:rPr lang="en-GB"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I</a:t>
            </a:r>
            <a:endParaRPr lang="hu-HU" dirty="0">
              <a:latin typeface="Arial" panose="020B0604020202020204" pitchFamily="34" charset="0"/>
              <a:cs typeface="Arial" panose="020B0604020202020204" pitchFamily="34" charset="0"/>
            </a:endParaRPr>
          </a:p>
        </p:txBody>
      </p:sp>
      <p:pic>
        <p:nvPicPr>
          <p:cNvPr id="1026" name="Picture 2" descr="1_VD_logo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00765" y="6117771"/>
            <a:ext cx="1396403" cy="546420"/>
          </a:xfrm>
          <a:prstGeom prst="rect">
            <a:avLst/>
          </a:prstGeom>
          <a:solidFill>
            <a:schemeClr val="bg1">
              <a:lumMod val="85000"/>
            </a:schemeClr>
          </a:solidFill>
        </p:spPr>
      </p:pic>
    </p:spTree>
    <p:extLst>
      <p:ext uri="{BB962C8B-B14F-4D97-AF65-F5344CB8AC3E}">
        <p14:creationId xmlns:p14="http://schemas.microsoft.com/office/powerpoint/2010/main" val="11489555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72353" y="658812"/>
            <a:ext cx="8193742" cy="1189038"/>
          </a:xfrm>
        </p:spPr>
        <p:txBody>
          <a:bodyPr>
            <a:normAutofit/>
          </a:bodyPr>
          <a:lstStyle/>
          <a:p>
            <a:r>
              <a:rPr lang="en-GB" sz="4000" dirty="0">
                <a:latin typeface="Arial" panose="020B0604020202020204" pitchFamily="34" charset="0"/>
                <a:cs typeface="Arial" panose="020B0604020202020204" pitchFamily="34" charset="0"/>
              </a:rPr>
              <a:t>1 </a:t>
            </a:r>
            <a:r>
              <a:rPr lang="en-GB" sz="4000" dirty="0" err="1">
                <a:latin typeface="Arial" panose="020B0604020202020204" pitchFamily="34" charset="0"/>
                <a:cs typeface="Arial" panose="020B0604020202020204" pitchFamily="34" charset="0"/>
              </a:rPr>
              <a:t>Valašská</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Diakonická</a:t>
            </a:r>
            <a:r>
              <a:rPr lang="en-GB" sz="4000" dirty="0">
                <a:latin typeface="Arial" panose="020B0604020202020204" pitchFamily="34" charset="0"/>
                <a:cs typeface="Arial" panose="020B0604020202020204" pitchFamily="34" charset="0"/>
              </a:rPr>
              <a:t> </a:t>
            </a:r>
            <a:r>
              <a:rPr lang="de-DE" sz="4000" dirty="0">
                <a:latin typeface="Arial" panose="020B0604020202020204" pitchFamily="34" charset="0"/>
                <a:cs typeface="Arial" panose="020B0604020202020204" pitchFamily="34" charset="0"/>
              </a:rPr>
              <a:t>II</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672353" y="1859953"/>
            <a:ext cx="10536219" cy="4275158"/>
          </a:xfrm>
        </p:spPr>
        <p:txBody>
          <a:bodyPr>
            <a:noAutofit/>
          </a:bodyPr>
          <a:lstStyle/>
          <a:p>
            <a:pPr>
              <a:lnSpc>
                <a:spcPct val="100000"/>
              </a:lnSpc>
            </a:pPr>
            <a:r>
              <a:rPr lang="de-AT" sz="2400" dirty="0">
                <a:latin typeface="Arial" panose="020B0604020202020204" pitchFamily="34" charset="0"/>
                <a:cs typeface="Arial" panose="020B0604020202020204" pitchFamily="34" charset="0"/>
              </a:rPr>
              <a:t>Realisation </a:t>
            </a:r>
            <a:r>
              <a:rPr lang="de-AT" sz="2400" dirty="0" err="1">
                <a:latin typeface="Arial" panose="020B0604020202020204" pitchFamily="34" charset="0"/>
                <a:cs typeface="Arial" panose="020B0604020202020204" pitchFamily="34" charset="0"/>
              </a:rPr>
              <a:t>of</a:t>
            </a:r>
            <a:r>
              <a:rPr lang="de-AT" sz="2400" dirty="0">
                <a:latin typeface="Arial" panose="020B0604020202020204" pitchFamily="34" charset="0"/>
                <a:cs typeface="Arial" panose="020B0604020202020204" pitchFamily="34" charset="0"/>
              </a:rPr>
              <a:t> </a:t>
            </a:r>
            <a:r>
              <a:rPr lang="de-AT" sz="2400" dirty="0" err="1">
                <a:latin typeface="Arial" panose="020B0604020202020204" pitchFamily="34" charset="0"/>
                <a:cs typeface="Arial" panose="020B0604020202020204" pitchFamily="34" charset="0"/>
              </a:rPr>
              <a:t>health</a:t>
            </a:r>
            <a:r>
              <a:rPr lang="de-AT" sz="2400" dirty="0">
                <a:latin typeface="Arial" panose="020B0604020202020204" pitchFamily="34" charset="0"/>
                <a:cs typeface="Arial" panose="020B0604020202020204" pitchFamily="34" charset="0"/>
              </a:rPr>
              <a:t> </a:t>
            </a:r>
            <a:r>
              <a:rPr lang="de-AT" sz="2400" dirty="0" err="1">
                <a:latin typeface="Arial" panose="020B0604020202020204" pitchFamily="34" charset="0"/>
                <a:cs typeface="Arial" panose="020B0604020202020204" pitchFamily="34" charset="0"/>
              </a:rPr>
              <a:t>sustainabilty</a:t>
            </a:r>
            <a:r>
              <a:rPr lang="de-AT" sz="2400" dirty="0">
                <a:latin typeface="Arial" panose="020B0604020202020204" pitchFamily="34" charset="0"/>
                <a:cs typeface="Arial" panose="020B0604020202020204" pitchFamily="34" charset="0"/>
              </a:rPr>
              <a:t>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adjustable working hours (e.g. 10 hours per week, part-time)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Psychological support: individual consultations, monthly meetings (including health trainings)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Progress of employees: recording of new skills, knowledge and experience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Open office door system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Training courses for the management </a:t>
            </a:r>
          </a:p>
          <a:p>
            <a:pPr lvl="1">
              <a:lnSpc>
                <a:spcPct val="100000"/>
              </a:lnSpc>
              <a:buFont typeface="Courier New" panose="02070309020205020404" pitchFamily="49" charset="0"/>
              <a:buChar char="o"/>
            </a:pPr>
            <a:endParaRPr lang="de-AT" sz="1050" dirty="0">
              <a:latin typeface="Arial" panose="020B0604020202020204" pitchFamily="34" charset="0"/>
              <a:cs typeface="Arial" panose="020B0604020202020204" pitchFamily="34" charset="0"/>
            </a:endParaRPr>
          </a:p>
          <a:p>
            <a:pPr>
              <a:lnSpc>
                <a:spcPct val="100000"/>
              </a:lnSpc>
            </a:pPr>
            <a:r>
              <a:rPr lang="en-GB" sz="2400" dirty="0">
                <a:latin typeface="Arial" panose="020B0604020202020204" pitchFamily="34" charset="0"/>
                <a:cs typeface="Arial" panose="020B0604020202020204" pitchFamily="34" charset="0"/>
              </a:rPr>
              <a:t>SDGs </a:t>
            </a:r>
          </a:p>
          <a:p>
            <a:pPr lvl="1">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Goal 3: employment of people with disabilities (e.g. physical, sensory, mental) </a:t>
            </a:r>
          </a:p>
          <a:p>
            <a:pPr lvl="1">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Goal 8: establishing of 3 social enterprises </a:t>
            </a:r>
          </a:p>
          <a:p>
            <a:pPr lvl="1">
              <a:lnSpc>
                <a:spcPct val="100000"/>
              </a:lnSpc>
              <a:buFont typeface="Courier New" panose="02070309020205020404" pitchFamily="49" charset="0"/>
              <a:buChar char="o"/>
            </a:pPr>
            <a:r>
              <a:rPr lang="en-US" sz="2000" dirty="0">
                <a:latin typeface="Arial" panose="020B0604020202020204" pitchFamily="34" charset="0"/>
                <a:cs typeface="Arial" panose="020B0604020202020204" pitchFamily="34" charset="0"/>
              </a:rPr>
              <a:t>Goal 10: focus on employment of people with disabilities and their social inclusion</a:t>
            </a:r>
            <a:endParaRPr lang="de-DE" sz="2000" dirty="0">
              <a:latin typeface="Arial" panose="020B0604020202020204" pitchFamily="34" charset="0"/>
              <a:cs typeface="Arial" panose="020B0604020202020204" pitchFamily="34" charset="0"/>
            </a:endParaRPr>
          </a:p>
        </p:txBody>
      </p:sp>
      <p:pic>
        <p:nvPicPr>
          <p:cNvPr id="4" name="Picture 2" descr="1_VD_logo_whit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3893" y="6135111"/>
            <a:ext cx="1396403" cy="546420"/>
          </a:xfrm>
          <a:prstGeom prst="rect">
            <a:avLst/>
          </a:prstGeom>
          <a:solidFill>
            <a:schemeClr val="bg1">
              <a:lumMod val="85000"/>
            </a:schemeClr>
          </a:solidFill>
        </p:spPr>
      </p:pic>
    </p:spTree>
    <p:extLst>
      <p:ext uri="{BB962C8B-B14F-4D97-AF65-F5344CB8AC3E}">
        <p14:creationId xmlns:p14="http://schemas.microsoft.com/office/powerpoint/2010/main" val="22046740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8371" y="4074"/>
            <a:ext cx="12192000" cy="6858000"/>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230880" y="4020458"/>
            <a:ext cx="5711371" cy="1246495"/>
          </a:xfrm>
          <a:prstGeom prst="rect">
            <a:avLst/>
          </a:prstGeom>
          <a:noFill/>
        </p:spPr>
        <p:txBody>
          <a:bodyPr wrap="square" rtlCol="0">
            <a:spAutoFit/>
          </a:bodyPr>
          <a:lstStyle/>
          <a:p>
            <a:pPr algn="ctr"/>
            <a:r>
              <a:rPr lang="de-DE" sz="2500" dirty="0" err="1">
                <a:solidFill>
                  <a:schemeClr val="bg1"/>
                </a:solidFill>
                <a:latin typeface="Arial" panose="020B0604020202020204" pitchFamily="34" charset="0"/>
                <a:cs typeface="Arial" panose="020B0604020202020204" pitchFamily="34" charset="0"/>
              </a:rPr>
              <a:t>Practical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Example</a:t>
            </a:r>
            <a:r>
              <a:rPr lang="de-DE" sz="2500" dirty="0">
                <a:solidFill>
                  <a:schemeClr val="bg1"/>
                </a:solidFill>
                <a:latin typeface="Arial" panose="020B0604020202020204" pitchFamily="34" charset="0"/>
                <a:cs typeface="Arial" panose="020B0604020202020204" pitchFamily="34" charset="0"/>
              </a:rPr>
              <a:t>:</a:t>
            </a:r>
          </a:p>
          <a:p>
            <a:pPr algn="ctr"/>
            <a:r>
              <a:rPr lang="de-DE" sz="2500" dirty="0" err="1">
                <a:solidFill>
                  <a:schemeClr val="bg1"/>
                </a:solidFill>
                <a:latin typeface="Arial" panose="020B0604020202020204" pitchFamily="34" charset="0"/>
                <a:cs typeface="Arial" panose="020B0604020202020204" pitchFamily="34" charset="0"/>
              </a:rPr>
              <a:t>Economic</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sustainability</a:t>
            </a:r>
            <a:r>
              <a:rPr lang="de-DE" sz="2500" dirty="0">
                <a:solidFill>
                  <a:schemeClr val="bg1"/>
                </a:solidFill>
                <a:latin typeface="Arial" panose="020B0604020202020204" pitchFamily="34" charset="0"/>
                <a:cs typeface="Arial" panose="020B0604020202020204" pitchFamily="34" charset="0"/>
              </a:rPr>
              <a:t> </a:t>
            </a:r>
          </a:p>
          <a:p>
            <a:pPr algn="ctr"/>
            <a:r>
              <a:rPr lang="de-DE" sz="2500" dirty="0">
                <a:solidFill>
                  <a:schemeClr val="bg1"/>
                </a:solidFill>
                <a:latin typeface="Arial" panose="020B0604020202020204" pitchFamily="34" charset="0"/>
                <a:cs typeface="Arial" panose="020B0604020202020204" pitchFamily="34" charset="0"/>
              </a:rPr>
              <a:t>„</a:t>
            </a:r>
            <a:r>
              <a:rPr lang="en-GB" sz="2500" dirty="0" err="1">
                <a:solidFill>
                  <a:schemeClr val="bg1"/>
                </a:solidFill>
                <a:latin typeface="Arial" panose="020B0604020202020204" pitchFamily="34" charset="0"/>
                <a:cs typeface="Arial" panose="020B0604020202020204" pitchFamily="34" charset="0"/>
              </a:rPr>
              <a:t>Herrnhuter</a:t>
            </a:r>
            <a:r>
              <a:rPr lang="en-GB" sz="2500" dirty="0">
                <a:solidFill>
                  <a:schemeClr val="bg1"/>
                </a:solidFill>
                <a:latin typeface="Arial" panose="020B0604020202020204" pitchFamily="34" charset="0"/>
                <a:cs typeface="Arial" panose="020B0604020202020204" pitchFamily="34" charset="0"/>
              </a:rPr>
              <a:t> </a:t>
            </a:r>
            <a:r>
              <a:rPr lang="en-GB" sz="2500" dirty="0" err="1">
                <a:solidFill>
                  <a:schemeClr val="bg1"/>
                </a:solidFill>
                <a:latin typeface="Arial" panose="020B0604020202020204" pitchFamily="34" charset="0"/>
                <a:cs typeface="Arial" panose="020B0604020202020204" pitchFamily="34" charset="0"/>
              </a:rPr>
              <a:t>Diakonie</a:t>
            </a:r>
            <a:r>
              <a:rPr lang="en-GB" sz="2500" dirty="0">
                <a:solidFill>
                  <a:schemeClr val="bg1"/>
                </a:solidFill>
                <a:latin typeface="Arial" panose="020B0604020202020204" pitchFamily="34" charset="0"/>
                <a:cs typeface="Arial" panose="020B0604020202020204" pitchFamily="34" charset="0"/>
              </a:rPr>
              <a:t> (DE)</a:t>
            </a:r>
            <a:r>
              <a:rPr lang="de-DE" sz="2500" dirty="0">
                <a:solidFill>
                  <a:schemeClr val="bg1"/>
                </a:solidFill>
                <a:latin typeface="Arial" panose="020B0604020202020204" pitchFamily="34" charset="0"/>
                <a:cs typeface="Arial" panose="020B0604020202020204" pitchFamily="34" charset="0"/>
              </a:rPr>
              <a:t>“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3164107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1223040081"/>
              </p:ext>
            </p:extLst>
          </p:nvPr>
        </p:nvGraphicFramePr>
        <p:xfrm>
          <a:off x="817562" y="1849189"/>
          <a:ext cx="10275554" cy="3854497"/>
        </p:xfrm>
        <a:graphic>
          <a:graphicData uri="http://schemas.openxmlformats.org/drawingml/2006/table">
            <a:tbl>
              <a:tblPr firstRow="1" bandRow="1">
                <a:tableStyleId>{616DA210-FB5B-4158-B5E0-FEB733F419BA}</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411411">
                <a:tc>
                  <a:txBody>
                    <a:bodyPr/>
                    <a:lstStyle/>
                    <a:p>
                      <a:r>
                        <a:rPr lang="de-DE" dirty="0"/>
                        <a:t>Vision / </a:t>
                      </a:r>
                      <a:r>
                        <a:rPr lang="de-DE" dirty="0" err="1"/>
                        <a:t>targets</a:t>
                      </a:r>
                      <a:r>
                        <a:rPr lang="de-DE" dirty="0"/>
                        <a:t> </a:t>
                      </a:r>
                      <a:endParaRPr lang="de-AT" dirty="0">
                        <a:latin typeface="Arial" panose="020B0604020202020204" pitchFamily="34" charset="0"/>
                        <a:cs typeface="Arial" panose="020B0604020202020204" pitchFamily="34" charset="0"/>
                      </a:endParaRPr>
                    </a:p>
                  </a:txBody>
                  <a:tcPr>
                    <a:solidFill>
                      <a:srgbClr val="FDCD0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kern="1200" dirty="0">
                          <a:solidFill>
                            <a:schemeClr val="tx1"/>
                          </a:solidFill>
                          <a:effectLst/>
                        </a:rPr>
                        <a:t>support and accompany the clients (taking their individual needs into account)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AT" sz="1800" b="0" kern="1200" dirty="0">
                          <a:solidFill>
                            <a:schemeClr val="tx1"/>
                          </a:solidFill>
                          <a:effectLst/>
                        </a:rPr>
                        <a:t>Implementation </a:t>
                      </a:r>
                      <a:r>
                        <a:rPr lang="de-AT" sz="1800" b="0" kern="1200" dirty="0" err="1">
                          <a:solidFill>
                            <a:schemeClr val="tx1"/>
                          </a:solidFill>
                          <a:effectLst/>
                        </a:rPr>
                        <a:t>of</a:t>
                      </a:r>
                      <a:r>
                        <a:rPr lang="de-AT" sz="1800" b="0" kern="1200" dirty="0">
                          <a:solidFill>
                            <a:schemeClr val="tx1"/>
                          </a:solidFill>
                          <a:effectLst/>
                        </a:rPr>
                        <a:t> an </a:t>
                      </a:r>
                      <a:r>
                        <a:rPr lang="de-AT" sz="1800" b="0" kern="1200" dirty="0" err="1">
                          <a:solidFill>
                            <a:schemeClr val="tx1"/>
                          </a:solidFill>
                          <a:effectLst/>
                        </a:rPr>
                        <a:t>action</a:t>
                      </a:r>
                      <a:r>
                        <a:rPr lang="de-AT" sz="1800" b="0" kern="1200" dirty="0">
                          <a:solidFill>
                            <a:schemeClr val="tx1"/>
                          </a:solidFill>
                          <a:effectLst/>
                        </a:rPr>
                        <a:t> plan </a:t>
                      </a:r>
                      <a:r>
                        <a:rPr lang="de-AT" sz="1800" b="0" kern="1200" dirty="0" err="1">
                          <a:solidFill>
                            <a:schemeClr val="tx1"/>
                          </a:solidFill>
                          <a:effectLst/>
                        </a:rPr>
                        <a:t>for</a:t>
                      </a:r>
                      <a:r>
                        <a:rPr lang="de-AT" sz="1800" b="0" kern="1200" dirty="0">
                          <a:solidFill>
                            <a:schemeClr val="tx1"/>
                          </a:solidFill>
                          <a:effectLst/>
                        </a:rPr>
                        <a:t> </a:t>
                      </a:r>
                      <a:r>
                        <a:rPr lang="de-AT" sz="1800" b="0" kern="1200" dirty="0" err="1">
                          <a:solidFill>
                            <a:schemeClr val="tx1"/>
                          </a:solidFill>
                          <a:effectLst/>
                        </a:rPr>
                        <a:t>disabled</a:t>
                      </a:r>
                      <a:r>
                        <a:rPr lang="de-AT" sz="1800" b="0" kern="1200" dirty="0">
                          <a:solidFill>
                            <a:schemeClr val="tx1"/>
                          </a:solidFill>
                          <a:effectLst/>
                        </a:rPr>
                        <a:t> </a:t>
                      </a:r>
                      <a:r>
                        <a:rPr lang="de-AT" sz="1800" b="0" kern="1200" dirty="0" err="1">
                          <a:solidFill>
                            <a:schemeClr val="tx1"/>
                          </a:solidFill>
                          <a:effectLst/>
                        </a:rPr>
                        <a:t>persons</a:t>
                      </a:r>
                      <a:r>
                        <a:rPr lang="de-AT" sz="1800" b="0" kern="1200" dirty="0">
                          <a:solidFill>
                            <a:schemeClr val="tx1"/>
                          </a:solidFill>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kern="1200" dirty="0">
                          <a:solidFill>
                            <a:schemeClr val="tx1"/>
                          </a:solidFill>
                          <a:effectLst/>
                        </a:rPr>
                        <a:t>to act in a socially, economically and ecologically responsible way </a:t>
                      </a:r>
                      <a:endParaRPr lang="de-AT" sz="1800" b="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965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rPr>
                        <a:t>Key activities / working fields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171450" lvl="0" indent="-171450">
                        <a:buFont typeface="Arial" panose="020B0604020202020204" pitchFamily="34" charset="0"/>
                        <a:buChar char="•"/>
                      </a:pPr>
                      <a:r>
                        <a:rPr lang="en-GB" sz="1800" kern="1200" dirty="0">
                          <a:solidFill>
                            <a:schemeClr val="tx1"/>
                          </a:solidFill>
                          <a:effectLst/>
                        </a:rPr>
                        <a:t>Aid for the elderly and the disabled</a:t>
                      </a:r>
                      <a:endParaRPr lang="de-DE"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Child and Youth Services</a:t>
                      </a:r>
                      <a:endParaRPr lang="de-DE"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Education </a:t>
                      </a:r>
                      <a:endParaRPr lang="de-DE" sz="1800" kern="1200" dirty="0">
                        <a:solidFill>
                          <a:schemeClr val="tx1"/>
                        </a:solidFill>
                        <a:effectLst/>
                      </a:endParaRPr>
                    </a:p>
                    <a:p>
                      <a:pPr marL="171450" indent="-171450">
                        <a:buFont typeface="Arial" panose="020B0604020202020204" pitchFamily="34" charset="0"/>
                        <a:buChar char="•"/>
                      </a:pPr>
                      <a:r>
                        <a:rPr lang="en-GB" sz="1800" kern="1200" dirty="0">
                          <a:solidFill>
                            <a:schemeClr val="tx1"/>
                          </a:solidFill>
                          <a:effectLst/>
                        </a:rPr>
                        <a:t>Hospice and Palliative work</a:t>
                      </a:r>
                      <a:endParaRPr lang="en-US" sz="18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r h="596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Target</a:t>
                      </a:r>
                      <a:r>
                        <a:rPr lang="de-AT" b="1" baseline="0" dirty="0"/>
                        <a:t> </a:t>
                      </a:r>
                      <a:r>
                        <a:rPr lang="de-AT" b="1" baseline="0" dirty="0" err="1"/>
                        <a:t>groups</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solidFill>
                  </a:tcPr>
                </a:tc>
                <a:tc>
                  <a:txBody>
                    <a:bodyPr/>
                    <a:lstStyle/>
                    <a:p>
                      <a:pPr marL="171450" lvl="0" indent="-171450">
                        <a:buFont typeface="Arial" panose="020B0604020202020204" pitchFamily="34" charset="0"/>
                        <a:buChar char="•"/>
                      </a:pPr>
                      <a:r>
                        <a:rPr lang="en-GB" sz="1800" kern="1200" dirty="0">
                          <a:solidFill>
                            <a:schemeClr val="tx1"/>
                          </a:solidFill>
                          <a:effectLst/>
                        </a:rPr>
                        <a:t>Elderly and disabled people </a:t>
                      </a:r>
                      <a:endParaRPr lang="de-DE"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Child and Youth </a:t>
                      </a:r>
                      <a:endParaRPr lang="de-DE" sz="1800" kern="1200" dirty="0">
                        <a:solidFill>
                          <a:schemeClr val="tx1"/>
                        </a:solidFill>
                        <a:effectLst/>
                      </a:endParaRPr>
                    </a:p>
                    <a:p>
                      <a:pPr marL="171450" indent="-171450">
                        <a:buFont typeface="Arial" panose="020B0604020202020204" pitchFamily="34" charset="0"/>
                        <a:buChar char="•"/>
                      </a:pPr>
                      <a:r>
                        <a:rPr lang="en-GB" sz="1800" kern="1200" dirty="0">
                          <a:solidFill>
                            <a:schemeClr val="tx1"/>
                          </a:solidFill>
                          <a:effectLst/>
                        </a:rPr>
                        <a:t>Chronically ill elderly persons</a:t>
                      </a:r>
                      <a:r>
                        <a:rPr lang="en-GB" sz="1800" kern="1200" baseline="0" dirty="0">
                          <a:solidFill>
                            <a:schemeClr val="tx1"/>
                          </a:solidFill>
                          <a:effectLst/>
                        </a:rPr>
                        <a:t> </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0002"/>
                  </a:ext>
                </a:extLst>
              </a:tr>
              <a:tr h="8369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err="1"/>
                        <a:t>Financing</a:t>
                      </a:r>
                      <a:r>
                        <a:rPr lang="de-AT" b="1" dirty="0"/>
                        <a:t> / </a:t>
                      </a:r>
                      <a:r>
                        <a:rPr lang="de-AT" b="1" dirty="0" err="1"/>
                        <a:t>cost</a:t>
                      </a:r>
                      <a:r>
                        <a:rPr lang="de-AT" b="1" dirty="0"/>
                        <a:t> </a:t>
                      </a:r>
                      <a:r>
                        <a:rPr lang="de-AT" b="1" dirty="0" err="1"/>
                        <a:t>structure</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State funding and donations </a:t>
                      </a:r>
                      <a:endParaRPr lang="de-DE" sz="1800" kern="1200" dirty="0">
                        <a:solidFill>
                          <a:schemeClr val="tx1"/>
                        </a:solidFill>
                        <a:effectLs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AT" sz="1800" kern="1200" baseline="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10003"/>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365125"/>
            <a:ext cx="9783184" cy="1325563"/>
          </a:xfrm>
        </p:spPr>
        <p:txBody>
          <a:bodyPr/>
          <a:lstStyle/>
          <a:p>
            <a:r>
              <a:rPr lang="en-GB" dirty="0" err="1">
                <a:latin typeface="Arial" panose="020B0604020202020204" pitchFamily="34" charset="0"/>
                <a:cs typeface="Arial" panose="020B0604020202020204" pitchFamily="34" charset="0"/>
              </a:rPr>
              <a:t>Herrnhuter</a:t>
            </a:r>
            <a:r>
              <a:rPr lang="en-GB" dirty="0">
                <a:latin typeface="Arial" panose="020B0604020202020204" pitchFamily="34" charset="0"/>
                <a:cs typeface="Arial" panose="020B0604020202020204" pitchFamily="34" charset="0"/>
              </a:rPr>
              <a:t> </a:t>
            </a:r>
            <a:r>
              <a:rPr lang="en-GB" dirty="0" err="1">
                <a:latin typeface="Arial" panose="020B0604020202020204" pitchFamily="34" charset="0"/>
                <a:cs typeface="Arial" panose="020B0604020202020204" pitchFamily="34" charset="0"/>
              </a:rPr>
              <a:t>Diakonie</a:t>
            </a:r>
            <a:r>
              <a:rPr lang="en-GB"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I</a:t>
            </a:r>
            <a:endParaRPr lang="hu-HU" dirty="0">
              <a:latin typeface="Arial" panose="020B0604020202020204" pitchFamily="34" charset="0"/>
              <a:cs typeface="Arial" panose="020B0604020202020204" pitchFamily="34" charset="0"/>
            </a:endParaRPr>
          </a:p>
        </p:txBody>
      </p:sp>
      <p:pic>
        <p:nvPicPr>
          <p:cNvPr id="2" name="Grafik 1"/>
          <p:cNvPicPr>
            <a:picLocks noChangeAspect="1"/>
          </p:cNvPicPr>
          <p:nvPr/>
        </p:nvPicPr>
        <p:blipFill>
          <a:blip r:embed="rId3"/>
          <a:stretch>
            <a:fillRect/>
          </a:stretch>
        </p:blipFill>
        <p:spPr>
          <a:xfrm>
            <a:off x="9086851" y="6002790"/>
            <a:ext cx="2857500" cy="447675"/>
          </a:xfrm>
          <a:prstGeom prst="rect">
            <a:avLst/>
          </a:prstGeom>
        </p:spPr>
      </p:pic>
    </p:spTree>
    <p:extLst>
      <p:ext uri="{BB962C8B-B14F-4D97-AF65-F5344CB8AC3E}">
        <p14:creationId xmlns:p14="http://schemas.microsoft.com/office/powerpoint/2010/main" val="21729767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72353" y="658812"/>
            <a:ext cx="8193742" cy="1189038"/>
          </a:xfrm>
        </p:spPr>
        <p:txBody>
          <a:bodyPr>
            <a:normAutofit/>
          </a:bodyPr>
          <a:lstStyle/>
          <a:p>
            <a:r>
              <a:rPr lang="en-GB" sz="4000" dirty="0" err="1">
                <a:latin typeface="Arial" panose="020B0604020202020204" pitchFamily="34" charset="0"/>
                <a:cs typeface="Arial" panose="020B0604020202020204" pitchFamily="34" charset="0"/>
              </a:rPr>
              <a:t>Herrnhuter</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Diakonie</a:t>
            </a:r>
            <a:r>
              <a:rPr lang="en-GB" sz="4000" dirty="0">
                <a:latin typeface="Arial" panose="020B0604020202020204" pitchFamily="34" charset="0"/>
                <a:cs typeface="Arial" panose="020B0604020202020204" pitchFamily="34" charset="0"/>
              </a:rPr>
              <a:t> </a:t>
            </a:r>
            <a:r>
              <a:rPr lang="de-DE" sz="4000" dirty="0">
                <a:latin typeface="Arial" panose="020B0604020202020204" pitchFamily="34" charset="0"/>
                <a:cs typeface="Arial" panose="020B0604020202020204" pitchFamily="34" charset="0"/>
              </a:rPr>
              <a:t>II</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817581" y="1923176"/>
            <a:ext cx="10536219" cy="4275158"/>
          </a:xfrm>
        </p:spPr>
        <p:txBody>
          <a:bodyPr>
            <a:noAutofit/>
          </a:bodyPr>
          <a:lstStyle/>
          <a:p>
            <a:pPr>
              <a:lnSpc>
                <a:spcPct val="100000"/>
              </a:lnSpc>
            </a:pPr>
            <a:r>
              <a:rPr lang="de-AT" sz="2400" dirty="0">
                <a:latin typeface="Arial" panose="020B0604020202020204" pitchFamily="34" charset="0"/>
                <a:cs typeface="Arial" panose="020B0604020202020204" pitchFamily="34" charset="0"/>
              </a:rPr>
              <a:t>Realisation </a:t>
            </a:r>
            <a:r>
              <a:rPr lang="de-AT" sz="2400" dirty="0" err="1">
                <a:latin typeface="Arial" panose="020B0604020202020204" pitchFamily="34" charset="0"/>
                <a:cs typeface="Arial" panose="020B0604020202020204" pitchFamily="34" charset="0"/>
              </a:rPr>
              <a:t>of</a:t>
            </a:r>
            <a:r>
              <a:rPr lang="de-AT" sz="2400" dirty="0">
                <a:latin typeface="Arial" panose="020B0604020202020204" pitchFamily="34" charset="0"/>
                <a:cs typeface="Arial" panose="020B0604020202020204" pitchFamily="34" charset="0"/>
              </a:rPr>
              <a:t> </a:t>
            </a:r>
            <a:r>
              <a:rPr lang="de-AT" sz="2400" dirty="0" err="1">
                <a:latin typeface="Arial" panose="020B0604020202020204" pitchFamily="34" charset="0"/>
                <a:cs typeface="Arial" panose="020B0604020202020204" pitchFamily="34" charset="0"/>
              </a:rPr>
              <a:t>economic</a:t>
            </a:r>
            <a:r>
              <a:rPr lang="de-AT" sz="2400" dirty="0">
                <a:latin typeface="Arial" panose="020B0604020202020204" pitchFamily="34" charset="0"/>
                <a:cs typeface="Arial" panose="020B0604020202020204" pitchFamily="34" charset="0"/>
              </a:rPr>
              <a:t> </a:t>
            </a:r>
            <a:r>
              <a:rPr lang="de-AT" sz="2400" dirty="0" err="1">
                <a:latin typeface="Arial" panose="020B0604020202020204" pitchFamily="34" charset="0"/>
                <a:cs typeface="Arial" panose="020B0604020202020204" pitchFamily="34" charset="0"/>
              </a:rPr>
              <a:t>sustainabilty</a:t>
            </a:r>
            <a:r>
              <a:rPr lang="de-AT" sz="2400" dirty="0">
                <a:latin typeface="Arial" panose="020B0604020202020204" pitchFamily="34" charset="0"/>
                <a:cs typeface="Arial" panose="020B0604020202020204" pitchFamily="34" charset="0"/>
              </a:rPr>
              <a:t>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Rely on stability and durability: cooperation's and partnerships, employer and taskmaster for the rural area, regional networking, partner for financers, service providers or suppliers etc., financial stability through smart and consequent cost rate negotiations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Obtain instead of invest: obtain old and historic buildings instead of investing in new buildings, realisation of upcycling projects </a:t>
            </a:r>
          </a:p>
          <a:p>
            <a:pPr lvl="1">
              <a:lnSpc>
                <a:spcPct val="100000"/>
              </a:lnSpc>
              <a:buFont typeface="Courier New" panose="02070309020205020404" pitchFamily="49" charset="0"/>
              <a:buChar char="o"/>
            </a:pPr>
            <a:r>
              <a:rPr lang="en-GB" sz="2000" dirty="0">
                <a:latin typeface="Arial" panose="020B0604020202020204" pitchFamily="34" charset="0"/>
                <a:cs typeface="Arial" panose="020B0604020202020204" pitchFamily="34" charset="0"/>
              </a:rPr>
              <a:t>Developments of further guidelines and projects in these fields: e.g. moderate services, repair instead of purchase, renovation of historic buildings </a:t>
            </a:r>
          </a:p>
          <a:p>
            <a:pPr marL="457200" lvl="1" indent="0">
              <a:lnSpc>
                <a:spcPct val="100000"/>
              </a:lnSpc>
              <a:buNone/>
            </a:pPr>
            <a:endParaRPr lang="en-GB" sz="2000" dirty="0">
              <a:latin typeface="Arial" panose="020B0604020202020204" pitchFamily="34" charset="0"/>
              <a:cs typeface="Arial" panose="020B0604020202020204" pitchFamily="34" charset="0"/>
            </a:endParaRPr>
          </a:p>
          <a:p>
            <a:pPr>
              <a:lnSpc>
                <a:spcPct val="100000"/>
              </a:lnSpc>
            </a:pPr>
            <a:r>
              <a:rPr lang="en-GB" sz="2400" dirty="0">
                <a:latin typeface="Arial" panose="020B0604020202020204" pitchFamily="34" charset="0"/>
                <a:cs typeface="Arial" panose="020B0604020202020204" pitchFamily="34" charset="0"/>
              </a:rPr>
              <a:t>Consider interests of Stakeholders (like financiers)  </a:t>
            </a:r>
          </a:p>
        </p:txBody>
      </p:sp>
      <p:pic>
        <p:nvPicPr>
          <p:cNvPr id="5" name="Grafik 4"/>
          <p:cNvPicPr>
            <a:picLocks noChangeAspect="1"/>
          </p:cNvPicPr>
          <p:nvPr/>
        </p:nvPicPr>
        <p:blipFill>
          <a:blip r:embed="rId3"/>
          <a:stretch>
            <a:fillRect/>
          </a:stretch>
        </p:blipFill>
        <p:spPr>
          <a:xfrm>
            <a:off x="9086851" y="6002790"/>
            <a:ext cx="2857500" cy="447675"/>
          </a:xfrm>
          <a:prstGeom prst="rect">
            <a:avLst/>
          </a:prstGeom>
        </p:spPr>
      </p:pic>
    </p:spTree>
    <p:extLst>
      <p:ext uri="{BB962C8B-B14F-4D97-AF65-F5344CB8AC3E}">
        <p14:creationId xmlns:p14="http://schemas.microsoft.com/office/powerpoint/2010/main" val="26857052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72353" y="658812"/>
            <a:ext cx="8193742" cy="1189038"/>
          </a:xfrm>
        </p:spPr>
        <p:txBody>
          <a:bodyPr>
            <a:normAutofit/>
          </a:bodyPr>
          <a:lstStyle/>
          <a:p>
            <a:r>
              <a:rPr lang="en-GB" sz="4000" dirty="0" err="1">
                <a:latin typeface="Arial" panose="020B0604020202020204" pitchFamily="34" charset="0"/>
                <a:cs typeface="Arial" panose="020B0604020202020204" pitchFamily="34" charset="0"/>
              </a:rPr>
              <a:t>Herrnhuter</a:t>
            </a:r>
            <a:r>
              <a:rPr lang="en-GB" sz="4000" dirty="0">
                <a:latin typeface="Arial" panose="020B0604020202020204" pitchFamily="34" charset="0"/>
                <a:cs typeface="Arial" panose="020B0604020202020204" pitchFamily="34" charset="0"/>
              </a:rPr>
              <a:t> </a:t>
            </a:r>
            <a:r>
              <a:rPr lang="en-GB" sz="4000" dirty="0" err="1">
                <a:latin typeface="Arial" panose="020B0604020202020204" pitchFamily="34" charset="0"/>
                <a:cs typeface="Arial" panose="020B0604020202020204" pitchFamily="34" charset="0"/>
              </a:rPr>
              <a:t>Diakonie</a:t>
            </a:r>
            <a:r>
              <a:rPr lang="en-GB" sz="4000" dirty="0">
                <a:latin typeface="Arial" panose="020B0604020202020204" pitchFamily="34" charset="0"/>
                <a:cs typeface="Arial" panose="020B0604020202020204" pitchFamily="34" charset="0"/>
              </a:rPr>
              <a:t> </a:t>
            </a:r>
            <a:r>
              <a:rPr lang="de-DE" sz="4000" dirty="0">
                <a:latin typeface="Arial" panose="020B0604020202020204" pitchFamily="34" charset="0"/>
                <a:cs typeface="Arial" panose="020B0604020202020204" pitchFamily="34" charset="0"/>
              </a:rPr>
              <a:t>III</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817581" y="1923176"/>
            <a:ext cx="10536219" cy="4275158"/>
          </a:xfrm>
        </p:spPr>
        <p:txBody>
          <a:bodyPr>
            <a:noAutofit/>
          </a:bodyPr>
          <a:lstStyle/>
          <a:p>
            <a:pPr marL="0" indent="0">
              <a:lnSpc>
                <a:spcPct val="100000"/>
              </a:lnSpc>
              <a:buNone/>
            </a:pPr>
            <a:r>
              <a:rPr lang="de-AT" sz="2400" dirty="0">
                <a:latin typeface="Arial" panose="020B0604020202020204" pitchFamily="34" charset="0"/>
                <a:cs typeface="Arial" panose="020B0604020202020204" pitchFamily="34" charset="0"/>
              </a:rPr>
              <a:t>SDGs </a:t>
            </a:r>
          </a:p>
          <a:p>
            <a:pPr marL="228600" lvl="1">
              <a:lnSpc>
                <a:spcPct val="100000"/>
              </a:lnSpc>
              <a:spcBef>
                <a:spcPts val="1000"/>
              </a:spcBef>
            </a:pPr>
            <a:r>
              <a:rPr lang="en-US" dirty="0">
                <a:latin typeface="Arial" panose="020B0604020202020204" pitchFamily="34" charset="0"/>
                <a:cs typeface="Arial" panose="020B0604020202020204" pitchFamily="34" charset="0"/>
              </a:rPr>
              <a:t>Goal 8: implementation of a long-lasting business model, protection of working rights and compliance with laws</a:t>
            </a:r>
          </a:p>
          <a:p>
            <a:pPr marL="228600" lvl="1">
              <a:lnSpc>
                <a:spcPct val="100000"/>
              </a:lnSpc>
              <a:spcBef>
                <a:spcPts val="1000"/>
              </a:spcBef>
            </a:pPr>
            <a:r>
              <a:rPr lang="en-US" dirty="0">
                <a:latin typeface="Arial" panose="020B0604020202020204" pitchFamily="34" charset="0"/>
                <a:cs typeface="Arial" panose="020B0604020202020204" pitchFamily="34" charset="0"/>
              </a:rPr>
              <a:t>Goal 9: innovations and stability</a:t>
            </a:r>
          </a:p>
          <a:p>
            <a:pPr marL="228600" lvl="1">
              <a:lnSpc>
                <a:spcPct val="100000"/>
              </a:lnSpc>
              <a:spcBef>
                <a:spcPts val="1000"/>
              </a:spcBef>
            </a:pPr>
            <a:r>
              <a:rPr lang="en-US" dirty="0">
                <a:latin typeface="Arial" panose="020B0604020202020204" pitchFamily="34" charset="0"/>
                <a:cs typeface="Arial" panose="020B0604020202020204" pitchFamily="34" charset="0"/>
              </a:rPr>
              <a:t>Goal 12: reduction of waste, extension of product life cycles, promotion of resource- and climate-friendly products</a:t>
            </a:r>
            <a:endParaRPr lang="de-AT" dirty="0">
              <a:latin typeface="Arial" panose="020B0604020202020204" pitchFamily="34" charset="0"/>
              <a:cs typeface="Arial" panose="020B0604020202020204" pitchFamily="34" charset="0"/>
            </a:endParaRPr>
          </a:p>
          <a:p>
            <a:pPr lvl="1">
              <a:lnSpc>
                <a:spcPct val="100000"/>
              </a:lnSpc>
            </a:pPr>
            <a:endParaRPr lang="de-AT" sz="2000" dirty="0">
              <a:latin typeface="Arial" panose="020B0604020202020204" pitchFamily="34" charset="0"/>
              <a:cs typeface="Arial" panose="020B0604020202020204" pitchFamily="34" charset="0"/>
            </a:endParaRPr>
          </a:p>
          <a:p>
            <a:pPr marL="457200" lvl="1" indent="0">
              <a:lnSpc>
                <a:spcPct val="100000"/>
              </a:lnSpc>
              <a:buNone/>
            </a:pPr>
            <a:endParaRPr lang="en-GB" sz="2000" dirty="0">
              <a:latin typeface="Arial" panose="020B0604020202020204" pitchFamily="34" charset="0"/>
              <a:cs typeface="Arial" panose="020B0604020202020204" pitchFamily="34" charset="0"/>
            </a:endParaRPr>
          </a:p>
          <a:p>
            <a:pPr>
              <a:lnSpc>
                <a:spcPct val="100000"/>
              </a:lnSpc>
            </a:pPr>
            <a:endParaRPr lang="en-GB" sz="2400"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3"/>
          <a:stretch>
            <a:fillRect/>
          </a:stretch>
        </p:blipFill>
        <p:spPr>
          <a:xfrm>
            <a:off x="9086851" y="6002790"/>
            <a:ext cx="2857500" cy="447675"/>
          </a:xfrm>
          <a:prstGeom prst="rect">
            <a:avLst/>
          </a:prstGeom>
        </p:spPr>
      </p:pic>
    </p:spTree>
    <p:extLst>
      <p:ext uri="{BB962C8B-B14F-4D97-AF65-F5344CB8AC3E}">
        <p14:creationId xmlns:p14="http://schemas.microsoft.com/office/powerpoint/2010/main" val="1040813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B4D78B0-CA01-019E-044B-0093357A1B7A}"/>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Different aspects of sustainability</a:t>
            </a:r>
            <a:endParaRPr lang="hu-HU" dirty="0">
              <a:latin typeface="Arial" panose="020B0604020202020204" pitchFamily="34" charset="0"/>
              <a:cs typeface="Arial" panose="020B0604020202020204" pitchFamily="34" charset="0"/>
            </a:endParaRPr>
          </a:p>
        </p:txBody>
      </p:sp>
      <p:sp>
        <p:nvSpPr>
          <p:cNvPr id="3" name="Tartalom helye 2">
            <a:extLst>
              <a:ext uri="{FF2B5EF4-FFF2-40B4-BE49-F238E27FC236}">
                <a16:creationId xmlns:a16="http://schemas.microsoft.com/office/drawing/2014/main" id="{37CB8194-3F72-277E-02C6-54BCBA5835AB}"/>
              </a:ext>
            </a:extLst>
          </p:cNvPr>
          <p:cNvSpPr>
            <a:spLocks noGrp="1"/>
          </p:cNvSpPr>
          <p:nvPr>
            <p:ph idx="1"/>
          </p:nvPr>
        </p:nvSpPr>
        <p:spPr/>
        <p:txBody>
          <a:bodyPr>
            <a:normAutofit/>
          </a:bodyPr>
          <a:lstStyle/>
          <a:p>
            <a:pPr marL="514350" indent="-514350">
              <a:buFont typeface="+mj-lt"/>
              <a:buAutoNum type="arabicPeriod"/>
            </a:pPr>
            <a:r>
              <a:rPr lang="en-US" sz="3200" dirty="0">
                <a:latin typeface="Arial" panose="020B0604020202020204" pitchFamily="34" charset="0"/>
                <a:cs typeface="Arial" panose="020B0604020202020204" pitchFamily="34" charset="0"/>
              </a:rPr>
              <a:t> Environmental and social aspects </a:t>
            </a:r>
          </a:p>
          <a:p>
            <a:pPr marL="514350" indent="-514350">
              <a:buFont typeface="+mj-lt"/>
              <a:buAutoNum type="arabicPeriod"/>
            </a:pPr>
            <a:r>
              <a:rPr lang="en-US" sz="3200" dirty="0">
                <a:latin typeface="Arial" panose="020B0604020202020204" pitchFamily="34" charset="0"/>
                <a:cs typeface="Arial" panose="020B0604020202020204" pitchFamily="34" charset="0"/>
              </a:rPr>
              <a:t> Management</a:t>
            </a:r>
          </a:p>
          <a:p>
            <a:pPr marL="514350" indent="-514350">
              <a:buFont typeface="+mj-lt"/>
              <a:buAutoNum type="arabicPeriod"/>
            </a:pPr>
            <a:r>
              <a:rPr lang="en-US" sz="3200" dirty="0">
                <a:latin typeface="Arial" panose="020B0604020202020204" pitchFamily="34" charset="0"/>
                <a:cs typeface="Arial" panose="020B0604020202020204" pitchFamily="34" charset="0"/>
              </a:rPr>
              <a:t> Economic policy and strategic management</a:t>
            </a:r>
            <a:endParaRPr lang="hu-HU" sz="3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25673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Grafik 4"/>
          <p:cNvPicPr/>
          <p:nvPr/>
        </p:nvPicPr>
        <p:blipFill>
          <a:blip r:embed="rId3"/>
          <a:srcRect/>
          <a:stretch/>
        </p:blipFill>
        <p:spPr>
          <a:xfrm>
            <a:off x="-23592" y="12055"/>
            <a:ext cx="12191360" cy="6857640"/>
          </a:xfrm>
          <a:prstGeom prst="rect">
            <a:avLst/>
          </a:prstGeom>
          <a:ln w="0">
            <a:noFill/>
          </a:ln>
        </p:spPr>
      </p:pic>
      <p:pic>
        <p:nvPicPr>
          <p:cNvPr id="2" name="Grafik 4">
            <a:extLst>
              <a:ext uri="{FF2B5EF4-FFF2-40B4-BE49-F238E27FC236}">
                <a16:creationId xmlns:a16="http://schemas.microsoft.com/office/drawing/2014/main" id="{47FC3667-5A55-176E-2C17-B79A72B84094}"/>
              </a:ext>
            </a:extLst>
          </p:cNvPr>
          <p:cNvPicPr/>
          <p:nvPr/>
        </p:nvPicPr>
        <p:blipFill>
          <a:blip r:embed="rId4"/>
          <a:srcRect/>
          <a:stretch/>
        </p:blipFill>
        <p:spPr>
          <a:xfrm>
            <a:off x="0" y="12055"/>
            <a:ext cx="12191360" cy="6857640"/>
          </a:xfrm>
          <a:prstGeom prst="rect">
            <a:avLst/>
          </a:prstGeom>
          <a:ln w="0">
            <a:noFill/>
          </a:ln>
        </p:spPr>
      </p:pic>
    </p:spTree>
    <p:extLst>
      <p:ext uri="{BB962C8B-B14F-4D97-AF65-F5344CB8AC3E}">
        <p14:creationId xmlns:p14="http://schemas.microsoft.com/office/powerpoint/2010/main" val="3215863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PlaceHolder 1"/>
          <p:cNvSpPr>
            <a:spLocks noGrp="1"/>
          </p:cNvSpPr>
          <p:nvPr>
            <p:ph type="title"/>
          </p:nvPr>
        </p:nvSpPr>
        <p:spPr>
          <a:xfrm>
            <a:off x="817560" y="365040"/>
            <a:ext cx="9783000" cy="1325160"/>
          </a:xfrm>
          <a:prstGeom prst="rect">
            <a:avLst/>
          </a:prstGeom>
          <a:noFill/>
          <a:ln w="0">
            <a:noFill/>
          </a:ln>
        </p:spPr>
        <p:txBody>
          <a:bodyPr anchor="ctr">
            <a:normAutofit/>
          </a:bodyPr>
          <a:lstStyle/>
          <a:p>
            <a:pPr>
              <a:lnSpc>
                <a:spcPct val="90000"/>
              </a:lnSpc>
              <a:buNone/>
            </a:pPr>
            <a:r>
              <a:rPr lang="de-DE" sz="4000" b="0" strike="noStrike" spc="-1" dirty="0" err="1">
                <a:solidFill>
                  <a:srgbClr val="000000"/>
                </a:solidFill>
                <a:latin typeface="Arial"/>
              </a:rPr>
              <a:t>Overview</a:t>
            </a:r>
            <a:r>
              <a:rPr lang="de-DE" sz="4000" b="0" strike="noStrike" spc="-1" dirty="0">
                <a:solidFill>
                  <a:srgbClr val="000000"/>
                </a:solidFill>
                <a:latin typeface="Arial"/>
              </a:rPr>
              <a:t> </a:t>
            </a:r>
            <a:r>
              <a:rPr lang="de-DE" sz="4000" b="0" strike="noStrike" spc="-1" dirty="0" err="1">
                <a:solidFill>
                  <a:srgbClr val="000000"/>
                </a:solidFill>
                <a:latin typeface="Arial"/>
              </a:rPr>
              <a:t>of</a:t>
            </a:r>
            <a:r>
              <a:rPr lang="de-DE" sz="4000" b="0" strike="noStrike" spc="-1" dirty="0">
                <a:solidFill>
                  <a:srgbClr val="000000"/>
                </a:solidFill>
                <a:latin typeface="Arial"/>
              </a:rPr>
              <a:t> </a:t>
            </a:r>
            <a:r>
              <a:rPr lang="de-DE" sz="4000" b="0" strike="noStrike" spc="-1" dirty="0" err="1">
                <a:solidFill>
                  <a:srgbClr val="000000"/>
                </a:solidFill>
                <a:latin typeface="Arial"/>
              </a:rPr>
              <a:t>the</a:t>
            </a:r>
            <a:r>
              <a:rPr lang="de-DE" sz="4000" b="0" strike="noStrike" spc="-1" dirty="0">
                <a:solidFill>
                  <a:srgbClr val="000000"/>
                </a:solidFill>
                <a:latin typeface="Arial"/>
              </a:rPr>
              <a:t> </a:t>
            </a:r>
            <a:r>
              <a:rPr lang="de-DE" sz="4000" b="0" strike="noStrike" spc="-1" dirty="0" err="1">
                <a:solidFill>
                  <a:srgbClr val="000000"/>
                </a:solidFill>
                <a:latin typeface="Arial"/>
              </a:rPr>
              <a:t>module</a:t>
            </a:r>
            <a:endParaRPr lang="de-DE" sz="4000" b="0" strike="noStrike" spc="-1" dirty="0">
              <a:solidFill>
                <a:srgbClr val="000000"/>
              </a:solidFill>
              <a:latin typeface="Calibri"/>
            </a:endParaRPr>
          </a:p>
        </p:txBody>
      </p:sp>
      <p:graphicFrame>
        <p:nvGraphicFramePr>
          <p:cNvPr id="2" name="Diagram1"/>
          <p:cNvGraphicFramePr/>
          <p:nvPr>
            <p:extLst>
              <p:ext uri="{D42A27DB-BD31-4B8C-83A1-F6EECF244321}">
                <p14:modId xmlns:p14="http://schemas.microsoft.com/office/powerpoint/2010/main" val="1530898906"/>
              </p:ext>
            </p:extLst>
          </p:nvPr>
        </p:nvGraphicFramePr>
        <p:xfrm>
          <a:off x="817560" y="1992085"/>
          <a:ext cx="10535760" cy="28738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07689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72353" y="658812"/>
            <a:ext cx="8193742" cy="1189038"/>
          </a:xfrm>
        </p:spPr>
        <p:txBody>
          <a:bodyPr>
            <a:normAutofit/>
          </a:bodyPr>
          <a:lstStyle/>
          <a:p>
            <a:r>
              <a:rPr lang="ro-RO" sz="4000" dirty="0">
                <a:latin typeface="Arial" panose="020B0604020202020204" pitchFamily="34" charset="0"/>
                <a:cs typeface="Arial" panose="020B0604020202020204" pitchFamily="34" charset="0"/>
              </a:rPr>
              <a:t>Sustainable Development Goals</a:t>
            </a:r>
            <a:endParaRPr lang="de-DE" sz="4000"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a:xfrm>
            <a:off x="672353" y="1866900"/>
            <a:ext cx="10536219" cy="4351338"/>
          </a:xfrm>
        </p:spPr>
        <p:txBody>
          <a:bodyPr>
            <a:normAutofit fontScale="92500" lnSpcReduction="20000"/>
          </a:bodyPr>
          <a:lstStyle/>
          <a:p>
            <a:pPr marL="228600" lvl="1">
              <a:lnSpc>
                <a:spcPct val="110000"/>
              </a:lnSpc>
              <a:spcBef>
                <a:spcPts val="1000"/>
              </a:spcBef>
              <a:spcAft>
                <a:spcPts val="800"/>
              </a:spcAft>
            </a:pPr>
            <a:r>
              <a:rPr lang="en-GB" sz="2600" dirty="0">
                <a:latin typeface="Arial" panose="020B0604020202020204" pitchFamily="34" charset="0"/>
                <a:cs typeface="Arial" panose="020B0604020202020204" pitchFamily="34" charset="0"/>
              </a:rPr>
              <a:t>Millennium Development Goals (MDGs): strong focus on developing countries and development issues such as poverty reduction</a:t>
            </a:r>
          </a:p>
          <a:p>
            <a:pPr marL="228600" lvl="1">
              <a:lnSpc>
                <a:spcPct val="110000"/>
              </a:lnSpc>
              <a:spcBef>
                <a:spcPts val="1000"/>
              </a:spcBef>
              <a:spcAft>
                <a:spcPts val="800"/>
              </a:spcAft>
            </a:pPr>
            <a:r>
              <a:rPr lang="en-GB" sz="2600" dirty="0">
                <a:latin typeface="Arial" panose="020B0604020202020204" pitchFamily="34" charset="0"/>
                <a:cs typeface="Arial" panose="020B0604020202020204" pitchFamily="34" charset="0"/>
              </a:rPr>
              <a:t>SDGs: inclusive approach and obligate the industrialised countries</a:t>
            </a:r>
            <a:endParaRPr lang="ro-RO" sz="2600" dirty="0">
              <a:latin typeface="Arial" panose="020B0604020202020204" pitchFamily="34" charset="0"/>
              <a:cs typeface="Arial" panose="020B0604020202020204" pitchFamily="34" charset="0"/>
            </a:endParaRPr>
          </a:p>
          <a:p>
            <a:pPr marL="228600" lvl="1">
              <a:lnSpc>
                <a:spcPct val="110000"/>
              </a:lnSpc>
              <a:spcBef>
                <a:spcPts val="1000"/>
              </a:spcBef>
              <a:spcAft>
                <a:spcPts val="800"/>
              </a:spcAft>
            </a:pPr>
            <a:r>
              <a:rPr lang="en-GB" sz="2600" dirty="0">
                <a:latin typeface="Arial" panose="020B0604020202020204" pitchFamily="34" charset="0"/>
                <a:cs typeface="Arial" panose="020B0604020202020204" pitchFamily="34" charset="0"/>
              </a:rPr>
              <a:t>United Nations summit in 2015: "Transforming our world: the 2030 Agenda for Sustainable Development</a:t>
            </a:r>
            <a:r>
              <a:rPr lang="ro-RO" sz="2600" dirty="0">
                <a:latin typeface="Arial" panose="020B0604020202020204" pitchFamily="34" charset="0"/>
                <a:cs typeface="Arial" panose="020B0604020202020204" pitchFamily="34" charset="0"/>
              </a:rPr>
              <a:t>”</a:t>
            </a:r>
            <a:endParaRPr lang="de-DE" sz="2600" dirty="0">
              <a:latin typeface="Arial" panose="020B0604020202020204" pitchFamily="34" charset="0"/>
              <a:cs typeface="Arial" panose="020B0604020202020204" pitchFamily="34" charset="0"/>
            </a:endParaRPr>
          </a:p>
          <a:p>
            <a:pPr marL="228600" lvl="1">
              <a:lnSpc>
                <a:spcPct val="110000"/>
              </a:lnSpc>
              <a:spcBef>
                <a:spcPts val="1000"/>
              </a:spcBef>
              <a:spcAft>
                <a:spcPts val="800"/>
              </a:spcAft>
            </a:pPr>
            <a:r>
              <a:rPr lang="de-DE" sz="2600" dirty="0">
                <a:latin typeface="Arial" panose="020B0604020202020204" pitchFamily="34" charset="0"/>
                <a:cs typeface="Arial" panose="020B0604020202020204" pitchFamily="34" charset="0"/>
              </a:rPr>
              <a:t>2030 Agenda: </a:t>
            </a:r>
            <a:r>
              <a:rPr lang="en-GB" sz="2600" dirty="0">
                <a:latin typeface="Arial" panose="020B0604020202020204" pitchFamily="34" charset="0"/>
                <a:cs typeface="Arial" panose="020B0604020202020204" pitchFamily="34" charset="0"/>
              </a:rPr>
              <a:t>common frame for the implementation of sustainability aspects</a:t>
            </a:r>
          </a:p>
          <a:p>
            <a:pPr marL="228600" lvl="1">
              <a:lnSpc>
                <a:spcPct val="110000"/>
              </a:lnSpc>
              <a:spcBef>
                <a:spcPts val="1000"/>
              </a:spcBef>
              <a:spcAft>
                <a:spcPts val="800"/>
              </a:spcAft>
            </a:pPr>
            <a:r>
              <a:rPr lang="en-GB" sz="2600" dirty="0">
                <a:latin typeface="Arial" panose="020B0604020202020204" pitchFamily="34" charset="0"/>
                <a:cs typeface="Arial" panose="020B0604020202020204" pitchFamily="34" charset="0"/>
              </a:rPr>
              <a:t>Implementation: economic policy levels, regional, national, and global levels and a cooperative effort of all actors</a:t>
            </a:r>
            <a:endParaRPr lang="ro-RO" sz="2600" dirty="0">
              <a:latin typeface="Arial" panose="020B0604020202020204" pitchFamily="34" charset="0"/>
              <a:cs typeface="Arial" panose="020B0604020202020204" pitchFamily="34" charset="0"/>
            </a:endParaRPr>
          </a:p>
          <a:p>
            <a:pPr>
              <a:lnSpc>
                <a:spcPct val="107000"/>
              </a:lnSpc>
              <a:spcAft>
                <a:spcPts val="800"/>
              </a:spcAft>
            </a:pP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2200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6812A93-0CD7-45DB-9FD3-8BB3489202C2}"/>
              </a:ext>
            </a:extLst>
          </p:cNvPr>
          <p:cNvPicPr>
            <a:picLocks noChangeAspect="1"/>
          </p:cNvPicPr>
          <p:nvPr/>
        </p:nvPicPr>
        <p:blipFill>
          <a:blip r:embed="rId3"/>
          <a:stretch>
            <a:fillRect/>
          </a:stretch>
        </p:blipFill>
        <p:spPr>
          <a:xfrm>
            <a:off x="792740" y="903637"/>
            <a:ext cx="10606520" cy="5050725"/>
          </a:xfrm>
          <a:prstGeom prst="rect">
            <a:avLst/>
          </a:prstGeom>
        </p:spPr>
      </p:pic>
    </p:spTree>
    <p:extLst>
      <p:ext uri="{BB962C8B-B14F-4D97-AF65-F5344CB8AC3E}">
        <p14:creationId xmlns:p14="http://schemas.microsoft.com/office/powerpoint/2010/main" val="13102450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6D440E-9547-D044-A067-832108BAD5A0}"/>
              </a:ext>
            </a:extLst>
          </p:cNvPr>
          <p:cNvSpPr>
            <a:spLocks noGrp="1"/>
          </p:cNvSpPr>
          <p:nvPr>
            <p:ph type="title"/>
          </p:nvPr>
        </p:nvSpPr>
        <p:spPr>
          <a:xfrm>
            <a:off x="672353" y="658812"/>
            <a:ext cx="8193742" cy="1189038"/>
          </a:xfrm>
        </p:spPr>
        <p:txBody>
          <a:bodyPr>
            <a:normAutofit/>
          </a:bodyPr>
          <a:lstStyle/>
          <a:p>
            <a:r>
              <a:rPr lang="de-DE" sz="4000" dirty="0">
                <a:latin typeface="Arial" panose="020B0604020202020204" pitchFamily="34" charset="0"/>
                <a:cs typeface="Arial" panose="020B0604020202020204" pitchFamily="34" charset="0"/>
              </a:rPr>
              <a:t>SDGs: </a:t>
            </a:r>
            <a:r>
              <a:rPr lang="de-DE" sz="4000" dirty="0" err="1">
                <a:latin typeface="Arial" panose="020B0604020202020204" pitchFamily="34" charset="0"/>
                <a:cs typeface="Arial" panose="020B0604020202020204" pitchFamily="34" charset="0"/>
              </a:rPr>
              <a:t>core</a:t>
            </a:r>
            <a:r>
              <a:rPr lang="de-DE" sz="4000" dirty="0">
                <a:latin typeface="Arial" panose="020B0604020202020204" pitchFamily="34" charset="0"/>
                <a:cs typeface="Arial" panose="020B0604020202020204" pitchFamily="34" charset="0"/>
              </a:rPr>
              <a:t> </a:t>
            </a:r>
            <a:r>
              <a:rPr lang="de-DE" sz="4000" dirty="0" err="1">
                <a:latin typeface="Arial" panose="020B0604020202020204" pitchFamily="34" charset="0"/>
                <a:cs typeface="Arial" panose="020B0604020202020204" pitchFamily="34" charset="0"/>
              </a:rPr>
              <a:t>messages</a:t>
            </a:r>
            <a:r>
              <a:rPr lang="de-DE" sz="4000" dirty="0">
                <a:latin typeface="Arial" panose="020B0604020202020204" pitchFamily="34" charset="0"/>
                <a:cs typeface="Arial" panose="020B0604020202020204" pitchFamily="34" charset="0"/>
              </a:rPr>
              <a:t> </a:t>
            </a:r>
          </a:p>
        </p:txBody>
      </p:sp>
      <p:sp>
        <p:nvSpPr>
          <p:cNvPr id="3" name="Inhaltsplatzhalter 2">
            <a:extLst>
              <a:ext uri="{FF2B5EF4-FFF2-40B4-BE49-F238E27FC236}">
                <a16:creationId xmlns:a16="http://schemas.microsoft.com/office/drawing/2014/main" id="{583FA3DC-9F24-EF41-A3C4-D7ED2C5D0BEE}"/>
              </a:ext>
            </a:extLst>
          </p:cNvPr>
          <p:cNvSpPr>
            <a:spLocks noGrp="1"/>
          </p:cNvSpPr>
          <p:nvPr>
            <p:ph idx="1"/>
          </p:nvPr>
        </p:nvSpPr>
        <p:spPr/>
        <p:txBody>
          <a:bodyPr>
            <a:normAutofit/>
          </a:bodyPr>
          <a:lstStyle/>
          <a:p>
            <a:pPr marL="228600" lvl="1">
              <a:lnSpc>
                <a:spcPct val="110000"/>
              </a:lnSpc>
              <a:spcBef>
                <a:spcPts val="1000"/>
              </a:spcBef>
              <a:spcAft>
                <a:spcPts val="800"/>
              </a:spcAft>
              <a:defRPr/>
            </a:pPr>
            <a:r>
              <a:rPr lang="en-GB" sz="2600" dirty="0">
                <a:latin typeface="Arial" panose="020B0604020202020204" pitchFamily="34" charset="0"/>
                <a:cs typeface="Arial" panose="020B0604020202020204" pitchFamily="34" charset="0"/>
              </a:rPr>
              <a:t>Human dignity protect the planet: Limit climate change, preserve natural livelihoods. </a:t>
            </a:r>
            <a:endParaRPr lang="de-AT" sz="2600" dirty="0">
              <a:latin typeface="Arial" panose="020B0604020202020204" pitchFamily="34" charset="0"/>
              <a:cs typeface="Arial" panose="020B0604020202020204" pitchFamily="34" charset="0"/>
            </a:endParaRPr>
          </a:p>
          <a:p>
            <a:pPr marL="228600" lvl="1">
              <a:lnSpc>
                <a:spcPct val="110000"/>
              </a:lnSpc>
              <a:spcBef>
                <a:spcPts val="1000"/>
              </a:spcBef>
              <a:spcAft>
                <a:spcPts val="800"/>
              </a:spcAft>
              <a:defRPr/>
            </a:pPr>
            <a:r>
              <a:rPr lang="en-GB" sz="2600" dirty="0">
                <a:latin typeface="Arial" panose="020B0604020202020204" pitchFamily="34" charset="0"/>
                <a:cs typeface="Arial" panose="020B0604020202020204" pitchFamily="34" charset="0"/>
              </a:rPr>
              <a:t>Achieving prosperity for all</a:t>
            </a:r>
            <a:endParaRPr lang="de-AT" sz="2600" dirty="0">
              <a:latin typeface="Arial" panose="020B0604020202020204" pitchFamily="34" charset="0"/>
              <a:cs typeface="Arial" panose="020B0604020202020204" pitchFamily="34" charset="0"/>
            </a:endParaRPr>
          </a:p>
          <a:p>
            <a:pPr marL="228600" lvl="1">
              <a:lnSpc>
                <a:spcPct val="110000"/>
              </a:lnSpc>
              <a:spcBef>
                <a:spcPts val="1000"/>
              </a:spcBef>
              <a:spcAft>
                <a:spcPts val="800"/>
              </a:spcAft>
              <a:defRPr/>
            </a:pPr>
            <a:r>
              <a:rPr lang="en-GB" sz="2600" dirty="0">
                <a:latin typeface="Arial" panose="020B0604020202020204" pitchFamily="34" charset="0"/>
                <a:cs typeface="Arial" panose="020B0604020202020204" pitchFamily="34" charset="0"/>
              </a:rPr>
              <a:t>Securing peace</a:t>
            </a:r>
          </a:p>
          <a:p>
            <a:pPr marL="228600" lvl="1">
              <a:lnSpc>
                <a:spcPct val="110000"/>
              </a:lnSpc>
              <a:spcBef>
                <a:spcPts val="1000"/>
              </a:spcBef>
              <a:spcAft>
                <a:spcPts val="800"/>
              </a:spcAft>
              <a:defRPr/>
            </a:pPr>
            <a:r>
              <a:rPr lang="de-AT" sz="2600" dirty="0">
                <a:latin typeface="Arial" panose="020B0604020202020204" pitchFamily="34" charset="0"/>
                <a:cs typeface="Arial" panose="020B0604020202020204" pitchFamily="34" charset="0"/>
              </a:rPr>
              <a:t>Living a </a:t>
            </a:r>
            <a:r>
              <a:rPr lang="de-AT" sz="2600" dirty="0" err="1">
                <a:latin typeface="Arial" panose="020B0604020202020204" pitchFamily="34" charset="0"/>
                <a:cs typeface="Arial" panose="020B0604020202020204" pitchFamily="34" charset="0"/>
              </a:rPr>
              <a:t>new</a:t>
            </a:r>
            <a:r>
              <a:rPr lang="de-AT" sz="2600" dirty="0">
                <a:latin typeface="Arial" panose="020B0604020202020204" pitchFamily="34" charset="0"/>
                <a:cs typeface="Arial" panose="020B0604020202020204" pitchFamily="34" charset="0"/>
              </a:rPr>
              <a:t> global </a:t>
            </a:r>
            <a:r>
              <a:rPr lang="de-AT" sz="2600" dirty="0" err="1">
                <a:latin typeface="Arial" panose="020B0604020202020204" pitchFamily="34" charset="0"/>
                <a:cs typeface="Arial" panose="020B0604020202020204" pitchFamily="34" charset="0"/>
              </a:rPr>
              <a:t>partnership</a:t>
            </a:r>
            <a:endParaRPr lang="de-DE"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495519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1CF19D-5AE8-E64D-77C5-8B944E2C1B38}"/>
              </a:ext>
            </a:extLst>
          </p:cNvPr>
          <p:cNvSpPr>
            <a:spLocks noGrp="1"/>
          </p:cNvSpPr>
          <p:nvPr>
            <p:ph type="title"/>
          </p:nvPr>
        </p:nvSpPr>
        <p:spPr>
          <a:xfrm>
            <a:off x="817581" y="313056"/>
            <a:ext cx="10214596" cy="1325563"/>
          </a:xfrm>
        </p:spPr>
        <p:txBody>
          <a:bodyPr>
            <a:noAutofit/>
          </a:bodyPr>
          <a:lstStyle/>
          <a:p>
            <a:br>
              <a:rPr lang="ro-RO" sz="3600" dirty="0">
                <a:latin typeface="Arial" panose="020B0604020202020204" pitchFamily="34" charset="0"/>
                <a:cs typeface="Arial" panose="020B0604020202020204" pitchFamily="34" charset="0"/>
              </a:rPr>
            </a:br>
            <a:r>
              <a:rPr lang="de-DE" sz="3600" dirty="0">
                <a:latin typeface="Arial" panose="020B0604020202020204" pitchFamily="34" charset="0"/>
                <a:cs typeface="Arial" panose="020B0604020202020204" pitchFamily="34" charset="0"/>
              </a:rPr>
              <a:t>SDGs: </a:t>
            </a:r>
            <a:r>
              <a:rPr lang="de-DE" sz="3600" dirty="0" err="1">
                <a:latin typeface="Arial" panose="020B0604020202020204" pitchFamily="34" charset="0"/>
                <a:cs typeface="Arial" panose="020B0604020202020204" pitchFamily="34" charset="0"/>
              </a:rPr>
              <a:t>Examples</a:t>
            </a:r>
            <a:r>
              <a:rPr lang="de-DE" sz="3600" dirty="0">
                <a:latin typeface="Arial" panose="020B0604020202020204" pitchFamily="34" charset="0"/>
                <a:cs typeface="Arial" panose="020B0604020202020204" pitchFamily="34" charset="0"/>
              </a:rPr>
              <a:t> </a:t>
            </a:r>
            <a:r>
              <a:rPr lang="de-DE" sz="3600" dirty="0" err="1">
                <a:latin typeface="Arial" panose="020B0604020202020204" pitchFamily="34" charset="0"/>
                <a:cs typeface="Arial" panose="020B0604020202020204" pitchFamily="34" charset="0"/>
              </a:rPr>
              <a:t>Social</a:t>
            </a:r>
            <a:r>
              <a:rPr lang="de-DE" sz="3600" dirty="0">
                <a:latin typeface="Arial" panose="020B0604020202020204" pitchFamily="34" charset="0"/>
                <a:cs typeface="Arial" panose="020B0604020202020204" pitchFamily="34" charset="0"/>
              </a:rPr>
              <a:t> Economy / social </a:t>
            </a:r>
            <a:r>
              <a:rPr lang="de-DE" sz="3600" dirty="0" err="1">
                <a:latin typeface="Arial" panose="020B0604020202020204" pitchFamily="34" charset="0"/>
                <a:cs typeface="Arial" panose="020B0604020202020204" pitchFamily="34" charset="0"/>
              </a:rPr>
              <a:t>work</a:t>
            </a:r>
            <a:r>
              <a:rPr lang="de-DE" sz="3600" dirty="0">
                <a:latin typeface="Arial" panose="020B0604020202020204" pitchFamily="34" charset="0"/>
                <a:cs typeface="Arial" panose="020B0604020202020204" pitchFamily="34" charset="0"/>
              </a:rPr>
              <a:t> I </a:t>
            </a:r>
            <a:br>
              <a:rPr lang="de-DE" sz="3600" dirty="0">
                <a:latin typeface="Arial" panose="020B0604020202020204" pitchFamily="34" charset="0"/>
                <a:cs typeface="Arial" panose="020B0604020202020204" pitchFamily="34" charset="0"/>
              </a:rPr>
            </a:br>
            <a:endParaRPr lang="en-GB" sz="3600" dirty="0">
              <a:latin typeface="Arial" panose="020B0604020202020204" pitchFamily="34" charset="0"/>
              <a:cs typeface="Arial" panose="020B0604020202020204" pitchFamily="34" charset="0"/>
            </a:endParaRPr>
          </a:p>
        </p:txBody>
      </p:sp>
      <p:sp>
        <p:nvSpPr>
          <p:cNvPr id="5" name="Inhaltsplatzhalter 4">
            <a:extLst>
              <a:ext uri="{FF2B5EF4-FFF2-40B4-BE49-F238E27FC236}">
                <a16:creationId xmlns:a16="http://schemas.microsoft.com/office/drawing/2014/main" id="{6E88F2E5-C09D-47E7-A350-23C00B84D2D4}"/>
              </a:ext>
            </a:extLst>
          </p:cNvPr>
          <p:cNvSpPr>
            <a:spLocks noGrp="1"/>
          </p:cNvSpPr>
          <p:nvPr>
            <p:ph idx="1"/>
          </p:nvPr>
        </p:nvSpPr>
        <p:spPr/>
        <p:txBody>
          <a:bodyPr/>
          <a:lstStyle/>
          <a:p>
            <a:endParaRPr lang="de-AT" dirty="0"/>
          </a:p>
        </p:txBody>
      </p:sp>
      <p:graphicFrame>
        <p:nvGraphicFramePr>
          <p:cNvPr id="6" name="Tabel 4">
            <a:extLst>
              <a:ext uri="{FF2B5EF4-FFF2-40B4-BE49-F238E27FC236}">
                <a16:creationId xmlns:a16="http://schemas.microsoft.com/office/drawing/2014/main" id="{25C556A0-E477-4C07-8637-24D5E831587F}"/>
              </a:ext>
            </a:extLst>
          </p:cNvPr>
          <p:cNvGraphicFramePr>
            <a:graphicFrameLocks/>
          </p:cNvGraphicFramePr>
          <p:nvPr>
            <p:extLst>
              <p:ext uri="{D42A27DB-BD31-4B8C-83A1-F6EECF244321}">
                <p14:modId xmlns:p14="http://schemas.microsoft.com/office/powerpoint/2010/main" val="2697432830"/>
              </p:ext>
            </p:extLst>
          </p:nvPr>
        </p:nvGraphicFramePr>
        <p:xfrm>
          <a:off x="817581" y="1743234"/>
          <a:ext cx="10536218" cy="4560569"/>
        </p:xfrm>
        <a:graphic>
          <a:graphicData uri="http://schemas.openxmlformats.org/drawingml/2006/table">
            <a:tbl>
              <a:tblPr firstRow="1" bandRow="1">
                <a:tableStyleId>{5C22544A-7EE6-4342-B048-85BDC9FD1C3A}</a:tableStyleId>
              </a:tblPr>
              <a:tblGrid>
                <a:gridCol w="3111482">
                  <a:extLst>
                    <a:ext uri="{9D8B030D-6E8A-4147-A177-3AD203B41FA5}">
                      <a16:colId xmlns:a16="http://schemas.microsoft.com/office/drawing/2014/main" val="2866910016"/>
                    </a:ext>
                  </a:extLst>
                </a:gridCol>
                <a:gridCol w="7424736">
                  <a:extLst>
                    <a:ext uri="{9D8B030D-6E8A-4147-A177-3AD203B41FA5}">
                      <a16:colId xmlns:a16="http://schemas.microsoft.com/office/drawing/2014/main" val="4226858779"/>
                    </a:ext>
                  </a:extLst>
                </a:gridCol>
              </a:tblGrid>
              <a:tr h="561556">
                <a:tc>
                  <a:txBody>
                    <a:bodyPr/>
                    <a:lstStyle/>
                    <a:p>
                      <a:pPr algn="l"/>
                      <a:r>
                        <a:rPr lang="de-DE" sz="2200" dirty="0">
                          <a:latin typeface="Arial" panose="020B0604020202020204" pitchFamily="34" charset="0"/>
                          <a:cs typeface="Arial" panose="020B0604020202020204" pitchFamily="34" charset="0"/>
                        </a:rPr>
                        <a:t>SDG</a:t>
                      </a:r>
                      <a:endParaRPr lang="en-GB" sz="2200" dirty="0">
                        <a:latin typeface="Arial" panose="020B0604020202020204" pitchFamily="34" charset="0"/>
                        <a:cs typeface="Arial" panose="020B0604020202020204" pitchFamily="34" charset="0"/>
                      </a:endParaRPr>
                    </a:p>
                  </a:txBody>
                  <a:tcPr>
                    <a:solidFill>
                      <a:srgbClr val="0093DD"/>
                    </a:solidFill>
                  </a:tcPr>
                </a:tc>
                <a:tc>
                  <a:txBody>
                    <a:bodyPr/>
                    <a:lstStyle/>
                    <a:p>
                      <a:pPr algn="l"/>
                      <a:r>
                        <a:rPr lang="de-DE" sz="2200" dirty="0" err="1">
                          <a:latin typeface="Arial" panose="020B0604020202020204" pitchFamily="34" charset="0"/>
                          <a:cs typeface="Arial" panose="020B0604020202020204" pitchFamily="34" charset="0"/>
                        </a:rPr>
                        <a:t>Example</a:t>
                      </a:r>
                      <a:r>
                        <a:rPr lang="de-DE" sz="2200" dirty="0">
                          <a:latin typeface="Arial" panose="020B0604020202020204" pitchFamily="34" charset="0"/>
                          <a:cs typeface="Arial" panose="020B0604020202020204" pitchFamily="34" charset="0"/>
                        </a:rPr>
                        <a:t> </a:t>
                      </a:r>
                      <a:endParaRPr lang="en-GB" sz="22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10000"/>
                  </a:ext>
                </a:extLst>
              </a:tr>
              <a:tr h="113389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1: </a:t>
                      </a:r>
                      <a:r>
                        <a:rPr lang="de-DE" sz="2200" b="1" kern="1200" dirty="0" err="1">
                          <a:solidFill>
                            <a:schemeClr val="tx1"/>
                          </a:solidFill>
                          <a:effectLst/>
                          <a:latin typeface="Arial" panose="020B0604020202020204" pitchFamily="34" charset="0"/>
                          <a:ea typeface="+mn-ea"/>
                          <a:cs typeface="Arial" panose="020B0604020202020204" pitchFamily="34" charset="0"/>
                        </a:rPr>
                        <a:t>No</a:t>
                      </a:r>
                      <a:r>
                        <a:rPr lang="de-DE" sz="2200" b="1" kern="1200" dirty="0">
                          <a:solidFill>
                            <a:schemeClr val="tx1"/>
                          </a:solidFill>
                          <a:effectLst/>
                          <a:latin typeface="Arial" panose="020B0604020202020204" pitchFamily="34" charset="0"/>
                          <a:ea typeface="+mn-ea"/>
                          <a:cs typeface="Arial" panose="020B0604020202020204" pitchFamily="34" charset="0"/>
                        </a:rPr>
                        <a:t> </a:t>
                      </a:r>
                      <a:r>
                        <a:rPr lang="de-DE" sz="2200" b="1" kern="1200" dirty="0" err="1">
                          <a:solidFill>
                            <a:schemeClr val="tx1"/>
                          </a:solidFill>
                          <a:effectLst/>
                          <a:latin typeface="Arial" panose="020B0604020202020204" pitchFamily="34" charset="0"/>
                          <a:ea typeface="+mn-ea"/>
                          <a:cs typeface="Arial" panose="020B0604020202020204" pitchFamily="34" charset="0"/>
                        </a:rPr>
                        <a:t>Poverty</a:t>
                      </a:r>
                      <a:r>
                        <a:rPr lang="de-DE" sz="2200" b="1" kern="1200" dirty="0">
                          <a:solidFill>
                            <a:schemeClr val="tx1"/>
                          </a:solidFill>
                          <a:effectLst/>
                          <a:latin typeface="Arial" panose="020B0604020202020204" pitchFamily="34" charset="0"/>
                          <a:ea typeface="+mn-ea"/>
                          <a:cs typeface="Arial" panose="020B0604020202020204" pitchFamily="34" charset="0"/>
                        </a:rPr>
                        <a:t> </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indent="-342900">
                        <a:buFont typeface="Arial" panose="020B0604020202020204" pitchFamily="34" charset="0"/>
                        <a:buChar char="•"/>
                      </a:pPr>
                      <a:r>
                        <a:rPr lang="en-GB" sz="2200" kern="1200" dirty="0">
                          <a:solidFill>
                            <a:schemeClr val="tx1"/>
                          </a:solidFill>
                          <a:effectLst/>
                          <a:latin typeface="Arial" panose="020B0604020202020204" pitchFamily="34" charset="0"/>
                          <a:ea typeface="+mn-ea"/>
                          <a:cs typeface="Arial" panose="020B0604020202020204" pitchFamily="34" charset="0"/>
                        </a:rPr>
                        <a:t>Guiding principle for the quality and impact of social work</a:t>
                      </a:r>
                      <a:endParaRPr lang="de-AT" sz="2200" kern="1200" dirty="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r>
                        <a:rPr lang="en-GB" sz="2200" kern="1200" dirty="0">
                          <a:solidFill>
                            <a:schemeClr val="tx1"/>
                          </a:solidFill>
                          <a:effectLst/>
                          <a:latin typeface="Arial" panose="020B0604020202020204" pitchFamily="34" charset="0"/>
                          <a:ea typeface="+mn-ea"/>
                          <a:cs typeface="Arial" panose="020B0604020202020204" pitchFamily="34" charset="0"/>
                        </a:rPr>
                        <a:t>Identification and implementation of new ways of addressing social problems and inequalities</a:t>
                      </a:r>
                      <a:endParaRPr lang="en-GB" sz="2200" baseline="0" dirty="0">
                        <a:latin typeface="Arial" panose="020B0604020202020204" pitchFamily="34" charset="0"/>
                        <a:cs typeface="Arial" panose="020B0604020202020204" pitchFamily="34" charset="0"/>
                      </a:endParaRPr>
                    </a:p>
                  </a:txBody>
                  <a:tcPr>
                    <a:solidFill>
                      <a:srgbClr val="0093DD">
                        <a:alpha val="69804"/>
                      </a:srgbClr>
                    </a:solidFill>
                  </a:tcPr>
                </a:tc>
                <a:extLst>
                  <a:ext uri="{0D108BD9-81ED-4DB2-BD59-A6C34878D82A}">
                    <a16:rowId xmlns:a16="http://schemas.microsoft.com/office/drawing/2014/main" val="3769753278"/>
                  </a:ext>
                </a:extLst>
              </a:tr>
              <a:tr h="113389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2: Zero Hunger</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indent="-342900" algn="l" defTabSz="914400" rtl="0" eaLnBrk="1" latinLnBrk="0" hangingPunct="1">
                        <a:buFont typeface="Arial" panose="020B0604020202020204" pitchFamily="34" charset="0"/>
                        <a:buChar char="•"/>
                      </a:pPr>
                      <a:r>
                        <a:rPr lang="de-DE" sz="2200" kern="1200" dirty="0">
                          <a:solidFill>
                            <a:schemeClr val="tx1"/>
                          </a:solidFill>
                          <a:effectLst/>
                          <a:latin typeface="Arial" panose="020B0604020202020204" pitchFamily="34" charset="0"/>
                          <a:ea typeface="+mn-ea"/>
                          <a:cs typeface="Arial" panose="020B0604020202020204" pitchFamily="34" charset="0"/>
                        </a:rPr>
                        <a:t>Implementation </a:t>
                      </a:r>
                      <a:r>
                        <a:rPr lang="de-DE" sz="2200" kern="1200" dirty="0" err="1">
                          <a:solidFill>
                            <a:schemeClr val="tx1"/>
                          </a:solidFill>
                          <a:effectLst/>
                          <a:latin typeface="Arial" panose="020B0604020202020204" pitchFamily="34" charset="0"/>
                          <a:ea typeface="+mn-ea"/>
                          <a:cs typeface="Arial" panose="020B0604020202020204" pitchFamily="34" charset="0"/>
                        </a:rPr>
                        <a:t>of</a:t>
                      </a:r>
                      <a:r>
                        <a:rPr lang="de-DE" sz="2200" kern="1200" dirty="0">
                          <a:solidFill>
                            <a:schemeClr val="tx1"/>
                          </a:solidFill>
                          <a:effectLst/>
                          <a:latin typeface="Arial" panose="020B0604020202020204" pitchFamily="34" charset="0"/>
                          <a:ea typeface="+mn-ea"/>
                          <a:cs typeface="Arial" panose="020B0604020202020204" pitchFamily="34" charset="0"/>
                        </a:rPr>
                        <a:t> </a:t>
                      </a:r>
                      <a:r>
                        <a:rPr lang="en-GB" sz="2200" kern="1200" dirty="0">
                          <a:solidFill>
                            <a:schemeClr val="tx1"/>
                          </a:solidFill>
                          <a:effectLst/>
                          <a:latin typeface="Arial" panose="020B0604020202020204" pitchFamily="34" charset="0"/>
                          <a:ea typeface="+mn-ea"/>
                          <a:cs typeface="Arial" panose="020B0604020202020204" pitchFamily="34" charset="0"/>
                        </a:rPr>
                        <a:t>projects that focus on sufficient and healthy food, access to affordable and high-quality food for all</a:t>
                      </a:r>
                    </a:p>
                    <a:p>
                      <a:pPr marL="342900" indent="-342900" algn="l" defTabSz="914400" rtl="0" eaLnBrk="1" latinLnBrk="0" hangingPunct="1">
                        <a:buFont typeface="Arial" panose="020B0604020202020204" pitchFamily="34" charset="0"/>
                        <a:buChar char="•"/>
                      </a:pPr>
                      <a:r>
                        <a:rPr lang="en-GB" sz="2200" kern="1200" dirty="0">
                          <a:solidFill>
                            <a:schemeClr val="tx1"/>
                          </a:solidFill>
                          <a:effectLst/>
                          <a:latin typeface="Arial" panose="020B0604020202020204" pitchFamily="34" charset="0"/>
                          <a:ea typeface="+mn-ea"/>
                          <a:cs typeface="Arial" panose="020B0604020202020204" pitchFamily="34" charset="0"/>
                        </a:rPr>
                        <a:t>Implementation and use of community gardens</a:t>
                      </a:r>
                      <a:endParaRPr lang="de-AT" sz="22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1697308729"/>
                  </a:ext>
                </a:extLst>
              </a:tr>
              <a:tr h="113389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3: </a:t>
                      </a:r>
                      <a:r>
                        <a:rPr lang="de-DE" sz="2200" b="1" kern="1200" dirty="0" err="1">
                          <a:solidFill>
                            <a:schemeClr val="tx1"/>
                          </a:solidFill>
                          <a:effectLst/>
                          <a:latin typeface="Arial" panose="020B0604020202020204" pitchFamily="34" charset="0"/>
                          <a:ea typeface="+mn-ea"/>
                          <a:cs typeface="Arial" panose="020B0604020202020204" pitchFamily="34" charset="0"/>
                        </a:rPr>
                        <a:t>Good</a:t>
                      </a:r>
                      <a:r>
                        <a:rPr lang="de-DE" sz="2200" b="1" kern="1200" dirty="0">
                          <a:solidFill>
                            <a:schemeClr val="tx1"/>
                          </a:solidFill>
                          <a:effectLst/>
                          <a:latin typeface="Arial" panose="020B0604020202020204" pitchFamily="34" charset="0"/>
                          <a:ea typeface="+mn-ea"/>
                          <a:cs typeface="Arial" panose="020B0604020202020204" pitchFamily="34" charset="0"/>
                        </a:rPr>
                        <a:t> Health and Well-</a:t>
                      </a:r>
                      <a:r>
                        <a:rPr lang="de-DE" sz="2200" b="1" kern="1200" dirty="0" err="1">
                          <a:solidFill>
                            <a:schemeClr val="tx1"/>
                          </a:solidFill>
                          <a:effectLst/>
                          <a:latin typeface="Arial" panose="020B0604020202020204" pitchFamily="34" charset="0"/>
                          <a:ea typeface="+mn-ea"/>
                          <a:cs typeface="Arial" panose="020B0604020202020204" pitchFamily="34" charset="0"/>
                        </a:rPr>
                        <a:t>being</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indent="-342900" algn="l" defTabSz="914400" rtl="0" eaLnBrk="1" latinLnBrk="0" hangingPunct="1">
                        <a:buFont typeface="Arial" panose="020B0604020202020204" pitchFamily="34" charset="0"/>
                        <a:buChar char="•"/>
                      </a:pPr>
                      <a:r>
                        <a:rPr lang="en-GB" sz="2200" kern="1200" dirty="0">
                          <a:solidFill>
                            <a:schemeClr val="tx1"/>
                          </a:solidFill>
                          <a:effectLst/>
                          <a:latin typeface="Arial" panose="020B0604020202020204" pitchFamily="34" charset="0"/>
                          <a:ea typeface="+mn-ea"/>
                          <a:cs typeface="Arial" panose="020B0604020202020204" pitchFamily="34" charset="0"/>
                        </a:rPr>
                        <a:t>Projects that involve people with mental illness and/or physical disabilities</a:t>
                      </a:r>
                    </a:p>
                  </a:txBody>
                  <a:tcPr>
                    <a:solidFill>
                      <a:srgbClr val="0093DD">
                        <a:alpha val="69804"/>
                      </a:srgbClr>
                    </a:solidFill>
                  </a:tcPr>
                </a:tc>
                <a:extLst>
                  <a:ext uri="{0D108BD9-81ED-4DB2-BD59-A6C34878D82A}">
                    <a16:rowId xmlns:a16="http://schemas.microsoft.com/office/drawing/2014/main" val="1751771115"/>
                  </a:ext>
                </a:extLst>
              </a:tr>
            </a:tbl>
          </a:graphicData>
        </a:graphic>
      </p:graphicFrame>
    </p:spTree>
    <p:extLst>
      <p:ext uri="{BB962C8B-B14F-4D97-AF65-F5344CB8AC3E}">
        <p14:creationId xmlns:p14="http://schemas.microsoft.com/office/powerpoint/2010/main" val="34456801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1CF19D-5AE8-E64D-77C5-8B944E2C1B38}"/>
              </a:ext>
            </a:extLst>
          </p:cNvPr>
          <p:cNvSpPr>
            <a:spLocks noGrp="1"/>
          </p:cNvSpPr>
          <p:nvPr>
            <p:ph type="title"/>
          </p:nvPr>
        </p:nvSpPr>
        <p:spPr>
          <a:xfrm>
            <a:off x="817581" y="365125"/>
            <a:ext cx="10178970" cy="1325563"/>
          </a:xfrm>
        </p:spPr>
        <p:txBody>
          <a:bodyPr>
            <a:noAutofit/>
          </a:bodyPr>
          <a:lstStyle/>
          <a:p>
            <a:br>
              <a:rPr lang="ro-RO" sz="3600" dirty="0">
                <a:latin typeface="Arial" panose="020B0604020202020204" pitchFamily="34" charset="0"/>
                <a:cs typeface="Arial" panose="020B0604020202020204" pitchFamily="34" charset="0"/>
              </a:rPr>
            </a:br>
            <a:r>
              <a:rPr lang="de-DE" sz="3600" dirty="0">
                <a:latin typeface="Arial" panose="020B0604020202020204" pitchFamily="34" charset="0"/>
                <a:cs typeface="Arial" panose="020B0604020202020204" pitchFamily="34" charset="0"/>
              </a:rPr>
              <a:t>SDGs: </a:t>
            </a:r>
            <a:r>
              <a:rPr lang="de-DE" sz="3600" dirty="0" err="1">
                <a:latin typeface="Arial" panose="020B0604020202020204" pitchFamily="34" charset="0"/>
                <a:cs typeface="Arial" panose="020B0604020202020204" pitchFamily="34" charset="0"/>
              </a:rPr>
              <a:t>Examples</a:t>
            </a:r>
            <a:r>
              <a:rPr lang="de-DE" sz="3600" dirty="0">
                <a:latin typeface="Arial" panose="020B0604020202020204" pitchFamily="34" charset="0"/>
                <a:cs typeface="Arial" panose="020B0604020202020204" pitchFamily="34" charset="0"/>
              </a:rPr>
              <a:t> </a:t>
            </a:r>
            <a:r>
              <a:rPr lang="de-DE" sz="3600" dirty="0" err="1">
                <a:latin typeface="Arial" panose="020B0604020202020204" pitchFamily="34" charset="0"/>
                <a:cs typeface="Arial" panose="020B0604020202020204" pitchFamily="34" charset="0"/>
              </a:rPr>
              <a:t>Social</a:t>
            </a:r>
            <a:r>
              <a:rPr lang="de-DE" sz="3600" dirty="0">
                <a:latin typeface="Arial" panose="020B0604020202020204" pitchFamily="34" charset="0"/>
                <a:cs typeface="Arial" panose="020B0604020202020204" pitchFamily="34" charset="0"/>
              </a:rPr>
              <a:t> Economy / social </a:t>
            </a:r>
            <a:r>
              <a:rPr lang="de-DE" sz="3600" dirty="0" err="1">
                <a:latin typeface="Arial" panose="020B0604020202020204" pitchFamily="34" charset="0"/>
                <a:cs typeface="Arial" panose="020B0604020202020204" pitchFamily="34" charset="0"/>
              </a:rPr>
              <a:t>work</a:t>
            </a:r>
            <a:r>
              <a:rPr lang="de-DE" sz="3600" dirty="0">
                <a:latin typeface="Arial" panose="020B0604020202020204" pitchFamily="34" charset="0"/>
                <a:cs typeface="Arial" panose="020B0604020202020204" pitchFamily="34" charset="0"/>
              </a:rPr>
              <a:t> II </a:t>
            </a:r>
            <a:br>
              <a:rPr lang="de-DE" sz="3600" dirty="0">
                <a:latin typeface="Arial" panose="020B0604020202020204" pitchFamily="34" charset="0"/>
                <a:cs typeface="Arial" panose="020B0604020202020204" pitchFamily="34" charset="0"/>
              </a:rPr>
            </a:br>
            <a:endParaRPr lang="en-GB" sz="3600" dirty="0">
              <a:latin typeface="Arial" panose="020B0604020202020204" pitchFamily="34" charset="0"/>
              <a:cs typeface="Arial" panose="020B0604020202020204" pitchFamily="34" charset="0"/>
            </a:endParaRPr>
          </a:p>
        </p:txBody>
      </p:sp>
      <p:sp>
        <p:nvSpPr>
          <p:cNvPr id="5" name="Inhaltsplatzhalter 4">
            <a:extLst>
              <a:ext uri="{FF2B5EF4-FFF2-40B4-BE49-F238E27FC236}">
                <a16:creationId xmlns:a16="http://schemas.microsoft.com/office/drawing/2014/main" id="{6E88F2E5-C09D-47E7-A350-23C00B84D2D4}"/>
              </a:ext>
            </a:extLst>
          </p:cNvPr>
          <p:cNvSpPr>
            <a:spLocks noGrp="1"/>
          </p:cNvSpPr>
          <p:nvPr>
            <p:ph idx="1"/>
          </p:nvPr>
        </p:nvSpPr>
        <p:spPr/>
        <p:txBody>
          <a:bodyPr/>
          <a:lstStyle/>
          <a:p>
            <a:endParaRPr lang="de-AT" dirty="0"/>
          </a:p>
        </p:txBody>
      </p:sp>
      <p:graphicFrame>
        <p:nvGraphicFramePr>
          <p:cNvPr id="6" name="Tabel 4">
            <a:extLst>
              <a:ext uri="{FF2B5EF4-FFF2-40B4-BE49-F238E27FC236}">
                <a16:creationId xmlns:a16="http://schemas.microsoft.com/office/drawing/2014/main" id="{25C556A0-E477-4C07-8637-24D5E831587F}"/>
              </a:ext>
            </a:extLst>
          </p:cNvPr>
          <p:cNvGraphicFramePr>
            <a:graphicFrameLocks/>
          </p:cNvGraphicFramePr>
          <p:nvPr>
            <p:extLst>
              <p:ext uri="{D42A27DB-BD31-4B8C-83A1-F6EECF244321}">
                <p14:modId xmlns:p14="http://schemas.microsoft.com/office/powerpoint/2010/main" val="4277364876"/>
              </p:ext>
            </p:extLst>
          </p:nvPr>
        </p:nvGraphicFramePr>
        <p:xfrm>
          <a:off x="817580" y="1847852"/>
          <a:ext cx="10536219" cy="4001401"/>
        </p:xfrm>
        <a:graphic>
          <a:graphicData uri="http://schemas.openxmlformats.org/drawingml/2006/table">
            <a:tbl>
              <a:tblPr firstRow="1" bandRow="1">
                <a:tableStyleId>{5C22544A-7EE6-4342-B048-85BDC9FD1C3A}</a:tableStyleId>
              </a:tblPr>
              <a:tblGrid>
                <a:gridCol w="3040045">
                  <a:extLst>
                    <a:ext uri="{9D8B030D-6E8A-4147-A177-3AD203B41FA5}">
                      <a16:colId xmlns:a16="http://schemas.microsoft.com/office/drawing/2014/main" val="2866910016"/>
                    </a:ext>
                  </a:extLst>
                </a:gridCol>
                <a:gridCol w="7496174">
                  <a:extLst>
                    <a:ext uri="{9D8B030D-6E8A-4147-A177-3AD203B41FA5}">
                      <a16:colId xmlns:a16="http://schemas.microsoft.com/office/drawing/2014/main" val="4226858779"/>
                    </a:ext>
                  </a:extLst>
                </a:gridCol>
              </a:tblGrid>
              <a:tr h="488961">
                <a:tc>
                  <a:txBody>
                    <a:bodyPr/>
                    <a:lstStyle/>
                    <a:p>
                      <a:pPr algn="l"/>
                      <a:r>
                        <a:rPr lang="de-DE" sz="2200" dirty="0">
                          <a:latin typeface="Arial" panose="020B0604020202020204" pitchFamily="34" charset="0"/>
                          <a:cs typeface="Arial" panose="020B0604020202020204" pitchFamily="34" charset="0"/>
                        </a:rPr>
                        <a:t>SDG</a:t>
                      </a:r>
                      <a:endParaRPr lang="en-GB" sz="2200" dirty="0">
                        <a:latin typeface="Arial" panose="020B0604020202020204" pitchFamily="34" charset="0"/>
                        <a:cs typeface="Arial" panose="020B0604020202020204" pitchFamily="34" charset="0"/>
                      </a:endParaRPr>
                    </a:p>
                  </a:txBody>
                  <a:tcPr>
                    <a:solidFill>
                      <a:srgbClr val="0093DD"/>
                    </a:solidFill>
                  </a:tcPr>
                </a:tc>
                <a:tc>
                  <a:txBody>
                    <a:bodyPr/>
                    <a:lstStyle/>
                    <a:p>
                      <a:pPr algn="l"/>
                      <a:r>
                        <a:rPr lang="de-DE" sz="2200" dirty="0" err="1">
                          <a:latin typeface="Arial" panose="020B0604020202020204" pitchFamily="34" charset="0"/>
                          <a:cs typeface="Arial" panose="020B0604020202020204" pitchFamily="34" charset="0"/>
                        </a:rPr>
                        <a:t>Example</a:t>
                      </a:r>
                      <a:r>
                        <a:rPr lang="de-DE" sz="2200" dirty="0">
                          <a:latin typeface="Arial" panose="020B0604020202020204" pitchFamily="34" charset="0"/>
                          <a:cs typeface="Arial" panose="020B0604020202020204" pitchFamily="34" charset="0"/>
                        </a:rPr>
                        <a:t> </a:t>
                      </a:r>
                      <a:endParaRPr lang="en-GB" sz="22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10000"/>
                  </a:ext>
                </a:extLst>
              </a:tr>
              <a:tr h="77582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4: Quality Education </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Forms of co-learning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Establishment of inclusion classes</a:t>
                      </a:r>
                    </a:p>
                  </a:txBody>
                  <a:tcPr>
                    <a:solidFill>
                      <a:srgbClr val="0093DD">
                        <a:alpha val="69804"/>
                      </a:srgbClr>
                    </a:solidFill>
                  </a:tcPr>
                </a:tc>
                <a:extLst>
                  <a:ext uri="{0D108BD9-81ED-4DB2-BD59-A6C34878D82A}">
                    <a16:rowId xmlns:a16="http://schemas.microsoft.com/office/drawing/2014/main" val="3769753278"/>
                  </a:ext>
                </a:extLst>
              </a:tr>
              <a:tr h="72775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5: Gender </a:t>
                      </a:r>
                      <a:r>
                        <a:rPr lang="de-DE" sz="2200" b="1" kern="1200" dirty="0" err="1">
                          <a:solidFill>
                            <a:schemeClr val="tx1"/>
                          </a:solidFill>
                          <a:effectLst/>
                          <a:latin typeface="Arial" panose="020B0604020202020204" pitchFamily="34" charset="0"/>
                          <a:ea typeface="+mn-ea"/>
                          <a:cs typeface="Arial" panose="020B0604020202020204" pitchFamily="34" charset="0"/>
                        </a:rPr>
                        <a:t>Equality</a:t>
                      </a:r>
                      <a:r>
                        <a:rPr lang="de-DE" sz="2200" b="1" kern="1200" dirty="0">
                          <a:solidFill>
                            <a:schemeClr val="tx1"/>
                          </a:solidFill>
                          <a:effectLst/>
                          <a:latin typeface="Arial" panose="020B0604020202020204" pitchFamily="34" charset="0"/>
                          <a:ea typeface="+mn-ea"/>
                          <a:cs typeface="Arial" panose="020B0604020202020204" pitchFamily="34" charset="0"/>
                        </a:rPr>
                        <a:t> </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Realisation of projects to reflect leadership roles, political power, authority, resources and status</a:t>
                      </a:r>
                      <a:endParaRPr lang="de-AT" sz="22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1697308729"/>
                  </a:ext>
                </a:extLst>
              </a:tr>
              <a:tr h="98730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6: Clean </a:t>
                      </a:r>
                      <a:r>
                        <a:rPr lang="de-DE" sz="2200" b="1" kern="1200" dirty="0" err="1">
                          <a:solidFill>
                            <a:schemeClr val="tx1"/>
                          </a:solidFill>
                          <a:effectLst/>
                          <a:latin typeface="Arial" panose="020B0604020202020204" pitchFamily="34" charset="0"/>
                          <a:ea typeface="+mn-ea"/>
                          <a:cs typeface="Arial" panose="020B0604020202020204" pitchFamily="34" charset="0"/>
                        </a:rPr>
                        <a:t>Water</a:t>
                      </a:r>
                      <a:r>
                        <a:rPr lang="de-DE" sz="2200" b="1" kern="1200" dirty="0">
                          <a:solidFill>
                            <a:schemeClr val="tx1"/>
                          </a:solidFill>
                          <a:effectLst/>
                          <a:latin typeface="Arial" panose="020B0604020202020204" pitchFamily="34" charset="0"/>
                          <a:ea typeface="+mn-ea"/>
                          <a:cs typeface="Arial" panose="020B0604020202020204" pitchFamily="34" charset="0"/>
                        </a:rPr>
                        <a:t> and </a:t>
                      </a:r>
                      <a:r>
                        <a:rPr lang="de-DE" sz="2200" b="1" kern="1200" dirty="0" err="1">
                          <a:solidFill>
                            <a:schemeClr val="tx1"/>
                          </a:solidFill>
                          <a:effectLst/>
                          <a:latin typeface="Arial" panose="020B0604020202020204" pitchFamily="34" charset="0"/>
                          <a:ea typeface="+mn-ea"/>
                          <a:cs typeface="Arial" panose="020B0604020202020204" pitchFamily="34" charset="0"/>
                        </a:rPr>
                        <a:t>Sanitation</a:t>
                      </a:r>
                      <a:r>
                        <a:rPr lang="de-DE" sz="2200" b="1" kern="1200" dirty="0">
                          <a:solidFill>
                            <a:schemeClr val="tx1"/>
                          </a:solidFill>
                          <a:effectLst/>
                          <a:latin typeface="Arial" panose="020B0604020202020204" pitchFamily="34" charset="0"/>
                          <a:ea typeface="+mn-ea"/>
                          <a:cs typeface="Arial" panose="020B0604020202020204" pitchFamily="34" charset="0"/>
                        </a:rPr>
                        <a:t> </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indent="-342900" algn="l" defTabSz="914400" rtl="0" eaLnBrk="1" latinLnBrk="0" hangingPunct="1">
                        <a:buFont typeface="Arial" panose="020B0604020202020204" pitchFamily="34" charset="0"/>
                        <a:buChar char="•"/>
                      </a:pPr>
                      <a:r>
                        <a:rPr lang="en-GB" sz="2200" kern="1200" dirty="0">
                          <a:solidFill>
                            <a:schemeClr val="tx1"/>
                          </a:solidFill>
                          <a:effectLst/>
                          <a:latin typeface="Arial" panose="020B0604020202020204" pitchFamily="34" charset="0"/>
                          <a:ea typeface="+mn-ea"/>
                          <a:cs typeface="Arial" panose="020B0604020202020204" pitchFamily="34" charset="0"/>
                        </a:rPr>
                        <a:t>Projects to use water in a effective way and to support sustainable water withdrawals </a:t>
                      </a:r>
                    </a:p>
                  </a:txBody>
                  <a:tcPr>
                    <a:solidFill>
                      <a:srgbClr val="0093DD">
                        <a:alpha val="69804"/>
                      </a:srgbClr>
                    </a:solidFill>
                  </a:tcPr>
                </a:tc>
                <a:extLst>
                  <a:ext uri="{0D108BD9-81ED-4DB2-BD59-A6C34878D82A}">
                    <a16:rowId xmlns:a16="http://schemas.microsoft.com/office/drawing/2014/main" val="1751771115"/>
                  </a:ext>
                </a:extLst>
              </a:tr>
              <a:tr h="98730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7: </a:t>
                      </a:r>
                      <a:r>
                        <a:rPr lang="de-DE" sz="2200" b="1" kern="1200" dirty="0" err="1">
                          <a:solidFill>
                            <a:schemeClr val="tx1"/>
                          </a:solidFill>
                          <a:effectLst/>
                          <a:latin typeface="Arial" panose="020B0604020202020204" pitchFamily="34" charset="0"/>
                          <a:ea typeface="+mn-ea"/>
                          <a:cs typeface="Arial" panose="020B0604020202020204" pitchFamily="34" charset="0"/>
                        </a:rPr>
                        <a:t>Affordable</a:t>
                      </a:r>
                      <a:r>
                        <a:rPr lang="de-DE" sz="2200" b="1" kern="1200" dirty="0">
                          <a:solidFill>
                            <a:schemeClr val="tx1"/>
                          </a:solidFill>
                          <a:effectLst/>
                          <a:latin typeface="Arial" panose="020B0604020202020204" pitchFamily="34" charset="0"/>
                          <a:ea typeface="+mn-ea"/>
                          <a:cs typeface="Arial" panose="020B0604020202020204" pitchFamily="34" charset="0"/>
                        </a:rPr>
                        <a:t> and Clean Energy </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indent="-342900" algn="l" defTabSz="914400" rtl="0" eaLnBrk="1" latinLnBrk="0" hangingPunct="1">
                        <a:buFont typeface="Arial" panose="020B0604020202020204" pitchFamily="34" charset="0"/>
                        <a:buChar char="•"/>
                      </a:pPr>
                      <a:r>
                        <a:rPr lang="en-GB" sz="2200" kern="1200" dirty="0">
                          <a:solidFill>
                            <a:schemeClr val="tx1"/>
                          </a:solidFill>
                          <a:effectLst/>
                          <a:latin typeface="Arial" panose="020B0604020202020204" pitchFamily="34" charset="0"/>
                          <a:ea typeface="+mn-ea"/>
                          <a:cs typeface="Arial" panose="020B0604020202020204" pitchFamily="34" charset="0"/>
                        </a:rPr>
                        <a:t>Clean energy for all sections of populations </a:t>
                      </a:r>
                    </a:p>
                  </a:txBody>
                  <a:tcPr>
                    <a:solidFill>
                      <a:srgbClr val="0093DD">
                        <a:alpha val="20000"/>
                      </a:srgbClr>
                    </a:solidFill>
                  </a:tcPr>
                </a:tc>
                <a:extLst>
                  <a:ext uri="{0D108BD9-81ED-4DB2-BD59-A6C34878D82A}">
                    <a16:rowId xmlns:a16="http://schemas.microsoft.com/office/drawing/2014/main" val="3198178395"/>
                  </a:ext>
                </a:extLst>
              </a:tr>
            </a:tbl>
          </a:graphicData>
        </a:graphic>
      </p:graphicFrame>
    </p:spTree>
    <p:extLst>
      <p:ext uri="{BB962C8B-B14F-4D97-AF65-F5344CB8AC3E}">
        <p14:creationId xmlns:p14="http://schemas.microsoft.com/office/powerpoint/2010/main" val="8428206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1CF19D-5AE8-E64D-77C5-8B944E2C1B38}"/>
              </a:ext>
            </a:extLst>
          </p:cNvPr>
          <p:cNvSpPr>
            <a:spLocks noGrp="1"/>
          </p:cNvSpPr>
          <p:nvPr>
            <p:ph type="title"/>
          </p:nvPr>
        </p:nvSpPr>
        <p:spPr>
          <a:xfrm>
            <a:off x="838200" y="322259"/>
            <a:ext cx="10536219" cy="1325563"/>
          </a:xfrm>
        </p:spPr>
        <p:txBody>
          <a:bodyPr>
            <a:noAutofit/>
          </a:bodyPr>
          <a:lstStyle/>
          <a:p>
            <a:br>
              <a:rPr lang="ro-RO" sz="3600" dirty="0">
                <a:latin typeface="Arial" panose="020B0604020202020204" pitchFamily="34" charset="0"/>
                <a:cs typeface="Arial" panose="020B0604020202020204" pitchFamily="34" charset="0"/>
              </a:rPr>
            </a:br>
            <a:r>
              <a:rPr lang="de-DE" sz="3600" dirty="0">
                <a:latin typeface="Arial" panose="020B0604020202020204" pitchFamily="34" charset="0"/>
                <a:cs typeface="Arial" panose="020B0604020202020204" pitchFamily="34" charset="0"/>
              </a:rPr>
              <a:t>SDGs: </a:t>
            </a:r>
            <a:r>
              <a:rPr lang="de-DE" sz="3600" dirty="0" err="1">
                <a:latin typeface="Arial" panose="020B0604020202020204" pitchFamily="34" charset="0"/>
                <a:cs typeface="Arial" panose="020B0604020202020204" pitchFamily="34" charset="0"/>
              </a:rPr>
              <a:t>Examples</a:t>
            </a:r>
            <a:r>
              <a:rPr lang="de-DE" sz="3600" dirty="0">
                <a:latin typeface="Arial" panose="020B0604020202020204" pitchFamily="34" charset="0"/>
                <a:cs typeface="Arial" panose="020B0604020202020204" pitchFamily="34" charset="0"/>
              </a:rPr>
              <a:t> </a:t>
            </a:r>
            <a:r>
              <a:rPr lang="de-DE" sz="3600" dirty="0" err="1">
                <a:latin typeface="Arial" panose="020B0604020202020204" pitchFamily="34" charset="0"/>
                <a:cs typeface="Arial" panose="020B0604020202020204" pitchFamily="34" charset="0"/>
              </a:rPr>
              <a:t>Social</a:t>
            </a:r>
            <a:r>
              <a:rPr lang="de-DE" sz="3600" dirty="0">
                <a:latin typeface="Arial" panose="020B0604020202020204" pitchFamily="34" charset="0"/>
                <a:cs typeface="Arial" panose="020B0604020202020204" pitchFamily="34" charset="0"/>
              </a:rPr>
              <a:t> Economy / social </a:t>
            </a:r>
            <a:r>
              <a:rPr lang="de-DE" sz="3600" dirty="0" err="1">
                <a:latin typeface="Arial" panose="020B0604020202020204" pitchFamily="34" charset="0"/>
                <a:cs typeface="Arial" panose="020B0604020202020204" pitchFamily="34" charset="0"/>
              </a:rPr>
              <a:t>work</a:t>
            </a:r>
            <a:r>
              <a:rPr lang="de-DE" sz="3600" dirty="0">
                <a:latin typeface="Arial" panose="020B0604020202020204" pitchFamily="34" charset="0"/>
                <a:cs typeface="Arial" panose="020B0604020202020204" pitchFamily="34" charset="0"/>
              </a:rPr>
              <a:t> III</a:t>
            </a:r>
            <a:br>
              <a:rPr lang="de-DE" sz="3600" dirty="0">
                <a:latin typeface="Arial" panose="020B0604020202020204" pitchFamily="34" charset="0"/>
                <a:cs typeface="Arial" panose="020B0604020202020204" pitchFamily="34" charset="0"/>
              </a:rPr>
            </a:br>
            <a:endParaRPr lang="en-GB" sz="3600" dirty="0">
              <a:latin typeface="Arial" panose="020B0604020202020204" pitchFamily="34" charset="0"/>
              <a:cs typeface="Arial" panose="020B0604020202020204" pitchFamily="34" charset="0"/>
            </a:endParaRPr>
          </a:p>
        </p:txBody>
      </p:sp>
      <p:sp>
        <p:nvSpPr>
          <p:cNvPr id="5" name="Inhaltsplatzhalter 4">
            <a:extLst>
              <a:ext uri="{FF2B5EF4-FFF2-40B4-BE49-F238E27FC236}">
                <a16:creationId xmlns:a16="http://schemas.microsoft.com/office/drawing/2014/main" id="{6E88F2E5-C09D-47E7-A350-23C00B84D2D4}"/>
              </a:ext>
            </a:extLst>
          </p:cNvPr>
          <p:cNvSpPr>
            <a:spLocks noGrp="1"/>
          </p:cNvSpPr>
          <p:nvPr>
            <p:ph idx="1"/>
          </p:nvPr>
        </p:nvSpPr>
        <p:spPr/>
        <p:txBody>
          <a:bodyPr/>
          <a:lstStyle/>
          <a:p>
            <a:endParaRPr lang="de-AT" dirty="0"/>
          </a:p>
        </p:txBody>
      </p:sp>
      <p:graphicFrame>
        <p:nvGraphicFramePr>
          <p:cNvPr id="6" name="Tabel 4">
            <a:extLst>
              <a:ext uri="{FF2B5EF4-FFF2-40B4-BE49-F238E27FC236}">
                <a16:creationId xmlns:a16="http://schemas.microsoft.com/office/drawing/2014/main" id="{25C556A0-E477-4C07-8637-24D5E831587F}"/>
              </a:ext>
            </a:extLst>
          </p:cNvPr>
          <p:cNvGraphicFramePr>
            <a:graphicFrameLocks/>
          </p:cNvGraphicFramePr>
          <p:nvPr>
            <p:extLst>
              <p:ext uri="{D42A27DB-BD31-4B8C-83A1-F6EECF244321}">
                <p14:modId xmlns:p14="http://schemas.microsoft.com/office/powerpoint/2010/main" val="1246949548"/>
              </p:ext>
            </p:extLst>
          </p:nvPr>
        </p:nvGraphicFramePr>
        <p:xfrm>
          <a:off x="817581" y="1647822"/>
          <a:ext cx="10556838" cy="4664391"/>
        </p:xfrm>
        <a:graphic>
          <a:graphicData uri="http://schemas.openxmlformats.org/drawingml/2006/table">
            <a:tbl>
              <a:tblPr firstRow="1" bandRow="1">
                <a:tableStyleId>{5C22544A-7EE6-4342-B048-85BDC9FD1C3A}</a:tableStyleId>
              </a:tblPr>
              <a:tblGrid>
                <a:gridCol w="3111482">
                  <a:extLst>
                    <a:ext uri="{9D8B030D-6E8A-4147-A177-3AD203B41FA5}">
                      <a16:colId xmlns:a16="http://schemas.microsoft.com/office/drawing/2014/main" val="2866910016"/>
                    </a:ext>
                  </a:extLst>
                </a:gridCol>
                <a:gridCol w="7445356">
                  <a:extLst>
                    <a:ext uri="{9D8B030D-6E8A-4147-A177-3AD203B41FA5}">
                      <a16:colId xmlns:a16="http://schemas.microsoft.com/office/drawing/2014/main" val="4226858779"/>
                    </a:ext>
                  </a:extLst>
                </a:gridCol>
              </a:tblGrid>
              <a:tr h="581350">
                <a:tc>
                  <a:txBody>
                    <a:bodyPr/>
                    <a:lstStyle/>
                    <a:p>
                      <a:pPr algn="l"/>
                      <a:r>
                        <a:rPr lang="de-DE" sz="2200" dirty="0">
                          <a:latin typeface="Arial" panose="020B0604020202020204" pitchFamily="34" charset="0"/>
                          <a:cs typeface="Arial" panose="020B0604020202020204" pitchFamily="34" charset="0"/>
                        </a:rPr>
                        <a:t>SDG</a:t>
                      </a:r>
                      <a:endParaRPr lang="en-GB" sz="2200" dirty="0">
                        <a:latin typeface="Arial" panose="020B0604020202020204" pitchFamily="34" charset="0"/>
                        <a:cs typeface="Arial" panose="020B0604020202020204" pitchFamily="34" charset="0"/>
                      </a:endParaRPr>
                    </a:p>
                  </a:txBody>
                  <a:tcPr>
                    <a:solidFill>
                      <a:srgbClr val="0093DD"/>
                    </a:solidFill>
                  </a:tcPr>
                </a:tc>
                <a:tc>
                  <a:txBody>
                    <a:bodyPr/>
                    <a:lstStyle/>
                    <a:p>
                      <a:pPr algn="l"/>
                      <a:r>
                        <a:rPr lang="de-DE" sz="2200" dirty="0" err="1">
                          <a:latin typeface="Arial" panose="020B0604020202020204" pitchFamily="34" charset="0"/>
                          <a:cs typeface="Arial" panose="020B0604020202020204" pitchFamily="34" charset="0"/>
                        </a:rPr>
                        <a:t>Example</a:t>
                      </a:r>
                      <a:r>
                        <a:rPr lang="de-DE" sz="2200" dirty="0">
                          <a:latin typeface="Arial" panose="020B0604020202020204" pitchFamily="34" charset="0"/>
                          <a:cs typeface="Arial" panose="020B0604020202020204" pitchFamily="34" charset="0"/>
                        </a:rPr>
                        <a:t> </a:t>
                      </a:r>
                      <a:endParaRPr lang="en-GB" sz="22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10000"/>
                  </a:ext>
                </a:extLst>
              </a:tr>
              <a:tr h="111409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8: </a:t>
                      </a:r>
                      <a:r>
                        <a:rPr lang="en-GB" sz="2200" b="1" kern="1200" dirty="0">
                          <a:solidFill>
                            <a:schemeClr val="tx1"/>
                          </a:solidFill>
                          <a:effectLst/>
                          <a:latin typeface="Arial" panose="020B0604020202020204" pitchFamily="34" charset="0"/>
                          <a:ea typeface="+mn-ea"/>
                          <a:cs typeface="Arial" panose="020B0604020202020204" pitchFamily="34" charset="0"/>
                        </a:rPr>
                        <a:t>Decent Work and Economic Growth</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Overcome the growth ideology</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Adopt an eco-social worldview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Advocate for degrowth alternatives</a:t>
                      </a:r>
                    </a:p>
                  </a:txBody>
                  <a:tcPr>
                    <a:solidFill>
                      <a:srgbClr val="0093DD">
                        <a:alpha val="69804"/>
                      </a:srgbClr>
                    </a:solidFill>
                  </a:tcPr>
                </a:tc>
                <a:extLst>
                  <a:ext uri="{0D108BD9-81ED-4DB2-BD59-A6C34878D82A}">
                    <a16:rowId xmlns:a16="http://schemas.microsoft.com/office/drawing/2014/main" val="3769753278"/>
                  </a:ext>
                </a:extLst>
              </a:tr>
              <a:tr h="1096838">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9: Industry, Innovation and Infrastructure </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Building up sustainable tourism to support inclusion, innovation and sustainability </a:t>
                      </a:r>
                      <a:endParaRPr lang="de-AT" sz="22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1697308729"/>
                  </a:ext>
                </a:extLst>
              </a:tr>
              <a:tr h="77438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10: </a:t>
                      </a:r>
                      <a:r>
                        <a:rPr lang="de-DE" sz="2200" b="1" kern="1200" dirty="0" err="1">
                          <a:solidFill>
                            <a:schemeClr val="tx1"/>
                          </a:solidFill>
                          <a:effectLst/>
                          <a:latin typeface="Arial" panose="020B0604020202020204" pitchFamily="34" charset="0"/>
                          <a:ea typeface="+mn-ea"/>
                          <a:cs typeface="Arial" panose="020B0604020202020204" pitchFamily="34" charset="0"/>
                        </a:rPr>
                        <a:t>Reduced</a:t>
                      </a:r>
                      <a:r>
                        <a:rPr lang="de-DE" sz="2200" b="1" kern="1200" dirty="0">
                          <a:solidFill>
                            <a:schemeClr val="tx1"/>
                          </a:solidFill>
                          <a:effectLst/>
                          <a:latin typeface="Arial" panose="020B0604020202020204" pitchFamily="34" charset="0"/>
                          <a:ea typeface="+mn-ea"/>
                          <a:cs typeface="Arial" panose="020B0604020202020204" pitchFamily="34" charset="0"/>
                        </a:rPr>
                        <a:t> </a:t>
                      </a:r>
                      <a:r>
                        <a:rPr lang="de-DE" sz="2200" b="1" kern="1200" dirty="0" err="1">
                          <a:solidFill>
                            <a:schemeClr val="tx1"/>
                          </a:solidFill>
                          <a:effectLst/>
                          <a:latin typeface="Arial" panose="020B0604020202020204" pitchFamily="34" charset="0"/>
                          <a:ea typeface="+mn-ea"/>
                          <a:cs typeface="Arial" panose="020B0604020202020204" pitchFamily="34" charset="0"/>
                        </a:rPr>
                        <a:t>Inequality</a:t>
                      </a:r>
                      <a:r>
                        <a:rPr lang="de-DE" sz="2200" b="1" kern="1200" dirty="0">
                          <a:solidFill>
                            <a:schemeClr val="tx1"/>
                          </a:solidFill>
                          <a:effectLst/>
                          <a:latin typeface="Arial" panose="020B0604020202020204" pitchFamily="34" charset="0"/>
                          <a:ea typeface="+mn-ea"/>
                          <a:cs typeface="Arial" panose="020B0604020202020204" pitchFamily="34" charset="0"/>
                        </a:rPr>
                        <a:t> </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Jubilee Debt Campaign: general debt relief of the poorest countries</a:t>
                      </a:r>
                    </a:p>
                  </a:txBody>
                  <a:tcPr>
                    <a:solidFill>
                      <a:srgbClr val="0093DD">
                        <a:alpha val="69804"/>
                      </a:srgbClr>
                    </a:solidFill>
                  </a:tcPr>
                </a:tc>
                <a:extLst>
                  <a:ext uri="{0D108BD9-81ED-4DB2-BD59-A6C34878D82A}">
                    <a16:rowId xmlns:a16="http://schemas.microsoft.com/office/drawing/2014/main" val="1751771115"/>
                  </a:ext>
                </a:extLst>
              </a:tr>
              <a:tr h="77438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200" b="1" kern="1200" dirty="0">
                          <a:solidFill>
                            <a:schemeClr val="tx1"/>
                          </a:solidFill>
                          <a:effectLst/>
                          <a:latin typeface="Arial" panose="020B0604020202020204" pitchFamily="34" charset="0"/>
                          <a:ea typeface="+mn-ea"/>
                          <a:cs typeface="Arial" panose="020B0604020202020204" pitchFamily="34" charset="0"/>
                        </a:rPr>
                        <a:t>Goal 11: Sustainable Cities and Communities</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Promoting public-private partnerships and in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Organising local networks of welfare service providers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Strategic planning and coordination of social action</a:t>
                      </a:r>
                      <a:endParaRPr lang="de-AT" sz="22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extLst>
                  <a:ext uri="{0D108BD9-81ED-4DB2-BD59-A6C34878D82A}">
                    <a16:rowId xmlns:a16="http://schemas.microsoft.com/office/drawing/2014/main" val="1685327549"/>
                  </a:ext>
                </a:extLst>
              </a:tr>
            </a:tbl>
          </a:graphicData>
        </a:graphic>
      </p:graphicFrame>
    </p:spTree>
    <p:extLst>
      <p:ext uri="{BB962C8B-B14F-4D97-AF65-F5344CB8AC3E}">
        <p14:creationId xmlns:p14="http://schemas.microsoft.com/office/powerpoint/2010/main" val="28876736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1CF19D-5AE8-E64D-77C5-8B944E2C1B38}"/>
              </a:ext>
            </a:extLst>
          </p:cNvPr>
          <p:cNvSpPr>
            <a:spLocks noGrp="1"/>
          </p:cNvSpPr>
          <p:nvPr>
            <p:ph type="title"/>
          </p:nvPr>
        </p:nvSpPr>
        <p:spPr>
          <a:xfrm>
            <a:off x="817581" y="474909"/>
            <a:ext cx="10440227" cy="1325563"/>
          </a:xfrm>
        </p:spPr>
        <p:txBody>
          <a:bodyPr>
            <a:noAutofit/>
          </a:bodyPr>
          <a:lstStyle/>
          <a:p>
            <a:br>
              <a:rPr lang="ro-RO" sz="3600" dirty="0">
                <a:latin typeface="Arial" panose="020B0604020202020204" pitchFamily="34" charset="0"/>
                <a:cs typeface="Arial" panose="020B0604020202020204" pitchFamily="34" charset="0"/>
              </a:rPr>
            </a:br>
            <a:r>
              <a:rPr lang="de-DE" sz="3600" dirty="0">
                <a:latin typeface="Arial" panose="020B0604020202020204" pitchFamily="34" charset="0"/>
                <a:cs typeface="Arial" panose="020B0604020202020204" pitchFamily="34" charset="0"/>
              </a:rPr>
              <a:t>SDGs: </a:t>
            </a:r>
            <a:r>
              <a:rPr lang="de-DE" sz="3600" dirty="0" err="1">
                <a:latin typeface="Arial" panose="020B0604020202020204" pitchFamily="34" charset="0"/>
                <a:cs typeface="Arial" panose="020B0604020202020204" pitchFamily="34" charset="0"/>
              </a:rPr>
              <a:t>Examples</a:t>
            </a:r>
            <a:r>
              <a:rPr lang="de-DE" sz="3600" dirty="0">
                <a:latin typeface="Arial" panose="020B0604020202020204" pitchFamily="34" charset="0"/>
                <a:cs typeface="Arial" panose="020B0604020202020204" pitchFamily="34" charset="0"/>
              </a:rPr>
              <a:t> </a:t>
            </a:r>
            <a:r>
              <a:rPr lang="de-DE" sz="3600" dirty="0" err="1">
                <a:latin typeface="Arial" panose="020B0604020202020204" pitchFamily="34" charset="0"/>
                <a:cs typeface="Arial" panose="020B0604020202020204" pitchFamily="34" charset="0"/>
              </a:rPr>
              <a:t>Social</a:t>
            </a:r>
            <a:r>
              <a:rPr lang="de-DE" sz="3600" dirty="0">
                <a:latin typeface="Arial" panose="020B0604020202020204" pitchFamily="34" charset="0"/>
                <a:cs typeface="Arial" panose="020B0604020202020204" pitchFamily="34" charset="0"/>
              </a:rPr>
              <a:t> Economy / social </a:t>
            </a:r>
            <a:r>
              <a:rPr lang="de-DE" sz="3600" dirty="0" err="1">
                <a:latin typeface="Arial" panose="020B0604020202020204" pitchFamily="34" charset="0"/>
                <a:cs typeface="Arial" panose="020B0604020202020204" pitchFamily="34" charset="0"/>
              </a:rPr>
              <a:t>work</a:t>
            </a:r>
            <a:r>
              <a:rPr lang="de-DE" sz="3600" dirty="0">
                <a:latin typeface="Arial" panose="020B0604020202020204" pitchFamily="34" charset="0"/>
                <a:cs typeface="Arial" panose="020B0604020202020204" pitchFamily="34" charset="0"/>
              </a:rPr>
              <a:t> IV</a:t>
            </a:r>
            <a:br>
              <a:rPr lang="de-DE" sz="3600" dirty="0">
                <a:latin typeface="Arial" panose="020B0604020202020204" pitchFamily="34" charset="0"/>
                <a:cs typeface="Arial" panose="020B0604020202020204" pitchFamily="34" charset="0"/>
              </a:rPr>
            </a:br>
            <a:endParaRPr lang="en-GB" sz="3600" dirty="0">
              <a:latin typeface="Arial" panose="020B0604020202020204" pitchFamily="34" charset="0"/>
              <a:cs typeface="Arial" panose="020B0604020202020204" pitchFamily="34" charset="0"/>
            </a:endParaRPr>
          </a:p>
        </p:txBody>
      </p:sp>
      <p:sp>
        <p:nvSpPr>
          <p:cNvPr id="5" name="Inhaltsplatzhalter 4">
            <a:extLst>
              <a:ext uri="{FF2B5EF4-FFF2-40B4-BE49-F238E27FC236}">
                <a16:creationId xmlns:a16="http://schemas.microsoft.com/office/drawing/2014/main" id="{6E88F2E5-C09D-47E7-A350-23C00B84D2D4}"/>
              </a:ext>
            </a:extLst>
          </p:cNvPr>
          <p:cNvSpPr>
            <a:spLocks noGrp="1"/>
          </p:cNvSpPr>
          <p:nvPr>
            <p:ph idx="1"/>
          </p:nvPr>
        </p:nvSpPr>
        <p:spPr/>
        <p:txBody>
          <a:bodyPr/>
          <a:lstStyle/>
          <a:p>
            <a:endParaRPr lang="de-AT" dirty="0"/>
          </a:p>
        </p:txBody>
      </p:sp>
      <p:graphicFrame>
        <p:nvGraphicFramePr>
          <p:cNvPr id="6" name="Tabel 4">
            <a:extLst>
              <a:ext uri="{FF2B5EF4-FFF2-40B4-BE49-F238E27FC236}">
                <a16:creationId xmlns:a16="http://schemas.microsoft.com/office/drawing/2014/main" id="{25C556A0-E477-4C07-8637-24D5E831587F}"/>
              </a:ext>
            </a:extLst>
          </p:cNvPr>
          <p:cNvGraphicFramePr>
            <a:graphicFrameLocks/>
          </p:cNvGraphicFramePr>
          <p:nvPr>
            <p:extLst>
              <p:ext uri="{D42A27DB-BD31-4B8C-83A1-F6EECF244321}">
                <p14:modId xmlns:p14="http://schemas.microsoft.com/office/powerpoint/2010/main" val="1608714684"/>
              </p:ext>
            </p:extLst>
          </p:nvPr>
        </p:nvGraphicFramePr>
        <p:xfrm>
          <a:off x="817581" y="1847852"/>
          <a:ext cx="10536218" cy="3641177"/>
        </p:xfrm>
        <a:graphic>
          <a:graphicData uri="http://schemas.openxmlformats.org/drawingml/2006/table">
            <a:tbl>
              <a:tblPr firstRow="1" bandRow="1">
                <a:tableStyleId>{5C22544A-7EE6-4342-B048-85BDC9FD1C3A}</a:tableStyleId>
              </a:tblPr>
              <a:tblGrid>
                <a:gridCol w="3097194">
                  <a:extLst>
                    <a:ext uri="{9D8B030D-6E8A-4147-A177-3AD203B41FA5}">
                      <a16:colId xmlns:a16="http://schemas.microsoft.com/office/drawing/2014/main" val="2866910016"/>
                    </a:ext>
                  </a:extLst>
                </a:gridCol>
                <a:gridCol w="7439024">
                  <a:extLst>
                    <a:ext uri="{9D8B030D-6E8A-4147-A177-3AD203B41FA5}">
                      <a16:colId xmlns:a16="http://schemas.microsoft.com/office/drawing/2014/main" val="4226858779"/>
                    </a:ext>
                  </a:extLst>
                </a:gridCol>
              </a:tblGrid>
              <a:tr h="581350">
                <a:tc>
                  <a:txBody>
                    <a:bodyPr/>
                    <a:lstStyle/>
                    <a:p>
                      <a:pPr algn="l"/>
                      <a:r>
                        <a:rPr lang="de-DE" sz="2200" dirty="0">
                          <a:latin typeface="Arial" panose="020B0604020202020204" pitchFamily="34" charset="0"/>
                          <a:cs typeface="Arial" panose="020B0604020202020204" pitchFamily="34" charset="0"/>
                        </a:rPr>
                        <a:t>SDG</a:t>
                      </a:r>
                      <a:endParaRPr lang="en-GB" sz="2200" dirty="0">
                        <a:latin typeface="Arial" panose="020B0604020202020204" pitchFamily="34" charset="0"/>
                        <a:cs typeface="Arial" panose="020B0604020202020204" pitchFamily="34" charset="0"/>
                      </a:endParaRPr>
                    </a:p>
                  </a:txBody>
                  <a:tcPr>
                    <a:solidFill>
                      <a:srgbClr val="0093DD"/>
                    </a:solidFill>
                  </a:tcPr>
                </a:tc>
                <a:tc>
                  <a:txBody>
                    <a:bodyPr/>
                    <a:lstStyle/>
                    <a:p>
                      <a:pPr algn="l"/>
                      <a:r>
                        <a:rPr lang="de-DE" sz="2200" dirty="0" err="1">
                          <a:latin typeface="Arial" panose="020B0604020202020204" pitchFamily="34" charset="0"/>
                          <a:cs typeface="Arial" panose="020B0604020202020204" pitchFamily="34" charset="0"/>
                        </a:rPr>
                        <a:t>Example</a:t>
                      </a:r>
                      <a:r>
                        <a:rPr lang="de-DE" sz="2200" dirty="0">
                          <a:latin typeface="Arial" panose="020B0604020202020204" pitchFamily="34" charset="0"/>
                          <a:cs typeface="Arial" panose="020B0604020202020204" pitchFamily="34" charset="0"/>
                        </a:rPr>
                        <a:t> </a:t>
                      </a:r>
                      <a:endParaRPr lang="en-GB" sz="22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10000"/>
                  </a:ext>
                </a:extLst>
              </a:tr>
              <a:tr h="94181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2200" b="1" kern="1200" dirty="0">
                          <a:solidFill>
                            <a:schemeClr val="tx1"/>
                          </a:solidFill>
                          <a:effectLst/>
                          <a:latin typeface="Arial" panose="020B0604020202020204" pitchFamily="34" charset="0"/>
                          <a:ea typeface="+mn-ea"/>
                          <a:cs typeface="Arial" panose="020B0604020202020204" pitchFamily="34" charset="0"/>
                        </a:rPr>
                        <a:t>Goal 12: </a:t>
                      </a:r>
                      <a:r>
                        <a:rPr lang="en-GB" sz="2200" b="1" kern="1200" dirty="0">
                          <a:solidFill>
                            <a:schemeClr val="tx1"/>
                          </a:solidFill>
                          <a:effectLst/>
                          <a:latin typeface="Arial" panose="020B0604020202020204" pitchFamily="34" charset="0"/>
                          <a:ea typeface="+mn-ea"/>
                          <a:cs typeface="Arial" panose="020B0604020202020204" pitchFamily="34" charset="0"/>
                        </a:rPr>
                        <a:t>Responsible Consumption and Production</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Responsible consumption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Recycling and reuse of products</a:t>
                      </a:r>
                      <a:endParaRPr lang="de-AT" sz="22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extLst>
                  <a:ext uri="{0D108BD9-81ED-4DB2-BD59-A6C34878D82A}">
                    <a16:rowId xmlns:a16="http://schemas.microsoft.com/office/drawing/2014/main" val="3769753278"/>
                  </a:ext>
                </a:extLst>
              </a:tr>
              <a:tr h="86526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200" b="1" kern="1200" dirty="0">
                          <a:solidFill>
                            <a:schemeClr val="tx1"/>
                          </a:solidFill>
                          <a:effectLst/>
                          <a:latin typeface="Arial" panose="020B0604020202020204" pitchFamily="34" charset="0"/>
                          <a:ea typeface="+mn-ea"/>
                          <a:cs typeface="Arial" panose="020B0604020202020204" pitchFamily="34" charset="0"/>
                        </a:rPr>
                        <a:t>Goal 13: Climate Action</a:t>
                      </a:r>
                      <a:endParaRPr lang="de-AT" sz="2200" b="1"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Projects at a local level e.g. composting, organic gardening, waste reduction or recycling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Work with specific groups </a:t>
                      </a:r>
                    </a:p>
                  </a:txBody>
                  <a:tcPr>
                    <a:solidFill>
                      <a:srgbClr val="0093DD">
                        <a:alpha val="20000"/>
                      </a:srgbClr>
                    </a:solidFill>
                  </a:tcPr>
                </a:tc>
                <a:extLst>
                  <a:ext uri="{0D108BD9-81ED-4DB2-BD59-A6C34878D82A}">
                    <a16:rowId xmlns:a16="http://schemas.microsoft.com/office/drawing/2014/main" val="1751771115"/>
                  </a:ext>
                </a:extLst>
              </a:tr>
              <a:tr h="86526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200" b="1" kern="1200" dirty="0">
                          <a:solidFill>
                            <a:schemeClr val="tx1"/>
                          </a:solidFill>
                          <a:effectLst/>
                          <a:latin typeface="Arial" panose="020B0604020202020204" pitchFamily="34" charset="0"/>
                          <a:ea typeface="+mn-ea"/>
                          <a:cs typeface="Arial" panose="020B0604020202020204" pitchFamily="34" charset="0"/>
                        </a:rPr>
                        <a:t>Goal 14: Life Below Water</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Multi-layered approach of Social Economy / social work complements other disciplines </a:t>
                      </a:r>
                      <a:endParaRPr lang="de-AT" sz="22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extLst>
                  <a:ext uri="{0D108BD9-81ED-4DB2-BD59-A6C34878D82A}">
                    <a16:rowId xmlns:a16="http://schemas.microsoft.com/office/drawing/2014/main" val="4195383445"/>
                  </a:ext>
                </a:extLst>
              </a:tr>
            </a:tbl>
          </a:graphicData>
        </a:graphic>
      </p:graphicFrame>
    </p:spTree>
    <p:extLst>
      <p:ext uri="{BB962C8B-B14F-4D97-AF65-F5344CB8AC3E}">
        <p14:creationId xmlns:p14="http://schemas.microsoft.com/office/powerpoint/2010/main" val="41287135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1CF19D-5AE8-E64D-77C5-8B944E2C1B38}"/>
              </a:ext>
            </a:extLst>
          </p:cNvPr>
          <p:cNvSpPr>
            <a:spLocks noGrp="1"/>
          </p:cNvSpPr>
          <p:nvPr>
            <p:ph type="title"/>
          </p:nvPr>
        </p:nvSpPr>
        <p:spPr>
          <a:xfrm>
            <a:off x="817580" y="473056"/>
            <a:ext cx="10536219" cy="1325563"/>
          </a:xfrm>
        </p:spPr>
        <p:txBody>
          <a:bodyPr>
            <a:noAutofit/>
          </a:bodyPr>
          <a:lstStyle/>
          <a:p>
            <a:br>
              <a:rPr lang="ro-RO" sz="3600" dirty="0">
                <a:latin typeface="Arial" panose="020B0604020202020204" pitchFamily="34" charset="0"/>
                <a:cs typeface="Arial" panose="020B0604020202020204" pitchFamily="34" charset="0"/>
              </a:rPr>
            </a:br>
            <a:r>
              <a:rPr lang="de-DE" sz="3600" dirty="0">
                <a:latin typeface="Arial" panose="020B0604020202020204" pitchFamily="34" charset="0"/>
                <a:cs typeface="Arial" panose="020B0604020202020204" pitchFamily="34" charset="0"/>
              </a:rPr>
              <a:t>SDGs: </a:t>
            </a:r>
            <a:r>
              <a:rPr lang="de-DE" sz="3600" dirty="0" err="1">
                <a:latin typeface="Arial" panose="020B0604020202020204" pitchFamily="34" charset="0"/>
                <a:cs typeface="Arial" panose="020B0604020202020204" pitchFamily="34" charset="0"/>
              </a:rPr>
              <a:t>Examples</a:t>
            </a:r>
            <a:r>
              <a:rPr lang="de-DE" sz="3600" dirty="0">
                <a:latin typeface="Arial" panose="020B0604020202020204" pitchFamily="34" charset="0"/>
                <a:cs typeface="Arial" panose="020B0604020202020204" pitchFamily="34" charset="0"/>
              </a:rPr>
              <a:t> </a:t>
            </a:r>
            <a:r>
              <a:rPr lang="de-DE" sz="3600" dirty="0" err="1">
                <a:latin typeface="Arial" panose="020B0604020202020204" pitchFamily="34" charset="0"/>
                <a:cs typeface="Arial" panose="020B0604020202020204" pitchFamily="34" charset="0"/>
              </a:rPr>
              <a:t>Social</a:t>
            </a:r>
            <a:r>
              <a:rPr lang="de-DE" sz="3600" dirty="0">
                <a:latin typeface="Arial" panose="020B0604020202020204" pitchFamily="34" charset="0"/>
                <a:cs typeface="Arial" panose="020B0604020202020204" pitchFamily="34" charset="0"/>
              </a:rPr>
              <a:t> Economy / social </a:t>
            </a:r>
            <a:r>
              <a:rPr lang="de-DE" sz="3600" dirty="0" err="1">
                <a:latin typeface="Arial" panose="020B0604020202020204" pitchFamily="34" charset="0"/>
                <a:cs typeface="Arial" panose="020B0604020202020204" pitchFamily="34" charset="0"/>
              </a:rPr>
              <a:t>work</a:t>
            </a:r>
            <a:r>
              <a:rPr lang="de-DE" sz="3600" dirty="0">
                <a:latin typeface="Arial" panose="020B0604020202020204" pitchFamily="34" charset="0"/>
                <a:cs typeface="Arial" panose="020B0604020202020204" pitchFamily="34" charset="0"/>
              </a:rPr>
              <a:t> V</a:t>
            </a:r>
            <a:br>
              <a:rPr lang="de-DE" sz="3600" dirty="0">
                <a:latin typeface="Arial" panose="020B0604020202020204" pitchFamily="34" charset="0"/>
                <a:cs typeface="Arial" panose="020B0604020202020204" pitchFamily="34" charset="0"/>
              </a:rPr>
            </a:br>
            <a:endParaRPr lang="en-GB" sz="3600" dirty="0">
              <a:latin typeface="Arial" panose="020B0604020202020204" pitchFamily="34" charset="0"/>
              <a:cs typeface="Arial" panose="020B0604020202020204" pitchFamily="34" charset="0"/>
            </a:endParaRPr>
          </a:p>
        </p:txBody>
      </p:sp>
      <p:sp>
        <p:nvSpPr>
          <p:cNvPr id="5" name="Inhaltsplatzhalter 4">
            <a:extLst>
              <a:ext uri="{FF2B5EF4-FFF2-40B4-BE49-F238E27FC236}">
                <a16:creationId xmlns:a16="http://schemas.microsoft.com/office/drawing/2014/main" id="{6E88F2E5-C09D-47E7-A350-23C00B84D2D4}"/>
              </a:ext>
            </a:extLst>
          </p:cNvPr>
          <p:cNvSpPr>
            <a:spLocks noGrp="1"/>
          </p:cNvSpPr>
          <p:nvPr>
            <p:ph idx="1"/>
          </p:nvPr>
        </p:nvSpPr>
        <p:spPr/>
        <p:txBody>
          <a:bodyPr/>
          <a:lstStyle/>
          <a:p>
            <a:endParaRPr lang="de-AT" dirty="0"/>
          </a:p>
        </p:txBody>
      </p:sp>
      <p:graphicFrame>
        <p:nvGraphicFramePr>
          <p:cNvPr id="6" name="Tabel 4">
            <a:extLst>
              <a:ext uri="{FF2B5EF4-FFF2-40B4-BE49-F238E27FC236}">
                <a16:creationId xmlns:a16="http://schemas.microsoft.com/office/drawing/2014/main" id="{25C556A0-E477-4C07-8637-24D5E831587F}"/>
              </a:ext>
            </a:extLst>
          </p:cNvPr>
          <p:cNvGraphicFramePr>
            <a:graphicFrameLocks/>
          </p:cNvGraphicFramePr>
          <p:nvPr>
            <p:extLst>
              <p:ext uri="{D42A27DB-BD31-4B8C-83A1-F6EECF244321}">
                <p14:modId xmlns:p14="http://schemas.microsoft.com/office/powerpoint/2010/main" val="582928107"/>
              </p:ext>
            </p:extLst>
          </p:nvPr>
        </p:nvGraphicFramePr>
        <p:xfrm>
          <a:off x="838200" y="1946311"/>
          <a:ext cx="10556838" cy="3998446"/>
        </p:xfrm>
        <a:graphic>
          <a:graphicData uri="http://schemas.openxmlformats.org/drawingml/2006/table">
            <a:tbl>
              <a:tblPr firstRow="1" bandRow="1">
                <a:tableStyleId>{5C22544A-7EE6-4342-B048-85BDC9FD1C3A}</a:tableStyleId>
              </a:tblPr>
              <a:tblGrid>
                <a:gridCol w="3125769">
                  <a:extLst>
                    <a:ext uri="{9D8B030D-6E8A-4147-A177-3AD203B41FA5}">
                      <a16:colId xmlns:a16="http://schemas.microsoft.com/office/drawing/2014/main" val="2866910016"/>
                    </a:ext>
                  </a:extLst>
                </a:gridCol>
                <a:gridCol w="7431069">
                  <a:extLst>
                    <a:ext uri="{9D8B030D-6E8A-4147-A177-3AD203B41FA5}">
                      <a16:colId xmlns:a16="http://schemas.microsoft.com/office/drawing/2014/main" val="4226858779"/>
                    </a:ext>
                  </a:extLst>
                </a:gridCol>
              </a:tblGrid>
              <a:tr h="422810">
                <a:tc>
                  <a:txBody>
                    <a:bodyPr/>
                    <a:lstStyle/>
                    <a:p>
                      <a:pPr algn="l"/>
                      <a:r>
                        <a:rPr lang="de-DE" sz="2200" dirty="0">
                          <a:latin typeface="Arial" panose="020B0604020202020204" pitchFamily="34" charset="0"/>
                          <a:cs typeface="Arial" panose="020B0604020202020204" pitchFamily="34" charset="0"/>
                        </a:rPr>
                        <a:t>SDG</a:t>
                      </a:r>
                      <a:endParaRPr lang="en-GB" sz="2200" dirty="0">
                        <a:latin typeface="Arial" panose="020B0604020202020204" pitchFamily="34" charset="0"/>
                        <a:cs typeface="Arial" panose="020B0604020202020204" pitchFamily="34" charset="0"/>
                      </a:endParaRPr>
                    </a:p>
                  </a:txBody>
                  <a:tcPr>
                    <a:solidFill>
                      <a:srgbClr val="0093DD"/>
                    </a:solidFill>
                  </a:tcPr>
                </a:tc>
                <a:tc>
                  <a:txBody>
                    <a:bodyPr/>
                    <a:lstStyle/>
                    <a:p>
                      <a:pPr algn="l"/>
                      <a:r>
                        <a:rPr lang="de-DE" sz="2200" dirty="0" err="1">
                          <a:latin typeface="Arial" panose="020B0604020202020204" pitchFamily="34" charset="0"/>
                          <a:cs typeface="Arial" panose="020B0604020202020204" pitchFamily="34" charset="0"/>
                        </a:rPr>
                        <a:t>Example</a:t>
                      </a:r>
                      <a:r>
                        <a:rPr lang="de-DE" sz="2200" dirty="0">
                          <a:latin typeface="Arial" panose="020B0604020202020204" pitchFamily="34" charset="0"/>
                          <a:cs typeface="Arial" panose="020B0604020202020204" pitchFamily="34" charset="0"/>
                        </a:rPr>
                        <a:t> </a:t>
                      </a:r>
                      <a:endParaRPr lang="en-GB" sz="2200" dirty="0">
                        <a:latin typeface="Arial" panose="020B0604020202020204" pitchFamily="34" charset="0"/>
                        <a:cs typeface="Arial" panose="020B0604020202020204" pitchFamily="34" charset="0"/>
                      </a:endParaRPr>
                    </a:p>
                  </a:txBody>
                  <a:tcPr>
                    <a:solidFill>
                      <a:srgbClr val="0093DD"/>
                    </a:solidFill>
                  </a:tcPr>
                </a:tc>
                <a:extLst>
                  <a:ext uri="{0D108BD9-81ED-4DB2-BD59-A6C34878D82A}">
                    <a16:rowId xmlns:a16="http://schemas.microsoft.com/office/drawing/2014/main" val="10000"/>
                  </a:ext>
                </a:extLst>
              </a:tr>
              <a:tr h="1319257">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200" b="1" kern="1200" dirty="0">
                          <a:solidFill>
                            <a:schemeClr val="tx1"/>
                          </a:solidFill>
                          <a:effectLst/>
                          <a:latin typeface="Arial" panose="020B0604020202020204" pitchFamily="34" charset="0"/>
                          <a:ea typeface="+mn-ea"/>
                          <a:cs typeface="Arial" panose="020B0604020202020204" pitchFamily="34" charset="0"/>
                        </a:rPr>
                        <a:t>Goal 15: Life on Land</a:t>
                      </a:r>
                      <a:endParaRPr lang="de-AT" sz="2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Transforming institutional arrangements and applying knowledge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Preparation of communities and institutions to anticipate future risks</a:t>
                      </a:r>
                      <a:endParaRPr lang="de-AT" sz="2200"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extLst>
                  <a:ext uri="{0D108BD9-81ED-4DB2-BD59-A6C34878D82A}">
                    <a16:rowId xmlns:a16="http://schemas.microsoft.com/office/drawing/2014/main" val="1697308729"/>
                  </a:ext>
                </a:extLst>
              </a:tr>
              <a:tr h="10418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200" b="1" kern="1200" dirty="0">
                          <a:solidFill>
                            <a:schemeClr val="tx1"/>
                          </a:solidFill>
                          <a:effectLst/>
                          <a:latin typeface="Arial" panose="020B0604020202020204" pitchFamily="34" charset="0"/>
                          <a:ea typeface="+mn-ea"/>
                          <a:cs typeface="Arial" panose="020B0604020202020204" pitchFamily="34" charset="0"/>
                        </a:rPr>
                        <a:t>Goal 16: Peace and Justice Strong Institutions</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20000"/>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Analysing and changing of social processes through its methodology and interventions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Promoting sustainable communities and environments</a:t>
                      </a:r>
                    </a:p>
                  </a:txBody>
                  <a:tcPr>
                    <a:solidFill>
                      <a:srgbClr val="0093DD">
                        <a:alpha val="20000"/>
                      </a:srgbClr>
                    </a:solidFill>
                  </a:tcPr>
                </a:tc>
                <a:extLst>
                  <a:ext uri="{0D108BD9-81ED-4DB2-BD59-A6C34878D82A}">
                    <a16:rowId xmlns:a16="http://schemas.microsoft.com/office/drawing/2014/main" val="1751771115"/>
                  </a:ext>
                </a:extLst>
              </a:tr>
              <a:tr h="104188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200" b="1" kern="1200" dirty="0">
                          <a:solidFill>
                            <a:schemeClr val="tx1"/>
                          </a:solidFill>
                          <a:effectLst/>
                          <a:latin typeface="Arial" panose="020B0604020202020204" pitchFamily="34" charset="0"/>
                          <a:ea typeface="+mn-ea"/>
                          <a:cs typeface="Arial" panose="020B0604020202020204" pitchFamily="34" charset="0"/>
                        </a:rPr>
                        <a:t>Goal 17: Partnerships to achieve the Goal</a:t>
                      </a:r>
                      <a:endParaRPr lang="de-AT" sz="22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0093DD">
                        <a:alpha val="69804"/>
                      </a:srgbClr>
                    </a:solidFill>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Team work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200" kern="1200" dirty="0">
                          <a:solidFill>
                            <a:schemeClr val="tx1"/>
                          </a:solidFill>
                          <a:effectLst/>
                          <a:latin typeface="Arial" panose="020B0604020202020204" pitchFamily="34" charset="0"/>
                          <a:ea typeface="+mn-ea"/>
                          <a:cs typeface="Arial" panose="020B0604020202020204" pitchFamily="34" charset="0"/>
                        </a:rPr>
                        <a:t>Long-term partnerships</a:t>
                      </a:r>
                    </a:p>
                  </a:txBody>
                  <a:tcPr>
                    <a:solidFill>
                      <a:srgbClr val="0093DD">
                        <a:alpha val="69804"/>
                      </a:srgbClr>
                    </a:solidFill>
                  </a:tcPr>
                </a:tc>
                <a:extLst>
                  <a:ext uri="{0D108BD9-81ED-4DB2-BD59-A6C34878D82A}">
                    <a16:rowId xmlns:a16="http://schemas.microsoft.com/office/drawing/2014/main" val="277112728"/>
                  </a:ext>
                </a:extLst>
              </a:tr>
            </a:tbl>
          </a:graphicData>
        </a:graphic>
      </p:graphicFrame>
    </p:spTree>
    <p:extLst>
      <p:ext uri="{BB962C8B-B14F-4D97-AF65-F5344CB8AC3E}">
        <p14:creationId xmlns:p14="http://schemas.microsoft.com/office/powerpoint/2010/main" val="30207825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0E53FF10-D488-3E28-4776-F1C2EBB6E78A}"/>
              </a:ext>
            </a:extLst>
          </p:cNvPr>
          <p:cNvSpPr>
            <a:spLocks noGrp="1"/>
          </p:cNvSpPr>
          <p:nvPr>
            <p:ph type="title"/>
          </p:nvPr>
        </p:nvSpPr>
        <p:spPr/>
        <p:txBody>
          <a:bodyPr/>
          <a:lstStyle/>
          <a:p>
            <a:pPr lvl="0"/>
            <a:r>
              <a:rPr lang="hu-HU" dirty="0">
                <a:latin typeface="Arial" panose="020B0604020202020204" pitchFamily="34" charset="0"/>
                <a:cs typeface="Arial" panose="020B0604020202020204" pitchFamily="34" charset="0"/>
              </a:rPr>
              <a:t>A</a:t>
            </a:r>
            <a:r>
              <a:rPr lang="en-GB" dirty="0" err="1">
                <a:latin typeface="Arial" panose="020B0604020202020204" pitchFamily="34" charset="0"/>
                <a:cs typeface="Arial" panose="020B0604020202020204" pitchFamily="34" charset="0"/>
              </a:rPr>
              <a:t>spect</a:t>
            </a:r>
            <a:r>
              <a:rPr lang="en-GB" dirty="0">
                <a:latin typeface="Arial" panose="020B0604020202020204" pitchFamily="34" charset="0"/>
                <a:cs typeface="Arial" panose="020B0604020202020204" pitchFamily="34" charset="0"/>
              </a:rPr>
              <a:t> </a:t>
            </a:r>
            <a:r>
              <a:rPr lang="hu-HU" dirty="0">
                <a:latin typeface="Arial" panose="020B0604020202020204" pitchFamily="34" charset="0"/>
                <a:cs typeface="Arial" panose="020B0604020202020204" pitchFamily="34" charset="0"/>
              </a:rPr>
              <a:t>(1/3):</a:t>
            </a:r>
            <a:r>
              <a:rPr lang="en-GB" dirty="0">
                <a:latin typeface="Arial" panose="020B0604020202020204" pitchFamily="34" charset="0"/>
                <a:cs typeface="Arial" panose="020B0604020202020204" pitchFamily="34" charset="0"/>
              </a:rPr>
              <a:t> Environment and social</a:t>
            </a:r>
            <a:endParaRPr lang="de-AT" dirty="0">
              <a:latin typeface="Arial" panose="020B0604020202020204" pitchFamily="34" charset="0"/>
              <a:cs typeface="Arial" panose="020B0604020202020204" pitchFamily="34" charset="0"/>
            </a:endParaRPr>
          </a:p>
        </p:txBody>
      </p:sp>
      <p:sp>
        <p:nvSpPr>
          <p:cNvPr id="3" name="Tartalom helye 2">
            <a:extLst>
              <a:ext uri="{FF2B5EF4-FFF2-40B4-BE49-F238E27FC236}">
                <a16:creationId xmlns:a16="http://schemas.microsoft.com/office/drawing/2014/main" id="{88A8C6F7-B882-4A11-373A-D809EAD18E11}"/>
              </a:ext>
            </a:extLst>
          </p:cNvPr>
          <p:cNvSpPr>
            <a:spLocks noGrp="1"/>
          </p:cNvSpPr>
          <p:nvPr>
            <p:ph idx="1"/>
          </p:nvPr>
        </p:nvSpPr>
        <p:spPr/>
        <p:txBody>
          <a:bodyPr>
            <a:normAutofit/>
          </a:bodyPr>
          <a:lstStyle/>
          <a:p>
            <a:pPr marL="0" indent="0">
              <a:buNone/>
            </a:pPr>
            <a:r>
              <a:rPr lang="en-GB" sz="2400" b="1" dirty="0">
                <a:effectLst/>
                <a:latin typeface="Arial" panose="020B0604020202020204" pitchFamily="34" charset="0"/>
                <a:ea typeface="Calibri" panose="020F0502020204030204" pitchFamily="34" charset="0"/>
                <a:cs typeface="Times New Roman" panose="02020603050405020304" pitchFamily="18" charset="0"/>
              </a:rPr>
              <a:t>How long can Earth's ecosystems support human populations</a:t>
            </a:r>
            <a:r>
              <a:rPr lang="hu-HU" sz="2400" b="1" dirty="0">
                <a:effectLst/>
                <a:latin typeface="Arial" panose="020B0604020202020204" pitchFamily="34" charset="0"/>
                <a:ea typeface="Calibri" panose="020F0502020204030204" pitchFamily="34" charset="0"/>
                <a:cs typeface="Times New Roman" panose="02020603050405020304" pitchFamily="18" charset="0"/>
              </a:rPr>
              <a:t>?</a:t>
            </a:r>
          </a:p>
          <a:p>
            <a:pPr>
              <a:lnSpc>
                <a:spcPct val="107000"/>
              </a:lnSpc>
            </a:pPr>
            <a:r>
              <a:rPr lang="en-GB" sz="2400" dirty="0">
                <a:effectLst/>
                <a:latin typeface="Arial" panose="020B0604020202020204" pitchFamily="34" charset="0"/>
                <a:ea typeface="Calibri" panose="020F0502020204030204" pitchFamily="34" charset="0"/>
                <a:cs typeface="Times New Roman" panose="02020603050405020304" pitchFamily="18" charset="0"/>
              </a:rPr>
              <a:t>object we are looking at - like different Earth´s ecosystems </a:t>
            </a:r>
          </a:p>
          <a:p>
            <a:pPr>
              <a:lnSpc>
                <a:spcPct val="107000"/>
              </a:lnSpc>
            </a:pPr>
            <a:r>
              <a:rPr lang="en-GB" sz="2400" dirty="0">
                <a:effectLst/>
                <a:latin typeface="Arial" panose="020B0604020202020204" pitchFamily="34" charset="0"/>
                <a:ea typeface="Calibri" panose="020F0502020204030204" pitchFamily="34" charset="0"/>
                <a:cs typeface="Times New Roman" panose="02020603050405020304" pitchFamily="18" charset="0"/>
              </a:rPr>
              <a:t>qualities to be sustained - </a:t>
            </a:r>
            <a:r>
              <a:rPr lang="en-GB" sz="2400" dirty="0">
                <a:latin typeface="Arial" panose="020B0604020202020204" pitchFamily="34" charset="0"/>
                <a:ea typeface="Calibri" panose="020F0502020204030204" pitchFamily="34" charset="0"/>
                <a:cs typeface="Times New Roman" panose="02020603050405020304" pitchFamily="18" charset="0"/>
              </a:rPr>
              <a:t> like capacity to nourish population</a:t>
            </a:r>
          </a:p>
          <a:p>
            <a:pPr>
              <a:lnSpc>
                <a:spcPct val="107000"/>
              </a:lnSpc>
            </a:pPr>
            <a:r>
              <a:rPr lang="en-GB" sz="2400" dirty="0">
                <a:effectLst/>
                <a:latin typeface="Arial" panose="020B0604020202020204" pitchFamily="34" charset="0"/>
                <a:ea typeface="Calibri" panose="020F0502020204030204" pitchFamily="34" charset="0"/>
                <a:cs typeface="Times New Roman" panose="02020603050405020304" pitchFamily="18" charset="0"/>
              </a:rPr>
              <a:t>qualities desirable and for whom - </a:t>
            </a:r>
            <a:r>
              <a:rPr lang="en-GB" sz="2400" dirty="0">
                <a:latin typeface="Arial" panose="020B0604020202020204" pitchFamily="34" charset="0"/>
                <a:ea typeface="Calibri" panose="020F0502020204030204" pitchFamily="34" charset="0"/>
                <a:cs typeface="Times New Roman" panose="02020603050405020304" pitchFamily="18" charset="0"/>
              </a:rPr>
              <a:t> humanity/vulnerable and/or poor communities, ecosystem, biodiversity </a:t>
            </a:r>
            <a:endParaRPr lang="hu-HU" sz="24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2400" dirty="0">
                <a:effectLst/>
                <a:latin typeface="Arial" panose="020B0604020202020204" pitchFamily="34" charset="0"/>
                <a:ea typeface="Calibri" panose="020F0502020204030204" pitchFamily="34" charset="0"/>
                <a:cs typeface="Times New Roman" panose="02020603050405020304" pitchFamily="18" charset="0"/>
              </a:rPr>
              <a:t>implications - </a:t>
            </a:r>
            <a:r>
              <a:rPr lang="en-GB" sz="2400" dirty="0">
                <a:latin typeface="Arial" panose="020B0604020202020204" pitchFamily="34" charset="0"/>
                <a:ea typeface="Calibri" panose="020F0502020204030204" pitchFamily="34" charset="0"/>
                <a:cs typeface="Times New Roman" panose="02020603050405020304" pitchFamily="18" charset="0"/>
              </a:rPr>
              <a:t> need to regulate human activity</a:t>
            </a:r>
            <a:endParaRPr lang="en-US" sz="2400" dirty="0"/>
          </a:p>
        </p:txBody>
      </p:sp>
    </p:spTree>
    <p:extLst>
      <p:ext uri="{BB962C8B-B14F-4D97-AF65-F5344CB8AC3E}">
        <p14:creationId xmlns:p14="http://schemas.microsoft.com/office/powerpoint/2010/main" val="35929825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01CF19D-5AE8-E64D-77C5-8B944E2C1B38}"/>
              </a:ext>
            </a:extLst>
          </p:cNvPr>
          <p:cNvSpPr>
            <a:spLocks noGrp="1"/>
          </p:cNvSpPr>
          <p:nvPr>
            <p:ph type="title"/>
          </p:nvPr>
        </p:nvSpPr>
        <p:spPr/>
        <p:txBody>
          <a:bodyPr>
            <a:normAutofit fontScale="90000"/>
          </a:bodyPr>
          <a:lstStyle/>
          <a:p>
            <a:br>
              <a:rPr lang="ro-RO" sz="4400" dirty="0">
                <a:latin typeface="Arial" panose="020B0604020202020204" pitchFamily="34" charset="0"/>
                <a:cs typeface="Arial" panose="020B0604020202020204" pitchFamily="34" charset="0"/>
              </a:rPr>
            </a:br>
            <a:r>
              <a:rPr lang="de-DE" dirty="0">
                <a:latin typeface="Arial" panose="020B0604020202020204" pitchFamily="34" charset="0"/>
                <a:cs typeface="Arial" panose="020B0604020202020204" pitchFamily="34" charset="0"/>
              </a:rPr>
              <a:t>SDGs and </a:t>
            </a:r>
            <a:r>
              <a:rPr lang="de-DE" dirty="0" err="1">
                <a:latin typeface="Arial" panose="020B0604020202020204" pitchFamily="34" charset="0"/>
                <a:cs typeface="Arial" panose="020B0604020202020204" pitchFamily="34" charset="0"/>
              </a:rPr>
              <a:t>the</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dimensions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of</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sustainability</a:t>
            </a:r>
            <a:r>
              <a:rPr lang="de-DE" dirty="0">
                <a:latin typeface="Arial" panose="020B0604020202020204" pitchFamily="34" charset="0"/>
                <a:cs typeface="Arial" panose="020B0604020202020204" pitchFamily="34" charset="0"/>
              </a:rPr>
              <a:t>  </a:t>
            </a:r>
            <a:br>
              <a:rPr lang="de-DE"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p:txBody>
      </p:sp>
      <p:pic>
        <p:nvPicPr>
          <p:cNvPr id="7" name="Inhaltsplatzhalter 6">
            <a:extLst>
              <a:ext uri="{FF2B5EF4-FFF2-40B4-BE49-F238E27FC236}">
                <a16:creationId xmlns:a16="http://schemas.microsoft.com/office/drawing/2014/main" id="{CB63426B-2312-4EDF-A83A-D1ECADC38643}"/>
              </a:ext>
            </a:extLst>
          </p:cNvPr>
          <p:cNvPicPr>
            <a:picLocks noGrp="1"/>
          </p:cNvPicPr>
          <p:nvPr>
            <p:ph idx="1"/>
          </p:nvPr>
        </p:nvPicPr>
        <p:blipFill rotWithShape="1">
          <a:blip r:embed="rId3">
            <a:extLst>
              <a:ext uri="{28A0092B-C50C-407E-A947-70E740481C1C}">
                <a14:useLocalDpi xmlns:a14="http://schemas.microsoft.com/office/drawing/2010/main" val="0"/>
              </a:ext>
            </a:extLst>
          </a:blip>
          <a:srcRect t="24698" b="13453"/>
          <a:stretch/>
        </p:blipFill>
        <p:spPr bwMode="auto">
          <a:xfrm>
            <a:off x="1672470" y="1690688"/>
            <a:ext cx="8847060" cy="43776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600689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8371" y="4074"/>
            <a:ext cx="12192000" cy="6858000"/>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e-DE"/>
          </a:p>
        </p:txBody>
      </p:sp>
      <p:sp>
        <p:nvSpPr>
          <p:cNvPr id="6" name="Textfeld 5">
            <a:extLst>
              <a:ext uri="{FF2B5EF4-FFF2-40B4-BE49-F238E27FC236}">
                <a16:creationId xmlns:a16="http://schemas.microsoft.com/office/drawing/2014/main" id="{A63F2B29-B221-394D-AD89-D3B00E8930A7}"/>
              </a:ext>
            </a:extLst>
          </p:cNvPr>
          <p:cNvSpPr txBox="1"/>
          <p:nvPr/>
        </p:nvSpPr>
        <p:spPr>
          <a:xfrm>
            <a:off x="3230880" y="4020458"/>
            <a:ext cx="5711371" cy="861774"/>
          </a:xfrm>
          <a:prstGeom prst="rect">
            <a:avLst/>
          </a:prstGeom>
          <a:noFill/>
        </p:spPr>
        <p:txBody>
          <a:bodyPr wrap="square" rtlCol="0">
            <a:spAutoFit/>
          </a:bodyPr>
          <a:lstStyle/>
          <a:p>
            <a:pPr algn="ctr"/>
            <a:r>
              <a:rPr lang="de-DE" sz="2500" dirty="0" err="1">
                <a:solidFill>
                  <a:schemeClr val="bg1"/>
                </a:solidFill>
                <a:latin typeface="Arial" panose="020B0604020202020204" pitchFamily="34" charset="0"/>
                <a:cs typeface="Arial" panose="020B0604020202020204" pitchFamily="34" charset="0"/>
              </a:rPr>
              <a:t>Practical</a:t>
            </a:r>
            <a:r>
              <a:rPr lang="de-DE" sz="2500" dirty="0">
                <a:solidFill>
                  <a:schemeClr val="bg1"/>
                </a:solidFill>
                <a:latin typeface="Arial" panose="020B0604020202020204" pitchFamily="34" charset="0"/>
                <a:cs typeface="Arial" panose="020B0604020202020204" pitchFamily="34" charset="0"/>
              </a:rPr>
              <a:t> </a:t>
            </a:r>
            <a:r>
              <a:rPr lang="de-DE" sz="2500" dirty="0" err="1">
                <a:solidFill>
                  <a:schemeClr val="bg1"/>
                </a:solidFill>
                <a:latin typeface="Arial" panose="020B0604020202020204" pitchFamily="34" charset="0"/>
                <a:cs typeface="Arial" panose="020B0604020202020204" pitchFamily="34" charset="0"/>
              </a:rPr>
              <a:t>Example</a:t>
            </a:r>
            <a:r>
              <a:rPr lang="de-DE" sz="2500" dirty="0">
                <a:solidFill>
                  <a:schemeClr val="bg1"/>
                </a:solidFill>
                <a:latin typeface="Arial" panose="020B0604020202020204" pitchFamily="34" charset="0"/>
                <a:cs typeface="Arial" panose="020B0604020202020204" pitchFamily="34" charset="0"/>
              </a:rPr>
              <a:t>:</a:t>
            </a:r>
          </a:p>
          <a:p>
            <a:pPr algn="ctr"/>
            <a:r>
              <a:rPr lang="de-DE" sz="2500" dirty="0">
                <a:solidFill>
                  <a:schemeClr val="bg1"/>
                </a:solidFill>
                <a:latin typeface="Arial" panose="020B0604020202020204" pitchFamily="34" charset="0"/>
                <a:cs typeface="Arial" panose="020B0604020202020204" pitchFamily="34" charset="0"/>
              </a:rPr>
              <a:t>„</a:t>
            </a:r>
            <a:r>
              <a:rPr lang="en-GB" sz="2500" dirty="0">
                <a:solidFill>
                  <a:schemeClr val="bg1"/>
                </a:solidFill>
                <a:latin typeface="Arial" panose="020B0604020202020204" pitchFamily="34" charset="0"/>
                <a:cs typeface="Arial" panose="020B0604020202020204" pitchFamily="34" charset="0"/>
              </a:rPr>
              <a:t>AWO (DE)</a:t>
            </a:r>
            <a:r>
              <a:rPr lang="de-DE" sz="2500" dirty="0">
                <a:solidFill>
                  <a:schemeClr val="bg1"/>
                </a:solidFill>
                <a:latin typeface="Arial" panose="020B0604020202020204" pitchFamily="34" charset="0"/>
                <a:cs typeface="Arial" panose="020B0604020202020204" pitchFamily="34" charset="0"/>
              </a:rPr>
              <a:t>“ </a:t>
            </a:r>
          </a:p>
        </p:txBody>
      </p:sp>
      <p:pic>
        <p:nvPicPr>
          <p:cNvPr id="7" name="Grafik 6" descr="Zahnräder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rot="2653035">
            <a:off x="5531753" y="1917699"/>
            <a:ext cx="1215573" cy="1215573"/>
          </a:xfrm>
          <a:prstGeom prst="rect">
            <a:avLst/>
          </a:prstGeom>
        </p:spPr>
      </p:pic>
    </p:spTree>
    <p:extLst>
      <p:ext uri="{BB962C8B-B14F-4D97-AF65-F5344CB8AC3E}">
        <p14:creationId xmlns:p14="http://schemas.microsoft.com/office/powerpoint/2010/main" val="31719058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Inhaltsplatzhalter 5">
            <a:extLst>
              <a:ext uri="{FF2B5EF4-FFF2-40B4-BE49-F238E27FC236}">
                <a16:creationId xmlns:a16="http://schemas.microsoft.com/office/drawing/2014/main" id="{7942A4CE-D994-4373-94F5-41109543FA07}"/>
              </a:ext>
            </a:extLst>
          </p:cNvPr>
          <p:cNvGraphicFramePr>
            <a:graphicFrameLocks noGrp="1"/>
          </p:cNvGraphicFramePr>
          <p:nvPr>
            <p:ph idx="1"/>
            <p:extLst>
              <p:ext uri="{D42A27DB-BD31-4B8C-83A1-F6EECF244321}">
                <p14:modId xmlns:p14="http://schemas.microsoft.com/office/powerpoint/2010/main" val="3769232856"/>
              </p:ext>
            </p:extLst>
          </p:nvPr>
        </p:nvGraphicFramePr>
        <p:xfrm>
          <a:off x="817562" y="1927792"/>
          <a:ext cx="10275554" cy="3840480"/>
        </p:xfrm>
        <a:graphic>
          <a:graphicData uri="http://schemas.openxmlformats.org/drawingml/2006/table">
            <a:tbl>
              <a:tblPr firstRow="1" bandRow="1">
                <a:tableStyleId>{616DA210-FB5B-4158-B5E0-FEB733F419BA}</a:tableStyleId>
              </a:tblPr>
              <a:tblGrid>
                <a:gridCol w="1925638">
                  <a:extLst>
                    <a:ext uri="{9D8B030D-6E8A-4147-A177-3AD203B41FA5}">
                      <a16:colId xmlns:a16="http://schemas.microsoft.com/office/drawing/2014/main" val="3700198054"/>
                    </a:ext>
                  </a:extLst>
                </a:gridCol>
                <a:gridCol w="8349916">
                  <a:extLst>
                    <a:ext uri="{9D8B030D-6E8A-4147-A177-3AD203B41FA5}">
                      <a16:colId xmlns:a16="http://schemas.microsoft.com/office/drawing/2014/main" val="3326642797"/>
                    </a:ext>
                  </a:extLst>
                </a:gridCol>
              </a:tblGrid>
              <a:tr h="411411">
                <a:tc>
                  <a:txBody>
                    <a:bodyPr/>
                    <a:lstStyle/>
                    <a:p>
                      <a:r>
                        <a:rPr lang="de-DE" dirty="0"/>
                        <a:t>Vision / </a:t>
                      </a:r>
                      <a:r>
                        <a:rPr lang="de-DE" dirty="0" err="1"/>
                        <a:t>targets</a:t>
                      </a:r>
                      <a:r>
                        <a:rPr lang="de-DE" dirty="0"/>
                        <a:t> </a:t>
                      </a:r>
                      <a:endParaRPr lang="de-AT" dirty="0">
                        <a:latin typeface="Arial" panose="020B0604020202020204" pitchFamily="34" charset="0"/>
                        <a:cs typeface="Arial" panose="020B0604020202020204" pitchFamily="34" charset="0"/>
                      </a:endParaRPr>
                    </a:p>
                  </a:txBody>
                  <a:tcPr>
                    <a:solidFill>
                      <a:srgbClr val="FDCD0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kern="1200" dirty="0">
                          <a:solidFill>
                            <a:schemeClr val="tx1"/>
                          </a:solidFill>
                          <a:effectLst/>
                        </a:rPr>
                        <a:t>Representation the interests of disadvantaged persons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kern="1200" dirty="0">
                          <a:solidFill>
                            <a:schemeClr val="tx1"/>
                          </a:solidFill>
                          <a:effectLst/>
                        </a:rPr>
                        <a:t>Improvement of the client´s situation by supporting, helping and informing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0" kern="1200" dirty="0">
                          <a:solidFill>
                            <a:schemeClr val="tx1"/>
                          </a:solidFill>
                          <a:effectLst/>
                        </a:rPr>
                        <a:t>core values: solidarity, tolerance, equality, freedom and equity</a:t>
                      </a:r>
                      <a:endParaRPr lang="de-AT" sz="1800" b="0"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847870643"/>
                  </a:ext>
                </a:extLst>
              </a:tr>
              <a:tr h="965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200" dirty="0">
                          <a:solidFill>
                            <a:schemeClr val="tx1"/>
                          </a:solidFill>
                          <a:effectLst/>
                        </a:rPr>
                        <a:t>Key activities / working fields </a:t>
                      </a:r>
                      <a:endParaRPr lang="de-AT" dirty="0">
                        <a:latin typeface="Arial" panose="020B0604020202020204" pitchFamily="34" charset="0"/>
                        <a:cs typeface="Arial" panose="020B0604020202020204" pitchFamily="34" charset="0"/>
                      </a:endParaRPr>
                    </a:p>
                  </a:txBody>
                  <a:tcPr>
                    <a:solidFill>
                      <a:srgbClr val="FDCD05">
                        <a:alpha val="60000"/>
                      </a:srgbClr>
                    </a:solidFill>
                  </a:tcPr>
                </a:tc>
                <a:tc>
                  <a:txBody>
                    <a:bodyPr/>
                    <a:lstStyle/>
                    <a:p>
                      <a:pPr marL="171450" lvl="0" indent="-171450">
                        <a:buFont typeface="Arial" panose="020B0604020202020204" pitchFamily="34" charset="0"/>
                        <a:buChar char="•"/>
                      </a:pPr>
                      <a:r>
                        <a:rPr lang="en-GB" sz="1800" kern="1200" dirty="0">
                          <a:solidFill>
                            <a:schemeClr val="tx1"/>
                          </a:solidFill>
                          <a:effectLst/>
                        </a:rPr>
                        <a:t>Nursing homes </a:t>
                      </a:r>
                      <a:endParaRPr lang="de-AT"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Homes for disabled persons </a:t>
                      </a:r>
                      <a:endParaRPr lang="de-AT"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Dormitories for migrants</a:t>
                      </a:r>
                      <a:endParaRPr lang="de-AT"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Training and educational facilities </a:t>
                      </a:r>
                      <a:endParaRPr lang="de-AT"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Facilities for health care </a:t>
                      </a:r>
                      <a:endParaRPr lang="de-AT" sz="1800" kern="1200" dirty="0">
                        <a:solidFill>
                          <a:schemeClr val="tx1"/>
                        </a:solidFill>
                        <a:effectLst/>
                      </a:endParaRPr>
                    </a:p>
                    <a:p>
                      <a:pPr marL="171450" indent="-171450">
                        <a:buFont typeface="Arial" panose="020B0604020202020204" pitchFamily="34" charset="0"/>
                        <a:buChar char="•"/>
                      </a:pPr>
                      <a:r>
                        <a:rPr lang="en-GB" sz="1800" kern="1200" dirty="0">
                          <a:solidFill>
                            <a:schemeClr val="tx1"/>
                          </a:solidFill>
                          <a:effectLst/>
                        </a:rPr>
                        <a:t>Women’s shelters </a:t>
                      </a:r>
                      <a:endParaRPr lang="en-US" sz="18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alpha val="60000"/>
                      </a:srgbClr>
                    </a:solidFill>
                  </a:tcPr>
                </a:tc>
                <a:extLst>
                  <a:ext uri="{0D108BD9-81ED-4DB2-BD59-A6C34878D82A}">
                    <a16:rowId xmlns:a16="http://schemas.microsoft.com/office/drawing/2014/main" val="3596770975"/>
                  </a:ext>
                </a:extLst>
              </a:tr>
              <a:tr h="5969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AT" b="1" dirty="0"/>
                        <a:t>Target</a:t>
                      </a:r>
                      <a:r>
                        <a:rPr lang="de-AT" b="1" baseline="0" dirty="0"/>
                        <a:t> </a:t>
                      </a:r>
                      <a:r>
                        <a:rPr lang="de-AT" b="1" baseline="0" dirty="0" err="1"/>
                        <a:t>groups</a:t>
                      </a:r>
                      <a:r>
                        <a:rPr lang="de-AT" b="1" baseline="0" dirty="0"/>
                        <a:t> </a:t>
                      </a:r>
                      <a:endParaRPr lang="de-AT" b="1" dirty="0">
                        <a:latin typeface="Arial" panose="020B0604020202020204" pitchFamily="34" charset="0"/>
                        <a:cs typeface="Arial" panose="020B0604020202020204" pitchFamily="34" charset="0"/>
                      </a:endParaRPr>
                    </a:p>
                  </a:txBody>
                  <a:tcPr>
                    <a:solidFill>
                      <a:srgbClr val="FDCD05"/>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kern="1200" dirty="0">
                          <a:solidFill>
                            <a:schemeClr val="tx1"/>
                          </a:solidFill>
                          <a:effectLst/>
                        </a:rPr>
                        <a:t>Disabled persons </a:t>
                      </a:r>
                      <a:endParaRPr lang="de-AT"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Elderly people, families, child and youth </a:t>
                      </a:r>
                      <a:endParaRPr lang="de-AT" sz="1800" kern="1200" dirty="0">
                        <a:solidFill>
                          <a:schemeClr val="tx1"/>
                        </a:solidFill>
                        <a:effectLst/>
                      </a:endParaRPr>
                    </a:p>
                    <a:p>
                      <a:pPr marL="171450" lvl="0" indent="-171450">
                        <a:buFont typeface="Arial" panose="020B0604020202020204" pitchFamily="34" charset="0"/>
                        <a:buChar char="•"/>
                      </a:pPr>
                      <a:r>
                        <a:rPr lang="en-GB" sz="1800" kern="1200" dirty="0">
                          <a:solidFill>
                            <a:schemeClr val="tx1"/>
                          </a:solidFill>
                          <a:effectLst/>
                        </a:rPr>
                        <a:t>Migrants </a:t>
                      </a:r>
                      <a:endParaRPr lang="de-AT" sz="1800" kern="1200" dirty="0">
                        <a:solidFill>
                          <a:schemeClr val="tx1"/>
                        </a:solidFill>
                        <a:effectLst/>
                      </a:endParaRPr>
                    </a:p>
                    <a:p>
                      <a:pPr marL="171450" indent="-171450">
                        <a:buFont typeface="Arial" panose="020B0604020202020204" pitchFamily="34" charset="0"/>
                        <a:buChar char="•"/>
                      </a:pPr>
                      <a:r>
                        <a:rPr lang="en-GB" sz="1800" kern="1200" dirty="0">
                          <a:solidFill>
                            <a:schemeClr val="tx1"/>
                          </a:solidFill>
                          <a:effectLst/>
                        </a:rPr>
                        <a:t>Homeless people </a:t>
                      </a:r>
                      <a:endParaRPr lang="en-GB" sz="1800" b="1" kern="1200" dirty="0">
                        <a:solidFill>
                          <a:schemeClr val="tx1"/>
                        </a:solidFill>
                        <a:effectLst/>
                        <a:latin typeface="Arial" panose="020B0604020202020204" pitchFamily="34" charset="0"/>
                        <a:ea typeface="+mn-ea"/>
                        <a:cs typeface="Arial" panose="020B0604020202020204" pitchFamily="34" charset="0"/>
                      </a:endParaRPr>
                    </a:p>
                  </a:txBody>
                  <a:tcPr>
                    <a:solidFill>
                      <a:srgbClr val="FDCD05"/>
                    </a:solidFill>
                  </a:tcPr>
                </a:tc>
                <a:extLst>
                  <a:ext uri="{0D108BD9-81ED-4DB2-BD59-A6C34878D82A}">
                    <a16:rowId xmlns:a16="http://schemas.microsoft.com/office/drawing/2014/main" val="10002"/>
                  </a:ext>
                </a:extLst>
              </a:tr>
            </a:tbl>
          </a:graphicData>
        </a:graphic>
      </p:graphicFrame>
      <p:sp>
        <p:nvSpPr>
          <p:cNvPr id="5" name="Cím 1">
            <a:extLst>
              <a:ext uri="{FF2B5EF4-FFF2-40B4-BE49-F238E27FC236}">
                <a16:creationId xmlns:a16="http://schemas.microsoft.com/office/drawing/2014/main" id="{DF6D6BF3-3AA4-40E8-9F13-4BDF9F66B396}"/>
              </a:ext>
            </a:extLst>
          </p:cNvPr>
          <p:cNvSpPr>
            <a:spLocks noGrp="1"/>
          </p:cNvSpPr>
          <p:nvPr>
            <p:ph type="title"/>
          </p:nvPr>
        </p:nvSpPr>
        <p:spPr>
          <a:xfrm>
            <a:off x="817581" y="365125"/>
            <a:ext cx="9783184" cy="1325563"/>
          </a:xfrm>
        </p:spPr>
        <p:txBody>
          <a:bodyPr/>
          <a:lstStyle/>
          <a:p>
            <a:r>
              <a:rPr lang="en-GB" dirty="0" err="1">
                <a:latin typeface="Arial" panose="020B0604020202020204" pitchFamily="34" charset="0"/>
                <a:cs typeface="Arial" panose="020B0604020202020204" pitchFamily="34" charset="0"/>
              </a:rPr>
              <a:t>Arbeiterwohlfahrt</a:t>
            </a:r>
            <a:r>
              <a:rPr lang="en-GB" dirty="0">
                <a:latin typeface="Arial" panose="020B0604020202020204" pitchFamily="34" charset="0"/>
                <a:cs typeface="Arial" panose="020B0604020202020204" pitchFamily="34" charset="0"/>
              </a:rPr>
              <a:t> (AWO)</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Workers’ Welfare Association</a:t>
            </a:r>
            <a:endParaRPr lang="hu-HU"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3A1A06E1-E28C-4EEC-B031-B77761BE9984}"/>
              </a:ext>
            </a:extLst>
          </p:cNvPr>
          <p:cNvPicPr>
            <a:picLocks noChangeAspect="1"/>
          </p:cNvPicPr>
          <p:nvPr/>
        </p:nvPicPr>
        <p:blipFill>
          <a:blip r:embed="rId3"/>
          <a:stretch>
            <a:fillRect/>
          </a:stretch>
        </p:blipFill>
        <p:spPr>
          <a:xfrm>
            <a:off x="11093116" y="5862186"/>
            <a:ext cx="990600" cy="849085"/>
          </a:xfrm>
          <a:prstGeom prst="rect">
            <a:avLst/>
          </a:prstGeom>
        </p:spPr>
      </p:pic>
    </p:spTree>
    <p:extLst>
      <p:ext uri="{BB962C8B-B14F-4D97-AF65-F5344CB8AC3E}">
        <p14:creationId xmlns:p14="http://schemas.microsoft.com/office/powerpoint/2010/main" val="1820147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2268702-8B86-417E-848D-5951DC720CC5}"/>
              </a:ext>
            </a:extLst>
          </p:cNvPr>
          <p:cNvSpPr>
            <a:spLocks noGrp="1"/>
          </p:cNvSpPr>
          <p:nvPr>
            <p:ph type="title"/>
          </p:nvPr>
        </p:nvSpPr>
        <p:spPr>
          <a:xfrm>
            <a:off x="838200" y="963877"/>
            <a:ext cx="3494362" cy="4930246"/>
          </a:xfrm>
        </p:spPr>
        <p:txBody>
          <a:bodyPr>
            <a:normAutofit/>
          </a:bodyPr>
          <a:lstStyle/>
          <a:p>
            <a:pPr algn="r"/>
            <a:r>
              <a:rPr lang="en-GB" dirty="0">
                <a:solidFill>
                  <a:srgbClr val="0093DD"/>
                </a:solidFill>
                <a:latin typeface="Arial" panose="020B0604020202020204" pitchFamily="34" charset="0"/>
                <a:cs typeface="Arial" panose="020B0604020202020204" pitchFamily="34" charset="0"/>
              </a:rPr>
              <a:t>AWO: Projects and campaigns </a:t>
            </a:r>
            <a:endParaRPr lang="de-AT" dirty="0">
              <a:solidFill>
                <a:srgbClr val="0093DD"/>
              </a:solidFill>
              <a:latin typeface="Arial" panose="020B0604020202020204" pitchFamily="34" charset="0"/>
              <a:cs typeface="Arial" panose="020B0604020202020204" pitchFamily="34" charset="0"/>
            </a:endParaRP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Inhaltsplatzhalter 2">
            <a:extLst>
              <a:ext uri="{FF2B5EF4-FFF2-40B4-BE49-F238E27FC236}">
                <a16:creationId xmlns:a16="http://schemas.microsoft.com/office/drawing/2014/main" id="{BEE8C128-C96A-42CA-9320-B527CC8B0E5E}"/>
              </a:ext>
            </a:extLst>
          </p:cNvPr>
          <p:cNvSpPr>
            <a:spLocks noGrp="1"/>
          </p:cNvSpPr>
          <p:nvPr>
            <p:ph idx="1"/>
          </p:nvPr>
        </p:nvSpPr>
        <p:spPr>
          <a:xfrm>
            <a:off x="4976031" y="963877"/>
            <a:ext cx="6377769" cy="4930246"/>
          </a:xfrm>
        </p:spPr>
        <p:txBody>
          <a:bodyPr anchor="ctr">
            <a:normAutofit/>
          </a:bodyPr>
          <a:lstStyle/>
          <a:p>
            <a:pPr marL="0" indent="0">
              <a:buNone/>
            </a:pPr>
            <a:r>
              <a:rPr lang="de-DE" dirty="0">
                <a:latin typeface="Arial" panose="020B0604020202020204" pitchFamily="34" charset="0"/>
                <a:cs typeface="Arial" panose="020B0604020202020204" pitchFamily="34" charset="0"/>
              </a:rPr>
              <a:t>Projects and </a:t>
            </a:r>
            <a:r>
              <a:rPr lang="de-DE" dirty="0" err="1">
                <a:latin typeface="Arial" panose="020B0604020202020204" pitchFamily="34" charset="0"/>
                <a:cs typeface="Arial" panose="020B0604020202020204" pitchFamily="34" charset="0"/>
              </a:rPr>
              <a:t>campaigns</a:t>
            </a:r>
            <a:endParaRPr lang="de-DE" dirty="0">
              <a:latin typeface="Arial" panose="020B0604020202020204" pitchFamily="34" charset="0"/>
              <a:cs typeface="Arial" panose="020B0604020202020204" pitchFamily="34" charset="0"/>
            </a:endParaRPr>
          </a:p>
          <a:p>
            <a:pPr lvl="1">
              <a:buFont typeface="Courier New" panose="02070309020205020404" pitchFamily="49" charset="0"/>
              <a:buChar char="o"/>
            </a:pPr>
            <a:r>
              <a:rPr lang="de-DE" sz="2800" dirty="0">
                <a:latin typeface="Arial" panose="020B0604020202020204" pitchFamily="34" charset="0"/>
                <a:cs typeface="Arial" panose="020B0604020202020204" pitchFamily="34" charset="0"/>
              </a:rPr>
              <a:t> „Wir arbeiten dran“</a:t>
            </a:r>
            <a:br>
              <a:rPr lang="de-DE" sz="2800" dirty="0">
                <a:latin typeface="Arial" panose="020B0604020202020204" pitchFamily="34" charset="0"/>
                <a:cs typeface="Arial" panose="020B0604020202020204" pitchFamily="34" charset="0"/>
              </a:rPr>
            </a:br>
            <a:r>
              <a:rPr lang="de-DE" sz="2800" dirty="0">
                <a:latin typeface="Arial" panose="020B0604020202020204" pitchFamily="34" charset="0"/>
                <a:cs typeface="Arial" panose="020B0604020202020204" pitchFamily="34" charset="0"/>
              </a:rPr>
              <a:t>(</a:t>
            </a:r>
            <a:r>
              <a:rPr lang="de-DE" sz="2800" dirty="0" err="1">
                <a:latin typeface="Arial" panose="020B0604020202020204" pitchFamily="34" charset="0"/>
                <a:cs typeface="Arial" panose="020B0604020202020204" pitchFamily="34" charset="0"/>
              </a:rPr>
              <a:t>We</a:t>
            </a:r>
            <a:r>
              <a:rPr lang="de-DE" sz="2800" dirty="0">
                <a:latin typeface="Arial" panose="020B0604020202020204" pitchFamily="34" charset="0"/>
                <a:cs typeface="Arial" panose="020B0604020202020204" pitchFamily="34" charset="0"/>
              </a:rPr>
              <a:t> </a:t>
            </a:r>
            <a:r>
              <a:rPr lang="de-DE" sz="2800" dirty="0" err="1">
                <a:latin typeface="Arial" panose="020B0604020202020204" pitchFamily="34" charset="0"/>
                <a:cs typeface="Arial" panose="020B0604020202020204" pitchFamily="34" charset="0"/>
              </a:rPr>
              <a:t>work</a:t>
            </a:r>
            <a:r>
              <a:rPr lang="de-DE" sz="2800" dirty="0">
                <a:latin typeface="Arial" panose="020B0604020202020204" pitchFamily="34" charset="0"/>
                <a:cs typeface="Arial" panose="020B0604020202020204" pitchFamily="34" charset="0"/>
              </a:rPr>
              <a:t> on </a:t>
            </a:r>
            <a:r>
              <a:rPr lang="de-DE" sz="2800" dirty="0" err="1">
                <a:latin typeface="Arial" panose="020B0604020202020204" pitchFamily="34" charset="0"/>
                <a:cs typeface="Arial" panose="020B0604020202020204" pitchFamily="34" charset="0"/>
              </a:rPr>
              <a:t>it</a:t>
            </a:r>
            <a:r>
              <a:rPr lang="de-DE" sz="2800" dirty="0">
                <a:latin typeface="Arial" panose="020B0604020202020204" pitchFamily="34" charset="0"/>
                <a:cs typeface="Arial" panose="020B0604020202020204" pitchFamily="34" charset="0"/>
              </a:rPr>
              <a:t>) </a:t>
            </a:r>
          </a:p>
          <a:p>
            <a:pPr lvl="1">
              <a:buFont typeface="Courier New" panose="02070309020205020404" pitchFamily="49" charset="0"/>
              <a:buChar char="o"/>
            </a:pP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Klimafreundlich</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Pflegen</a:t>
            </a:r>
            <a:r>
              <a:rPr lang="en-GB" sz="2800" dirty="0">
                <a:latin typeface="Arial" panose="020B0604020202020204" pitchFamily="34" charset="0"/>
                <a:cs typeface="Arial" panose="020B0604020202020204" pitchFamily="34" charset="0"/>
              </a:rPr>
              <a:t> - </a:t>
            </a:r>
            <a:r>
              <a:rPr lang="en-GB" sz="2800" dirty="0" err="1">
                <a:latin typeface="Arial" panose="020B0604020202020204" pitchFamily="34" charset="0"/>
                <a:cs typeface="Arial" panose="020B0604020202020204" pitchFamily="34" charset="0"/>
              </a:rPr>
              <a:t>überall</a:t>
            </a:r>
            <a:r>
              <a:rPr lang="en-GB" sz="2800" dirty="0">
                <a:latin typeface="Arial" panose="020B0604020202020204" pitchFamily="34" charset="0"/>
                <a:cs typeface="Arial" panose="020B0604020202020204" pitchFamily="34" charset="0"/>
              </a:rPr>
              <a:t>” (Climate-friendly care - </a:t>
            </a:r>
            <a:r>
              <a:rPr lang="en-GB" sz="2800" dirty="0" err="1">
                <a:latin typeface="Arial" panose="020B0604020202020204" pitchFamily="34" charset="0"/>
                <a:cs typeface="Arial" panose="020B0604020202020204" pitchFamily="34" charset="0"/>
              </a:rPr>
              <a:t>everywere</a:t>
            </a:r>
            <a:r>
              <a:rPr lang="en-GB" sz="2800" dirty="0">
                <a:latin typeface="Arial" panose="020B0604020202020204" pitchFamily="34" charset="0"/>
                <a:cs typeface="Arial" panose="020B0604020202020204" pitchFamily="34" charset="0"/>
              </a:rPr>
              <a:t>) </a:t>
            </a:r>
            <a:endParaRPr lang="de-DE" sz="2800" dirty="0">
              <a:latin typeface="Arial" panose="020B0604020202020204" pitchFamily="34" charset="0"/>
              <a:cs typeface="Arial" panose="020B0604020202020204" pitchFamily="34" charset="0"/>
            </a:endParaRPr>
          </a:p>
          <a:p>
            <a:pPr lvl="1"/>
            <a:endParaRPr lang="de-AT" sz="28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B1A5D65A-C2EB-408B-8B45-DCA4C434608A}"/>
              </a:ext>
            </a:extLst>
          </p:cNvPr>
          <p:cNvPicPr>
            <a:picLocks noChangeAspect="1"/>
          </p:cNvPicPr>
          <p:nvPr/>
        </p:nvPicPr>
        <p:blipFill>
          <a:blip r:embed="rId3"/>
          <a:stretch>
            <a:fillRect/>
          </a:stretch>
        </p:blipFill>
        <p:spPr>
          <a:xfrm>
            <a:off x="11093116" y="5862186"/>
            <a:ext cx="990600" cy="849085"/>
          </a:xfrm>
          <a:prstGeom prst="rect">
            <a:avLst/>
          </a:prstGeom>
        </p:spPr>
      </p:pic>
    </p:spTree>
    <p:extLst>
      <p:ext uri="{BB962C8B-B14F-4D97-AF65-F5344CB8AC3E}">
        <p14:creationId xmlns:p14="http://schemas.microsoft.com/office/powerpoint/2010/main" val="11215676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268702-8B86-417E-848D-5951DC720CC5}"/>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AWO: SDGs</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(Climate-friendly care – </a:t>
            </a:r>
            <a:r>
              <a:rPr lang="en-GB" dirty="0" err="1">
                <a:latin typeface="Arial" panose="020B0604020202020204" pitchFamily="34" charset="0"/>
                <a:cs typeface="Arial" panose="020B0604020202020204" pitchFamily="34" charset="0"/>
              </a:rPr>
              <a:t>everywere</a:t>
            </a:r>
            <a:r>
              <a:rPr lang="en-GB" dirty="0">
                <a:latin typeface="Arial" panose="020B0604020202020204" pitchFamily="34" charset="0"/>
                <a:cs typeface="Arial" panose="020B0604020202020204" pitchFamily="34" charset="0"/>
              </a:rPr>
              <a:t>) </a:t>
            </a:r>
            <a:endParaRPr lang="de-AT"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BEE8C128-C96A-42CA-9320-B527CC8B0E5E}"/>
              </a:ext>
            </a:extLst>
          </p:cNvPr>
          <p:cNvSpPr>
            <a:spLocks noGrp="1"/>
          </p:cNvSpPr>
          <p:nvPr>
            <p:ph idx="1"/>
          </p:nvPr>
        </p:nvSpPr>
        <p:spPr>
          <a:xfrm>
            <a:off x="817581" y="2033590"/>
            <a:ext cx="10536219" cy="4351338"/>
          </a:xfrm>
        </p:spPr>
        <p:txBody>
          <a:bodyPr>
            <a:normAutofit lnSpcReduction="10000"/>
          </a:bodyPr>
          <a:lstStyle/>
          <a:p>
            <a:pPr>
              <a:lnSpc>
                <a:spcPct val="100000"/>
              </a:lnSpc>
            </a:pPr>
            <a:r>
              <a:rPr lang="de-DE" dirty="0">
                <a:latin typeface="Arial" panose="020B0604020202020204" pitchFamily="34" charset="0"/>
                <a:cs typeface="Arial" panose="020B0604020202020204" pitchFamily="34" charset="0"/>
              </a:rPr>
              <a:t>Goal 3: </a:t>
            </a:r>
            <a:r>
              <a:rPr lang="en-US" dirty="0">
                <a:latin typeface="Arial" panose="020B0604020202020204" pitchFamily="34" charset="0"/>
                <a:cs typeface="Arial" panose="020B0604020202020204" pitchFamily="34" charset="0"/>
              </a:rPr>
              <a:t>Reduction of mobility related CO</a:t>
            </a:r>
            <a:r>
              <a:rPr lang="en-US" baseline="-25000"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-emissions of stationary care (using public transport or bicycle e.g.) </a:t>
            </a:r>
          </a:p>
          <a:p>
            <a:pPr>
              <a:lnSpc>
                <a:spcPct val="100000"/>
              </a:lnSpc>
            </a:pPr>
            <a:r>
              <a:rPr lang="de-DE" dirty="0">
                <a:latin typeface="Arial" panose="020B0604020202020204" pitchFamily="34" charset="0"/>
                <a:cs typeface="Arial" panose="020B0604020202020204" pitchFamily="34" charset="0"/>
              </a:rPr>
              <a:t>Goal 7: </a:t>
            </a:r>
            <a:r>
              <a:rPr lang="en-US" dirty="0">
                <a:latin typeface="Arial" panose="020B0604020202020204" pitchFamily="34" charset="0"/>
                <a:cs typeface="Arial" panose="020B0604020202020204" pitchFamily="34" charset="0"/>
              </a:rPr>
              <a:t>Change to sustainable energy providers</a:t>
            </a:r>
          </a:p>
          <a:p>
            <a:pPr>
              <a:lnSpc>
                <a:spcPct val="100000"/>
              </a:lnSpc>
            </a:pPr>
            <a:r>
              <a:rPr lang="en-US" dirty="0">
                <a:latin typeface="Arial" panose="020B0604020202020204" pitchFamily="34" charset="0"/>
                <a:cs typeface="Arial" panose="020B0604020202020204" pitchFamily="34" charset="0"/>
              </a:rPr>
              <a:t>Goal 12: Implementing responsible consumption (less animal and processed products)</a:t>
            </a:r>
          </a:p>
          <a:p>
            <a:pPr>
              <a:lnSpc>
                <a:spcPct val="100000"/>
              </a:lnSpc>
            </a:pPr>
            <a:r>
              <a:rPr lang="en-US" dirty="0">
                <a:latin typeface="Arial" panose="020B0604020202020204" pitchFamily="34" charset="0"/>
                <a:cs typeface="Arial" panose="020B0604020202020204" pitchFamily="34" charset="0"/>
              </a:rPr>
              <a:t>Goal 13: Creation of an environmentally friendly way of care services</a:t>
            </a:r>
          </a:p>
          <a:p>
            <a:pPr>
              <a:lnSpc>
                <a:spcPct val="100000"/>
              </a:lnSpc>
            </a:pPr>
            <a:r>
              <a:rPr lang="en-US" dirty="0">
                <a:latin typeface="Arial" panose="020B0604020202020204" pitchFamily="34" charset="0"/>
                <a:cs typeface="Arial" panose="020B0604020202020204" pitchFamily="34" charset="0"/>
              </a:rPr>
              <a:t>Goal 16: Submitting regular reports and implementing measures</a:t>
            </a:r>
          </a:p>
          <a:p>
            <a:pPr>
              <a:lnSpc>
                <a:spcPct val="100000"/>
              </a:lnSpc>
            </a:pPr>
            <a:r>
              <a:rPr lang="en-US" dirty="0">
                <a:latin typeface="Arial" panose="020B0604020202020204" pitchFamily="34" charset="0"/>
                <a:cs typeface="Arial" panose="020B0604020202020204" pitchFamily="34" charset="0"/>
              </a:rPr>
              <a:t>Goal 17</a:t>
            </a:r>
            <a:r>
              <a:rPr lang="en-US">
                <a:latin typeface="Arial" panose="020B0604020202020204" pitchFamily="34" charset="0"/>
                <a:cs typeface="Arial" panose="020B0604020202020204" pitchFamily="34" charset="0"/>
              </a:rPr>
              <a:t>: Working </a:t>
            </a:r>
            <a:r>
              <a:rPr lang="en-US" dirty="0">
                <a:latin typeface="Arial" panose="020B0604020202020204" pitchFamily="34" charset="0"/>
                <a:cs typeface="Arial" panose="020B0604020202020204" pitchFamily="34" charset="0"/>
              </a:rPr>
              <a:t>together with different partner </a:t>
            </a:r>
            <a:r>
              <a:rPr lang="en-GB" dirty="0">
                <a:latin typeface="Arial" panose="020B0604020202020204" pitchFamily="34" charset="0"/>
                <a:cs typeface="Arial" panose="020B0604020202020204" pitchFamily="34" charset="0"/>
              </a:rPr>
              <a:t>organisations</a:t>
            </a:r>
            <a:r>
              <a:rPr lang="en-US" dirty="0">
                <a:latin typeface="Arial" panose="020B0604020202020204" pitchFamily="34" charset="0"/>
                <a:cs typeface="Arial" panose="020B0604020202020204" pitchFamily="34" charset="0"/>
              </a:rPr>
              <a:t> </a:t>
            </a:r>
            <a:endParaRPr lang="de-AT" dirty="0">
              <a:latin typeface="Arial" panose="020B0604020202020204" pitchFamily="34" charset="0"/>
              <a:cs typeface="Arial" panose="020B0604020202020204" pitchFamily="34" charset="0"/>
            </a:endParaRPr>
          </a:p>
          <a:p>
            <a:pPr>
              <a:lnSpc>
                <a:spcPct val="100000"/>
              </a:lnSpc>
            </a:pPr>
            <a:endParaRPr lang="de-DE" sz="2800" dirty="0">
              <a:latin typeface="Arial" panose="020B0604020202020204" pitchFamily="34" charset="0"/>
              <a:cs typeface="Arial" panose="020B0604020202020204" pitchFamily="34" charset="0"/>
            </a:endParaRPr>
          </a:p>
          <a:p>
            <a:pPr lvl="1">
              <a:lnSpc>
                <a:spcPct val="100000"/>
              </a:lnSpc>
            </a:pPr>
            <a:endParaRPr lang="de-AT" sz="2800" dirty="0">
              <a:latin typeface="Arial" panose="020B0604020202020204" pitchFamily="34" charset="0"/>
              <a:cs typeface="Arial" panose="020B0604020202020204" pitchFamily="34" charset="0"/>
            </a:endParaRPr>
          </a:p>
        </p:txBody>
      </p:sp>
      <p:pic>
        <p:nvPicPr>
          <p:cNvPr id="4" name="Grafik 3">
            <a:extLst>
              <a:ext uri="{FF2B5EF4-FFF2-40B4-BE49-F238E27FC236}">
                <a16:creationId xmlns:a16="http://schemas.microsoft.com/office/drawing/2014/main" id="{B1A5D65A-C2EB-408B-8B45-DCA4C434608A}"/>
              </a:ext>
            </a:extLst>
          </p:cNvPr>
          <p:cNvPicPr>
            <a:picLocks noChangeAspect="1"/>
          </p:cNvPicPr>
          <p:nvPr/>
        </p:nvPicPr>
        <p:blipFill>
          <a:blip r:embed="rId3"/>
          <a:stretch>
            <a:fillRect/>
          </a:stretch>
        </p:blipFill>
        <p:spPr>
          <a:xfrm>
            <a:off x="11093116" y="5862186"/>
            <a:ext cx="990600" cy="849085"/>
          </a:xfrm>
          <a:prstGeom prst="rect">
            <a:avLst/>
          </a:prstGeom>
        </p:spPr>
      </p:pic>
    </p:spTree>
    <p:extLst>
      <p:ext uri="{BB962C8B-B14F-4D97-AF65-F5344CB8AC3E}">
        <p14:creationId xmlns:p14="http://schemas.microsoft.com/office/powerpoint/2010/main" val="24547374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Drei ordentlich gestapelte Bücher">
            <a:extLst>
              <a:ext uri="{FF2B5EF4-FFF2-40B4-BE49-F238E27FC236}">
                <a16:creationId xmlns:a16="http://schemas.microsoft.com/office/drawing/2014/main" id="{8ED313A8-225C-BF90-A623-9B277D84F17E}"/>
              </a:ext>
            </a:extLst>
          </p:cNvPr>
          <p:cNvPicPr>
            <a:picLocks noChangeAspect="1"/>
          </p:cNvPicPr>
          <p:nvPr/>
        </p:nvPicPr>
        <p:blipFill rotWithShape="1">
          <a:blip r:embed="rId3">
            <a:alphaModFix amt="43000"/>
          </a:blip>
          <a:srcRect b="16123"/>
          <a:stretch/>
        </p:blipFill>
        <p:spPr>
          <a:xfrm>
            <a:off x="-49408" y="-20727"/>
            <a:ext cx="12304352" cy="6878727"/>
          </a:xfrm>
          <a:prstGeom prst="rect">
            <a:avLst/>
          </a:prstGeom>
        </p:spPr>
      </p:pic>
      <p:sp>
        <p:nvSpPr>
          <p:cNvPr id="3" name="Inhaltsplatzhalter 2">
            <a:extLst>
              <a:ext uri="{FF2B5EF4-FFF2-40B4-BE49-F238E27FC236}">
                <a16:creationId xmlns:a16="http://schemas.microsoft.com/office/drawing/2014/main" id="{B9C71C62-AE4F-EA88-95BB-F7F9E0483657}"/>
              </a:ext>
            </a:extLst>
          </p:cNvPr>
          <p:cNvSpPr>
            <a:spLocks noGrp="1"/>
          </p:cNvSpPr>
          <p:nvPr>
            <p:ph idx="1"/>
          </p:nvPr>
        </p:nvSpPr>
        <p:spPr>
          <a:xfrm>
            <a:off x="656489" y="2653796"/>
            <a:ext cx="5168178" cy="1550408"/>
          </a:xfrm>
          <a:ln>
            <a:solidFill>
              <a:schemeClr val="tx1"/>
            </a:solidFill>
          </a:ln>
        </p:spPr>
        <p:txBody>
          <a:bodyPr>
            <a:normAutofit/>
          </a:bodyPr>
          <a:lstStyle/>
          <a:p>
            <a:pPr marL="0" indent="0" algn="just">
              <a:buNone/>
            </a:pPr>
            <a:r>
              <a:rPr lang="de-DE" sz="3200" dirty="0">
                <a:latin typeface="Arial" panose="020B0604020202020204" pitchFamily="34" charset="0"/>
                <a:cs typeface="Arial" panose="020B0604020202020204" pitchFamily="34" charset="0"/>
              </a:rPr>
              <a:t>All </a:t>
            </a:r>
            <a:r>
              <a:rPr lang="de-DE" sz="3200" dirty="0" err="1">
                <a:latin typeface="Arial" panose="020B0604020202020204" pitchFamily="34" charset="0"/>
                <a:cs typeface="Arial" panose="020B0604020202020204" pitchFamily="34" charset="0"/>
              </a:rPr>
              <a:t>sources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of</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these</a:t>
            </a:r>
            <a:r>
              <a:rPr lang="de-DE" sz="3200" dirty="0">
                <a:latin typeface="Arial" panose="020B0604020202020204" pitchFamily="34" charset="0"/>
                <a:cs typeface="Arial" panose="020B0604020202020204" pitchFamily="34" charset="0"/>
              </a:rPr>
              <a:t> Power Point </a:t>
            </a:r>
            <a:r>
              <a:rPr lang="de-DE" sz="3200" dirty="0" err="1">
                <a:latin typeface="Arial" panose="020B0604020202020204" pitchFamily="34" charset="0"/>
                <a:cs typeface="Arial" panose="020B0604020202020204" pitchFamily="34" charset="0"/>
              </a:rPr>
              <a:t>slides</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can</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be</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found</a:t>
            </a:r>
            <a:r>
              <a:rPr lang="de-DE" sz="3200" dirty="0">
                <a:latin typeface="Arial" panose="020B0604020202020204" pitchFamily="34" charset="0"/>
                <a:cs typeface="Arial" panose="020B0604020202020204" pitchFamily="34" charset="0"/>
              </a:rPr>
              <a:t> in </a:t>
            </a:r>
            <a:r>
              <a:rPr lang="de-DE" sz="3200" dirty="0" err="1">
                <a:latin typeface="Arial" panose="020B0604020202020204" pitchFamily="34" charset="0"/>
                <a:cs typeface="Arial" panose="020B0604020202020204" pitchFamily="34" charset="0"/>
              </a:rPr>
              <a:t>the</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corresponding</a:t>
            </a:r>
            <a:r>
              <a:rPr lang="de-DE" sz="3200" dirty="0">
                <a:latin typeface="Arial" panose="020B0604020202020204" pitchFamily="34" charset="0"/>
                <a:cs typeface="Arial" panose="020B0604020202020204" pitchFamily="34" charset="0"/>
              </a:rPr>
              <a:t> </a:t>
            </a:r>
            <a:r>
              <a:rPr lang="de-DE" sz="3200" dirty="0" err="1">
                <a:latin typeface="Arial" panose="020B0604020202020204" pitchFamily="34" charset="0"/>
                <a:cs typeface="Arial" panose="020B0604020202020204" pitchFamily="34" charset="0"/>
              </a:rPr>
              <a:t>script</a:t>
            </a:r>
            <a:r>
              <a:rPr lang="de-DE" sz="3200" dirty="0">
                <a:latin typeface="Arial" panose="020B0604020202020204" pitchFamily="34" charset="0"/>
                <a:cs typeface="Arial" panose="020B0604020202020204" pitchFamily="34" charset="0"/>
              </a:rPr>
              <a:t>. </a:t>
            </a:r>
          </a:p>
        </p:txBody>
      </p:sp>
      <p:sp>
        <p:nvSpPr>
          <p:cNvPr id="8" name="Textfeld 7">
            <a:extLst>
              <a:ext uri="{FF2B5EF4-FFF2-40B4-BE49-F238E27FC236}">
                <a16:creationId xmlns:a16="http://schemas.microsoft.com/office/drawing/2014/main" id="{75B8A684-8873-6538-C762-38ECB956B1B4}"/>
              </a:ext>
            </a:extLst>
          </p:cNvPr>
          <p:cNvSpPr txBox="1"/>
          <p:nvPr/>
        </p:nvSpPr>
        <p:spPr>
          <a:xfrm>
            <a:off x="-246197" y="5451925"/>
            <a:ext cx="12141728" cy="923330"/>
          </a:xfrm>
          <a:prstGeom prst="rect">
            <a:avLst/>
          </a:prstGeom>
          <a:noFill/>
        </p:spPr>
        <p:txBody>
          <a:bodyPr wrap="square">
            <a:spAutoFit/>
          </a:bodyPr>
          <a:lstStyle/>
          <a:p>
            <a:pPr lvl="1" algn="just"/>
            <a:r>
              <a:rPr lang="en-US" sz="1800" dirty="0">
                <a:latin typeface="Arial" panose="020B0604020202020204" pitchFamily="34" charset="0"/>
                <a:cs typeface="Arial" panose="020B0604020202020204" pitchFamily="34" charset="0"/>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de-DE" sz="18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2447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5" name="Grafik 4" descr="Gelbe Sprechblase auf blauem Hintergrund"/>
          <p:cNvPicPr/>
          <p:nvPr/>
        </p:nvPicPr>
        <p:blipFill>
          <a:blip r:embed="rId3" cstate="screen">
            <a:alphaModFix amt="50000"/>
            <a:extLst>
              <a:ext uri="{28A0092B-C50C-407E-A947-70E740481C1C}">
                <a14:useLocalDpi xmlns:a14="http://schemas.microsoft.com/office/drawing/2010/main"/>
              </a:ext>
            </a:extLst>
          </a:blip>
          <a:stretch/>
        </p:blipFill>
        <p:spPr>
          <a:xfrm>
            <a:off x="-111240" y="-999000"/>
            <a:ext cx="12413880" cy="8275680"/>
          </a:xfrm>
          <a:prstGeom prst="rect">
            <a:avLst/>
          </a:prstGeom>
          <a:ln w="0">
            <a:noFill/>
          </a:ln>
        </p:spPr>
      </p:pic>
      <p:pic>
        <p:nvPicPr>
          <p:cNvPr id="396" name="Grafik 3" descr="Gelbe Sprechblase auf blauem Hintergrund"/>
          <p:cNvPicPr/>
          <p:nvPr/>
        </p:nvPicPr>
        <p:blipFill>
          <a:blip r:embed="rId3" cstate="screen">
            <a:alphaModFix amt="50000"/>
            <a:extLst>
              <a:ext uri="{28A0092B-C50C-407E-A947-70E740481C1C}">
                <a14:useLocalDpi xmlns:a14="http://schemas.microsoft.com/office/drawing/2010/main"/>
              </a:ext>
            </a:extLst>
          </a:blip>
          <a:stretch/>
        </p:blipFill>
        <p:spPr>
          <a:xfrm>
            <a:off x="-111240" y="-999000"/>
            <a:ext cx="12413880" cy="8275680"/>
          </a:xfrm>
          <a:prstGeom prst="rect">
            <a:avLst/>
          </a:prstGeom>
          <a:ln w="0">
            <a:noFill/>
          </a:ln>
        </p:spPr>
      </p:pic>
      <p:sp>
        <p:nvSpPr>
          <p:cNvPr id="397" name="Textfeld 1"/>
          <p:cNvSpPr/>
          <p:nvPr/>
        </p:nvSpPr>
        <p:spPr>
          <a:xfrm>
            <a:off x="3269160" y="2600280"/>
            <a:ext cx="5653440" cy="106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de-DE" sz="3200" b="1" strike="noStrike" spc="-1">
                <a:solidFill>
                  <a:srgbClr val="0093DD"/>
                </a:solidFill>
                <a:latin typeface="Arial"/>
              </a:rPr>
              <a:t>You can use the next slides</a:t>
            </a:r>
            <a:endParaRPr lang="de-DE" sz="3200" b="0" strike="noStrike" spc="-1">
              <a:latin typeface="Calibri"/>
            </a:endParaRPr>
          </a:p>
          <a:p>
            <a:pPr algn="ctr">
              <a:lnSpc>
                <a:spcPct val="100000"/>
              </a:lnSpc>
              <a:buNone/>
            </a:pPr>
            <a:r>
              <a:rPr lang="de-DE" sz="3200" b="1" strike="noStrike" spc="-1">
                <a:solidFill>
                  <a:srgbClr val="0093DD"/>
                </a:solidFill>
                <a:latin typeface="Arial"/>
              </a:rPr>
              <a:t>for different activities.</a:t>
            </a:r>
            <a:endParaRPr lang="de-DE" sz="3200" b="0" strike="noStrike" spc="-1">
              <a:latin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e.g.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for</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giving</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 time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frame</a:t>
            </a:r>
            <a:endPar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Grafik 7" descr="Wecker mit einfarbiger Füllung">
            <a:extLst>
              <a:ext uri="{FF2B5EF4-FFF2-40B4-BE49-F238E27FC236}">
                <a16:creationId xmlns:a16="http://schemas.microsoft.com/office/drawing/2014/main" id="{68130616-C796-9149-883C-1D37467193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73911" y="1759857"/>
            <a:ext cx="1531258" cy="1531258"/>
          </a:xfrm>
          <a:prstGeom prst="rect">
            <a:avLst/>
          </a:prstGeom>
        </p:spPr>
      </p:pic>
    </p:spTree>
    <p:extLst>
      <p:ext uri="{BB962C8B-B14F-4D97-AF65-F5344CB8AC3E}">
        <p14:creationId xmlns:p14="http://schemas.microsoft.com/office/powerpoint/2010/main" val="30620448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e.g.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to</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use</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it</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for</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group</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work</a:t>
            </a:r>
            <a:endPar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Grafik 2" descr="Benutzer mit einfarbiger Füllung">
            <a:extLst>
              <a:ext uri="{FF2B5EF4-FFF2-40B4-BE49-F238E27FC236}">
                <a16:creationId xmlns:a16="http://schemas.microsoft.com/office/drawing/2014/main" id="{FDBFC420-D882-1644-B55F-1E703C8526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04543" y="2024743"/>
            <a:ext cx="1182914" cy="1182914"/>
          </a:xfrm>
          <a:prstGeom prst="rect">
            <a:avLst/>
          </a:prstGeom>
        </p:spPr>
      </p:pic>
    </p:spTree>
    <p:extLst>
      <p:ext uri="{BB962C8B-B14F-4D97-AF65-F5344CB8AC3E}">
        <p14:creationId xmlns:p14="http://schemas.microsoft.com/office/powerpoint/2010/main" val="13244664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e.g.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for</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content</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use</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script</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homework</a:t>
            </a:r>
            <a:endPar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fik 6" descr="Dokument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88213" y="1934026"/>
            <a:ext cx="1215573" cy="1215573"/>
          </a:xfrm>
          <a:prstGeom prst="rect">
            <a:avLst/>
          </a:prstGeom>
        </p:spPr>
      </p:pic>
    </p:spTree>
    <p:extLst>
      <p:ext uri="{BB962C8B-B14F-4D97-AF65-F5344CB8AC3E}">
        <p14:creationId xmlns:p14="http://schemas.microsoft.com/office/powerpoint/2010/main" val="2496267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DCD98E94-C4A4-119E-30B0-56FB3FEF0B4A}"/>
              </a:ext>
            </a:extLst>
          </p:cNvPr>
          <p:cNvSpPr>
            <a:spLocks noGrp="1"/>
          </p:cNvSpPr>
          <p:nvPr>
            <p:ph type="title"/>
          </p:nvPr>
        </p:nvSpPr>
        <p:spPr/>
        <p:txBody>
          <a:bodyPr/>
          <a:lstStyle/>
          <a:p>
            <a:r>
              <a:rPr lang="hu-HU" dirty="0">
                <a:latin typeface="Arial" panose="020B0604020202020204" pitchFamily="34" charset="0"/>
                <a:cs typeface="Arial" panose="020B0604020202020204" pitchFamily="34" charset="0"/>
              </a:rPr>
              <a:t>A</a:t>
            </a:r>
            <a:r>
              <a:rPr lang="en-GB" dirty="0" err="1">
                <a:latin typeface="Arial" panose="020B0604020202020204" pitchFamily="34" charset="0"/>
                <a:cs typeface="Arial" panose="020B0604020202020204" pitchFamily="34" charset="0"/>
              </a:rPr>
              <a:t>spect</a:t>
            </a:r>
            <a:r>
              <a:rPr lang="hu-HU" dirty="0">
                <a:latin typeface="Arial" panose="020B0604020202020204" pitchFamily="34" charset="0"/>
                <a:cs typeface="Arial" panose="020B0604020202020204" pitchFamily="34" charset="0"/>
              </a:rPr>
              <a:t> (2/3): Management</a:t>
            </a:r>
          </a:p>
        </p:txBody>
      </p:sp>
      <p:sp>
        <p:nvSpPr>
          <p:cNvPr id="3" name="Tartalom helye 2">
            <a:extLst>
              <a:ext uri="{FF2B5EF4-FFF2-40B4-BE49-F238E27FC236}">
                <a16:creationId xmlns:a16="http://schemas.microsoft.com/office/drawing/2014/main" id="{CF11EC5E-DBC6-0606-D4B0-68398CC60163}"/>
              </a:ext>
            </a:extLst>
          </p:cNvPr>
          <p:cNvSpPr>
            <a:spLocks noGrp="1"/>
          </p:cNvSpPr>
          <p:nvPr>
            <p:ph idx="1"/>
          </p:nvPr>
        </p:nvSpPr>
        <p:spPr>
          <a:xfrm>
            <a:off x="817581" y="1847850"/>
            <a:ext cx="10536219" cy="4351338"/>
          </a:xfrm>
        </p:spPr>
        <p:txBody>
          <a:bodyPr>
            <a:noAutofit/>
          </a:bodyPr>
          <a:lstStyle/>
          <a:p>
            <a:pPr>
              <a:lnSpc>
                <a:spcPct val="107000"/>
              </a:lnSpc>
              <a:spcAft>
                <a:spcPts val="800"/>
              </a:spcAft>
            </a:pPr>
            <a:r>
              <a:rPr lang="en-GB" sz="2100" b="1" dirty="0">
                <a:latin typeface="Arial" panose="020B0604020202020204" pitchFamily="34" charset="0"/>
                <a:ea typeface="Calibri" panose="020F0502020204030204" pitchFamily="34" charset="0"/>
                <a:cs typeface="Times New Roman" panose="02020603050405020304" pitchFamily="18" charset="0"/>
              </a:rPr>
              <a:t>P</a:t>
            </a:r>
            <a:r>
              <a:rPr lang="en-GB" sz="2100" b="1" dirty="0">
                <a:effectLst/>
                <a:latin typeface="Arial" panose="020B0604020202020204" pitchFamily="34" charset="0"/>
                <a:ea typeface="Calibri" panose="020F0502020204030204" pitchFamily="34" charset="0"/>
                <a:cs typeface="Times New Roman" panose="02020603050405020304" pitchFamily="18" charset="0"/>
              </a:rPr>
              <a:t>roject sustainability</a:t>
            </a:r>
            <a:r>
              <a:rPr lang="en-GB" sz="2100" dirty="0">
                <a:effectLst/>
                <a:latin typeface="Arial" panose="020B0604020202020204" pitchFamily="34" charset="0"/>
                <a:ea typeface="Calibri" panose="020F0502020204030204" pitchFamily="34" charset="0"/>
                <a:cs typeface="Times New Roman" panose="02020603050405020304" pitchFamily="18" charset="0"/>
              </a:rPr>
              <a:t> - durability of the positive impacts created by a project for its recipients over a longer-term period. </a:t>
            </a:r>
          </a:p>
          <a:p>
            <a:pPr>
              <a:lnSpc>
                <a:spcPct val="107000"/>
              </a:lnSpc>
              <a:spcAft>
                <a:spcPts val="800"/>
              </a:spcAft>
            </a:pPr>
            <a:r>
              <a:rPr lang="en-GB" sz="2100" b="1" dirty="0">
                <a:latin typeface="Arial" panose="020B0604020202020204" pitchFamily="34" charset="0"/>
                <a:ea typeface="Calibri" panose="020F0502020204030204" pitchFamily="34" charset="0"/>
                <a:cs typeface="Times New Roman" panose="02020603050405020304" pitchFamily="18" charset="0"/>
              </a:rPr>
              <a:t>F</a:t>
            </a:r>
            <a:r>
              <a:rPr lang="en-GB" sz="2100" b="1" dirty="0">
                <a:effectLst/>
                <a:latin typeface="Arial" panose="020B0604020202020204" pitchFamily="34" charset="0"/>
                <a:ea typeface="Calibri" panose="020F0502020204030204" pitchFamily="34" charset="0"/>
                <a:cs typeface="Times New Roman" panose="02020603050405020304" pitchFamily="18" charset="0"/>
              </a:rPr>
              <a:t>inancial sustainability</a:t>
            </a:r>
            <a:r>
              <a:rPr lang="en-GB" sz="2100" dirty="0">
                <a:effectLst/>
                <a:latin typeface="Arial" panose="020B0604020202020204" pitchFamily="34" charset="0"/>
                <a:ea typeface="Calibri" panose="020F0502020204030204" pitchFamily="34" charset="0"/>
                <a:cs typeface="Times New Roman" panose="02020603050405020304" pitchFamily="18" charset="0"/>
              </a:rPr>
              <a:t> - the ability of a project to maintain sufficient levels of revenue for its owners over time</a:t>
            </a:r>
          </a:p>
          <a:p>
            <a:pPr marL="342900" lvl="0" indent="-342900">
              <a:lnSpc>
                <a:spcPct val="107000"/>
              </a:lnSpc>
              <a:buFont typeface="Symbol" panose="05050102010706020507" pitchFamily="18" charset="2"/>
              <a:buChar char=""/>
            </a:pPr>
            <a:r>
              <a:rPr lang="en-US" sz="2100" dirty="0">
                <a:effectLst/>
                <a:latin typeface="Arial" panose="020B0604020202020204" pitchFamily="34" charset="0"/>
                <a:ea typeface="Calibri" panose="020F0502020204030204" pitchFamily="34" charset="0"/>
                <a:cs typeface="Times New Roman" panose="02020603050405020304" pitchFamily="18" charset="0"/>
              </a:rPr>
              <a:t>Objective: activity</a:t>
            </a:r>
            <a:r>
              <a:rPr lang="en-GB" sz="2100" dirty="0">
                <a:effectLst/>
                <a:latin typeface="Arial" panose="020B0604020202020204" pitchFamily="34" charset="0"/>
                <a:ea typeface="Calibri" panose="020F0502020204030204" pitchFamily="34" charset="0"/>
                <a:cs typeface="Times New Roman" panose="02020603050405020304" pitchFamily="18" charset="0"/>
              </a:rPr>
              <a:t>, project, organisation</a:t>
            </a:r>
            <a:r>
              <a:rPr lang="en-GB" sz="2100" dirty="0">
                <a:latin typeface="Arial" panose="020B0604020202020204" pitchFamily="34" charset="0"/>
                <a:ea typeface="Calibri" panose="020F0502020204030204" pitchFamily="34" charset="0"/>
                <a:cs typeface="Times New Roman" panose="02020603050405020304" pitchFamily="18" charset="0"/>
              </a:rPr>
              <a:t> </a:t>
            </a:r>
          </a:p>
          <a:p>
            <a:pPr marL="342900" lvl="0" indent="-342900">
              <a:lnSpc>
                <a:spcPct val="107000"/>
              </a:lnSpc>
              <a:buFont typeface="Symbol" panose="05050102010706020507" pitchFamily="18" charset="2"/>
              <a:buChar char=""/>
            </a:pPr>
            <a:r>
              <a:rPr lang="en-GB" sz="2100" dirty="0">
                <a:latin typeface="Arial" panose="020B0604020202020204" pitchFamily="34" charset="0"/>
                <a:ea typeface="Calibri" panose="020F0502020204030204" pitchFamily="34" charset="0"/>
                <a:cs typeface="Times New Roman" panose="02020603050405020304" pitchFamily="18" charset="0"/>
              </a:rPr>
              <a:t>Capacity of lasting benefit </a:t>
            </a:r>
          </a:p>
          <a:p>
            <a:pPr marL="342900" lvl="0" indent="-342900">
              <a:lnSpc>
                <a:spcPct val="107000"/>
              </a:lnSpc>
              <a:buFont typeface="Symbol" panose="05050102010706020507" pitchFamily="18" charset="2"/>
              <a:buChar char=""/>
            </a:pPr>
            <a:r>
              <a:rPr lang="en-GB" sz="2100" dirty="0">
                <a:latin typeface="Arial" panose="020B0604020202020204" pitchFamily="34" charset="0"/>
                <a:ea typeface="Calibri" panose="020F0502020204030204" pitchFamily="34" charset="0"/>
                <a:cs typeface="Times New Roman" panose="02020603050405020304" pitchFamily="18" charset="0"/>
              </a:rPr>
              <a:t>Desirable qualities for owners </a:t>
            </a:r>
          </a:p>
          <a:p>
            <a:pPr marL="342900" lvl="0" indent="-342900">
              <a:lnSpc>
                <a:spcPct val="107000"/>
              </a:lnSpc>
              <a:buFont typeface="Symbol" panose="05050102010706020507" pitchFamily="18" charset="2"/>
              <a:buChar char=""/>
            </a:pPr>
            <a:r>
              <a:rPr lang="de-DE" sz="2100" dirty="0">
                <a:latin typeface="Arial" panose="020B0604020202020204" pitchFamily="34" charset="0"/>
                <a:ea typeface="Calibri" panose="020F0502020204030204" pitchFamily="34" charset="0"/>
                <a:cs typeface="Times New Roman" panose="02020603050405020304" pitchFamily="18" charset="0"/>
              </a:rPr>
              <a:t>Management </a:t>
            </a:r>
            <a:r>
              <a:rPr lang="de-DE" sz="2100" dirty="0" err="1">
                <a:latin typeface="Arial" panose="020B0604020202020204" pitchFamily="34" charset="0"/>
                <a:ea typeface="Calibri" panose="020F0502020204030204" pitchFamily="34" charset="0"/>
                <a:cs typeface="Times New Roman" panose="02020603050405020304" pitchFamily="18" charset="0"/>
              </a:rPr>
              <a:t>of</a:t>
            </a:r>
            <a:r>
              <a:rPr lang="de-DE" sz="2100" dirty="0">
                <a:latin typeface="Arial" panose="020B0604020202020204" pitchFamily="34" charset="0"/>
                <a:ea typeface="Calibri" panose="020F0502020204030204" pitchFamily="34" charset="0"/>
                <a:cs typeface="Times New Roman" panose="02020603050405020304" pitchFamily="18" charset="0"/>
              </a:rPr>
              <a:t> </a:t>
            </a:r>
            <a:r>
              <a:rPr lang="de-DE" sz="2100" dirty="0" err="1">
                <a:latin typeface="Arial" panose="020B0604020202020204" pitchFamily="34" charset="0"/>
                <a:ea typeface="Calibri" panose="020F0502020204030204" pitchFamily="34" charset="0"/>
                <a:cs typeface="Times New Roman" panose="02020603050405020304" pitchFamily="18" charset="0"/>
              </a:rPr>
              <a:t>activities</a:t>
            </a:r>
            <a:r>
              <a:rPr lang="de-DE" sz="2100" dirty="0">
                <a:latin typeface="Arial" panose="020B0604020202020204" pitchFamily="34" charset="0"/>
                <a:ea typeface="Calibri" panose="020F0502020204030204" pitchFamily="34" charset="0"/>
                <a:cs typeface="Times New Roman" panose="02020603050405020304" pitchFamily="18" charset="0"/>
              </a:rPr>
              <a:t> </a:t>
            </a:r>
            <a:r>
              <a:rPr lang="de-DE" sz="2100" dirty="0" err="1">
                <a:latin typeface="Arial" panose="020B0604020202020204" pitchFamily="34" charset="0"/>
                <a:ea typeface="Calibri" panose="020F0502020204030204" pitchFamily="34" charset="0"/>
                <a:cs typeface="Times New Roman" panose="02020603050405020304" pitchFamily="18" charset="0"/>
              </a:rPr>
              <a:t>according</a:t>
            </a:r>
            <a:r>
              <a:rPr lang="de-DE" sz="2100" dirty="0">
                <a:latin typeface="Arial" panose="020B0604020202020204" pitchFamily="34" charset="0"/>
                <a:ea typeface="Calibri" panose="020F0502020204030204" pitchFamily="34" charset="0"/>
                <a:cs typeface="Times New Roman" panose="02020603050405020304" pitchFamily="18" charset="0"/>
              </a:rPr>
              <a:t> </a:t>
            </a:r>
            <a:r>
              <a:rPr lang="de-DE" sz="2100" dirty="0" err="1">
                <a:latin typeface="Arial" panose="020B0604020202020204" pitchFamily="34" charset="0"/>
                <a:ea typeface="Calibri" panose="020F0502020204030204" pitchFamily="34" charset="0"/>
                <a:cs typeface="Times New Roman" panose="02020603050405020304" pitchFamily="18" charset="0"/>
              </a:rPr>
              <a:t>to</a:t>
            </a:r>
            <a:r>
              <a:rPr lang="de-DE" sz="2100" dirty="0">
                <a:latin typeface="Arial" panose="020B0604020202020204" pitchFamily="34" charset="0"/>
                <a:ea typeface="Calibri" panose="020F0502020204030204" pitchFamily="34" charset="0"/>
                <a:cs typeface="Times New Roman" panose="02020603050405020304" pitchFamily="18" charset="0"/>
              </a:rPr>
              <a:t> </a:t>
            </a:r>
            <a:r>
              <a:rPr lang="de-DE" sz="2100" dirty="0" err="1">
                <a:latin typeface="Arial" panose="020B0604020202020204" pitchFamily="34" charset="0"/>
                <a:ea typeface="Calibri" panose="020F0502020204030204" pitchFamily="34" charset="0"/>
                <a:cs typeface="Times New Roman" panose="02020603050405020304" pitchFamily="18" charset="0"/>
              </a:rPr>
              <a:t>the</a:t>
            </a:r>
            <a:r>
              <a:rPr lang="de-DE" sz="2100" dirty="0">
                <a:latin typeface="Arial" panose="020B0604020202020204" pitchFamily="34" charset="0"/>
                <a:ea typeface="Calibri" panose="020F0502020204030204" pitchFamily="34" charset="0"/>
                <a:cs typeface="Times New Roman" panose="02020603050405020304" pitchFamily="18" charset="0"/>
              </a:rPr>
              <a:t> </a:t>
            </a:r>
            <a:r>
              <a:rPr lang="de-DE" sz="2100" dirty="0" err="1">
                <a:latin typeface="Arial" panose="020B0604020202020204" pitchFamily="34" charset="0"/>
                <a:ea typeface="Calibri" panose="020F0502020204030204" pitchFamily="34" charset="0"/>
                <a:cs typeface="Times New Roman" panose="02020603050405020304" pitchFamily="18" charset="0"/>
              </a:rPr>
              <a:t>surrounding</a:t>
            </a:r>
            <a:r>
              <a:rPr lang="de-DE" sz="2100" dirty="0">
                <a:latin typeface="Arial" panose="020B0604020202020204" pitchFamily="34" charset="0"/>
                <a:ea typeface="Calibri" panose="020F0502020204030204" pitchFamily="34" charset="0"/>
                <a:cs typeface="Times New Roman" panose="02020603050405020304" pitchFamily="18" charset="0"/>
              </a:rPr>
              <a:t> </a:t>
            </a:r>
            <a:r>
              <a:rPr lang="de-DE" sz="2100" dirty="0" err="1">
                <a:latin typeface="Arial" panose="020B0604020202020204" pitchFamily="34" charset="0"/>
                <a:ea typeface="Calibri" panose="020F0502020204030204" pitchFamily="34" charset="0"/>
                <a:cs typeface="Times New Roman" panose="02020603050405020304" pitchFamily="18" charset="0"/>
              </a:rPr>
              <a:t>society</a:t>
            </a:r>
            <a:r>
              <a:rPr lang="de-DE" sz="2100" dirty="0">
                <a:latin typeface="Arial" panose="020B0604020202020204" pitchFamily="34" charset="0"/>
                <a:ea typeface="Calibri" panose="020F0502020204030204" pitchFamily="34" charset="0"/>
                <a:cs typeface="Times New Roman" panose="02020603050405020304" pitchFamily="18" charset="0"/>
              </a:rPr>
              <a:t> </a:t>
            </a:r>
            <a:endParaRPr lang="hu-HU" sz="21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US" sz="2400" dirty="0"/>
          </a:p>
        </p:txBody>
      </p:sp>
    </p:spTree>
    <p:extLst>
      <p:ext uri="{BB962C8B-B14F-4D97-AF65-F5344CB8AC3E}">
        <p14:creationId xmlns:p14="http://schemas.microsoft.com/office/powerpoint/2010/main" val="30190158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e.g.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use</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ist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for</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questions</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discussiones</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feedback</a:t>
            </a:r>
            <a:endPar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Grafik 6" descr="Fragezeichen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488213" y="1934026"/>
            <a:ext cx="1215573" cy="1215573"/>
          </a:xfrm>
          <a:prstGeom prst="rect">
            <a:avLst/>
          </a:prstGeom>
        </p:spPr>
      </p:pic>
    </p:spTree>
    <p:extLst>
      <p:ext uri="{BB962C8B-B14F-4D97-AF65-F5344CB8AC3E}">
        <p14:creationId xmlns:p14="http://schemas.microsoft.com/office/powerpoint/2010/main" val="33108083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e.g.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for</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the</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using</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of</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materials</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which</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materials</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their</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need</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pic>
        <p:nvPicPr>
          <p:cNvPr id="7" name="Grafik 6" descr="Glühbirne und Stift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753" y="1917699"/>
            <a:ext cx="1215573" cy="1215573"/>
          </a:xfrm>
          <a:prstGeom prst="rect">
            <a:avLst/>
          </a:prstGeom>
        </p:spPr>
      </p:pic>
    </p:spTree>
    <p:extLst>
      <p:ext uri="{BB962C8B-B14F-4D97-AF65-F5344CB8AC3E}">
        <p14:creationId xmlns:p14="http://schemas.microsoft.com/office/powerpoint/2010/main" val="6169648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rgbClr val="0093DD"/>
        </a:solidFill>
        <a:effectLst/>
      </p:bgPr>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BEAEE198-CBD4-ED4F-896E-0B05068E281F}"/>
              </a:ext>
            </a:extLst>
          </p:cNvPr>
          <p:cNvSpPr/>
          <p:nvPr/>
        </p:nvSpPr>
        <p:spPr>
          <a:xfrm>
            <a:off x="9753600" y="58056"/>
            <a:ext cx="2336800" cy="1698171"/>
          </a:xfrm>
          <a:prstGeom prst="rect">
            <a:avLst/>
          </a:prstGeom>
          <a:solidFill>
            <a:srgbClr val="0093DD"/>
          </a:solidFill>
          <a:ln>
            <a:solidFill>
              <a:srgbClr val="0093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059122-F904-2D4D-99F8-C1F79F53A327}"/>
              </a:ext>
            </a:extLst>
          </p:cNvPr>
          <p:cNvSpPr/>
          <p:nvPr/>
        </p:nvSpPr>
        <p:spPr>
          <a:xfrm>
            <a:off x="4971141" y="1378857"/>
            <a:ext cx="2336799" cy="2293258"/>
          </a:xfrm>
          <a:prstGeom prst="ellipse">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A63F2B29-B221-394D-AD89-D3B00E8930A7}"/>
              </a:ext>
            </a:extLst>
          </p:cNvPr>
          <p:cNvSpPr txBox="1"/>
          <p:nvPr/>
        </p:nvSpPr>
        <p:spPr>
          <a:xfrm>
            <a:off x="3534228" y="4020458"/>
            <a:ext cx="5123543"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e.g.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conclusio</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de-DE" sz="2500" b="0" i="0" u="none" strike="noStrike" kern="1200" cap="none" spc="0" normalizeH="0" baseline="0" noProof="0" dirty="0" err="1">
                <a:ln>
                  <a:noFill/>
                </a:ln>
                <a:solidFill>
                  <a:prstClr val="white"/>
                </a:solidFill>
                <a:effectLst/>
                <a:uLnTx/>
                <a:uFillTx/>
                <a:latin typeface="Calibri" panose="020F0502020204030204"/>
                <a:ea typeface="+mn-ea"/>
                <a:cs typeface="+mn-cs"/>
              </a:rPr>
              <a:t>to</a:t>
            </a:r>
            <a:r>
              <a:rPr kumimoji="0" lang="de-DE" sz="2500" b="0" i="0" u="none" strike="noStrike" kern="1200" cap="none" spc="0" normalizeH="0" baseline="0" noProof="0" dirty="0">
                <a:ln>
                  <a:noFill/>
                </a:ln>
                <a:solidFill>
                  <a:prstClr val="white"/>
                </a:solidFill>
                <a:effectLst/>
                <a:uLnTx/>
                <a:uFillTx/>
                <a:latin typeface="Calibri" panose="020F0502020204030204"/>
                <a:ea typeface="+mn-ea"/>
                <a:cs typeface="+mn-cs"/>
              </a:rPr>
              <a:t> dos</a:t>
            </a:r>
          </a:p>
        </p:txBody>
      </p:sp>
      <p:pic>
        <p:nvPicPr>
          <p:cNvPr id="7" name="Grafik 6" descr="Präsentation mit Checkliste mit einfarbiger Füllung">
            <a:extLst>
              <a:ext uri="{FF2B5EF4-FFF2-40B4-BE49-F238E27FC236}">
                <a16:creationId xmlns:a16="http://schemas.microsoft.com/office/drawing/2014/main" id="{980F2E60-A24C-5045-BD93-A630C3071434}"/>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531753" y="1917699"/>
            <a:ext cx="1215573" cy="1215573"/>
          </a:xfrm>
          <a:prstGeom prst="rect">
            <a:avLst/>
          </a:prstGeom>
        </p:spPr>
      </p:pic>
    </p:spTree>
    <p:extLst>
      <p:ext uri="{BB962C8B-B14F-4D97-AF65-F5344CB8AC3E}">
        <p14:creationId xmlns:p14="http://schemas.microsoft.com/office/powerpoint/2010/main" val="3416254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3111F3AC-7B02-4A9B-B8F0-DF83661FBCFB}"/>
              </a:ext>
            </a:extLst>
          </p:cNvPr>
          <p:cNvSpPr>
            <a:spLocks noGrp="1"/>
          </p:cNvSpPr>
          <p:nvPr>
            <p:ph type="title"/>
          </p:nvPr>
        </p:nvSpPr>
        <p:spPr>
          <a:xfrm>
            <a:off x="817581" y="832240"/>
            <a:ext cx="9783184" cy="1325563"/>
          </a:xfrm>
        </p:spPr>
        <p:txBody>
          <a:bodyPr>
            <a:noAutofit/>
          </a:bodyPr>
          <a:lstStyle/>
          <a:p>
            <a:r>
              <a:rPr lang="hu-HU" dirty="0">
                <a:latin typeface="Arial" panose="020B0604020202020204" pitchFamily="34" charset="0"/>
                <a:cs typeface="Arial" panose="020B0604020202020204" pitchFamily="34" charset="0"/>
              </a:rPr>
              <a:t>A</a:t>
            </a:r>
            <a:r>
              <a:rPr lang="en-GB" dirty="0" err="1">
                <a:latin typeface="Arial" panose="020B0604020202020204" pitchFamily="34" charset="0"/>
                <a:cs typeface="Arial" panose="020B0604020202020204" pitchFamily="34" charset="0"/>
              </a:rPr>
              <a:t>spect</a:t>
            </a:r>
            <a:r>
              <a:rPr lang="hu-HU" dirty="0">
                <a:latin typeface="Arial" panose="020B0604020202020204" pitchFamily="34" charset="0"/>
                <a:cs typeface="Arial" panose="020B0604020202020204" pitchFamily="34" charset="0"/>
              </a:rPr>
              <a:t> (3/3): </a:t>
            </a:r>
            <a:r>
              <a:rPr lang="en-GB" dirty="0">
                <a:latin typeface="Arial" panose="020B0604020202020204" pitchFamily="34" charset="0"/>
                <a:cs typeface="Arial" panose="020B0604020202020204" pitchFamily="34" charset="0"/>
              </a:rPr>
              <a:t>Economic policy and strategic management</a:t>
            </a:r>
            <a:br>
              <a:rPr lang="de-AT" sz="3600" dirty="0">
                <a:latin typeface="Arial" panose="020B0604020202020204" pitchFamily="34" charset="0"/>
                <a:cs typeface="Arial" panose="020B0604020202020204" pitchFamily="34" charset="0"/>
              </a:rPr>
            </a:br>
            <a:endParaRPr lang="hu-HU" sz="3600" dirty="0">
              <a:latin typeface="Arial" panose="020B0604020202020204" pitchFamily="34" charset="0"/>
              <a:cs typeface="Arial" panose="020B0604020202020204" pitchFamily="34" charset="0"/>
            </a:endParaRPr>
          </a:p>
        </p:txBody>
      </p:sp>
      <p:sp>
        <p:nvSpPr>
          <p:cNvPr id="3" name="Tartalom helye 2">
            <a:extLst>
              <a:ext uri="{FF2B5EF4-FFF2-40B4-BE49-F238E27FC236}">
                <a16:creationId xmlns:a16="http://schemas.microsoft.com/office/drawing/2014/main" id="{C13F503E-EA6E-42FD-8541-5C3C5C32A097}"/>
              </a:ext>
            </a:extLst>
          </p:cNvPr>
          <p:cNvSpPr>
            <a:spLocks noGrp="1"/>
          </p:cNvSpPr>
          <p:nvPr>
            <p:ph idx="1"/>
          </p:nvPr>
        </p:nvSpPr>
        <p:spPr>
          <a:xfrm>
            <a:off x="817581" y="2240931"/>
            <a:ext cx="10536219" cy="4351338"/>
          </a:xfrm>
        </p:spPr>
        <p:txBody>
          <a:bodyPr>
            <a:normAutofit/>
          </a:bodyPr>
          <a:lstStyle/>
          <a:p>
            <a:pPr marL="0" indent="0" algn="just">
              <a:buNone/>
            </a:pPr>
            <a:r>
              <a:rPr lang="en-GB" sz="2400" dirty="0">
                <a:latin typeface="Arial" panose="020B0604020202020204" pitchFamily="34" charset="0"/>
                <a:ea typeface="Calibri" panose="020F0502020204030204" pitchFamily="34" charset="0"/>
              </a:rPr>
              <a:t>B</a:t>
            </a:r>
            <a:r>
              <a:rPr lang="en-GB" sz="2400" dirty="0">
                <a:effectLst/>
                <a:latin typeface="Arial" panose="020B0604020202020204" pitchFamily="34" charset="0"/>
                <a:ea typeface="Calibri" panose="020F0502020204030204" pitchFamily="34" charset="0"/>
              </a:rPr>
              <a:t>asic principles of sustainable business:</a:t>
            </a:r>
          </a:p>
          <a:p>
            <a:pPr marL="457200" indent="-457200" algn="just">
              <a:buFont typeface="+mj-lt"/>
              <a:buAutoNum type="arabicPeriod"/>
            </a:pPr>
            <a:r>
              <a:rPr lang="en-GB" sz="2400" b="1" dirty="0">
                <a:effectLst/>
                <a:latin typeface="Arial" panose="020B0604020202020204" pitchFamily="34" charset="0"/>
                <a:ea typeface="Calibri" panose="020F0502020204030204" pitchFamily="34" charset="0"/>
              </a:rPr>
              <a:t>Labour market</a:t>
            </a:r>
            <a:r>
              <a:rPr lang="en-GB" sz="2400" dirty="0">
                <a:effectLst/>
                <a:latin typeface="Arial" panose="020B0604020202020204" pitchFamily="34" charset="0"/>
                <a:ea typeface="Calibri" panose="020F0502020204030204" pitchFamily="34" charset="0"/>
              </a:rPr>
              <a:t>: preparedness for demographic change, equal opportunities, diversity, labour flexibility, education</a:t>
            </a:r>
            <a:r>
              <a:rPr lang="en-GB" sz="2400" dirty="0">
                <a:latin typeface="Arial" panose="020B0604020202020204" pitchFamily="34" charset="0"/>
                <a:ea typeface="Calibri" panose="020F0502020204030204" pitchFamily="34" charset="0"/>
              </a:rPr>
              <a:t> </a:t>
            </a:r>
            <a:endParaRPr lang="en-GB" sz="2400" dirty="0">
              <a:effectLst/>
              <a:latin typeface="Arial" panose="020B0604020202020204" pitchFamily="34" charset="0"/>
              <a:ea typeface="Calibri" panose="020F0502020204030204" pitchFamily="34" charset="0"/>
            </a:endParaRPr>
          </a:p>
          <a:p>
            <a:pPr marL="457200" indent="-457200" algn="just">
              <a:buFont typeface="+mj-lt"/>
              <a:buAutoNum type="arabicPeriod"/>
            </a:pPr>
            <a:r>
              <a:rPr lang="en-GB" sz="2400" b="1" dirty="0">
                <a:effectLst/>
                <a:latin typeface="Arial" panose="020B0604020202020204" pitchFamily="34" charset="0"/>
                <a:ea typeface="Calibri" panose="020F0502020204030204" pitchFamily="34" charset="0"/>
              </a:rPr>
              <a:t>Circular economy: </a:t>
            </a:r>
            <a:r>
              <a:rPr lang="en-GB" sz="2400" dirty="0">
                <a:effectLst/>
                <a:latin typeface="Arial" panose="020B0604020202020204" pitchFamily="34" charset="0"/>
                <a:ea typeface="Calibri" panose="020F0502020204030204" pitchFamily="34" charset="0"/>
              </a:rPr>
              <a:t>sustainable production and consumption, circular economy, innovation, cross-sectoral cooperation</a:t>
            </a:r>
          </a:p>
          <a:p>
            <a:pPr marL="457200" indent="-457200" algn="just">
              <a:buFont typeface="+mj-lt"/>
              <a:buAutoNum type="arabicPeriod"/>
            </a:pPr>
            <a:r>
              <a:rPr lang="en-GB" sz="2400" b="1" dirty="0">
                <a:effectLst/>
                <a:latin typeface="Arial" panose="020B0604020202020204" pitchFamily="34" charset="0"/>
                <a:ea typeface="Calibri" panose="020F0502020204030204" pitchFamily="34" charset="0"/>
              </a:rPr>
              <a:t>Sustainable communities: </a:t>
            </a:r>
            <a:r>
              <a:rPr lang="en-GB" sz="2400" dirty="0">
                <a:effectLst/>
                <a:latin typeface="Arial" panose="020B0604020202020204" pitchFamily="34" charset="0"/>
                <a:ea typeface="Calibri" panose="020F0502020204030204" pitchFamily="34" charset="0"/>
              </a:rPr>
              <a:t>corporate volunteering, corporate giving, shared economy, cooperation with cities, cross-sectoral partnerships</a:t>
            </a:r>
            <a:endParaRPr lang="en-US" sz="2400" dirty="0"/>
          </a:p>
        </p:txBody>
      </p:sp>
    </p:spTree>
    <p:extLst>
      <p:ext uri="{BB962C8B-B14F-4D97-AF65-F5344CB8AC3E}">
        <p14:creationId xmlns:p14="http://schemas.microsoft.com/office/powerpoint/2010/main" val="1937357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id="{4A9D1E12-08FB-4C9A-DB8F-E4C12426346C}"/>
              </a:ext>
            </a:extLst>
          </p:cNvPr>
          <p:cNvSpPr>
            <a:spLocks noGrp="1"/>
          </p:cNvSpPr>
          <p:nvPr>
            <p:ph type="title"/>
          </p:nvPr>
        </p:nvSpPr>
        <p:spPr/>
        <p:txBody>
          <a:bodyPr>
            <a:normAutofit/>
          </a:bodyPr>
          <a:lstStyle/>
          <a:p>
            <a:r>
              <a:rPr lang="en-US" dirty="0">
                <a:latin typeface="Arial" panose="020B0604020202020204" pitchFamily="34" charset="0"/>
                <a:cs typeface="Arial" panose="020B0604020202020204" pitchFamily="34" charset="0"/>
              </a:rPr>
              <a:t>Sustainability and Social Economy</a:t>
            </a:r>
          </a:p>
        </p:txBody>
      </p:sp>
      <p:sp>
        <p:nvSpPr>
          <p:cNvPr id="4" name="Inhaltsplatzhalter 2">
            <a:extLst>
              <a:ext uri="{FF2B5EF4-FFF2-40B4-BE49-F238E27FC236}">
                <a16:creationId xmlns:a16="http://schemas.microsoft.com/office/drawing/2014/main" id="{4E3F9341-ACAE-21C8-BAD2-C1D7F6A297B5}"/>
              </a:ext>
            </a:extLst>
          </p:cNvPr>
          <p:cNvSpPr>
            <a:spLocks noGrp="1"/>
          </p:cNvSpPr>
          <p:nvPr>
            <p:ph sz="half" idx="1"/>
          </p:nvPr>
        </p:nvSpPr>
        <p:spPr>
          <a:xfrm>
            <a:off x="4692137" y="1815123"/>
            <a:ext cx="3297219" cy="3801908"/>
          </a:xfrm>
          <a:ln>
            <a:solidFill>
              <a:schemeClr val="tx1"/>
            </a:solidFill>
          </a:ln>
        </p:spPr>
        <p:txBody>
          <a:bodyPr>
            <a:normAutofit/>
          </a:bodyPr>
          <a:lstStyle/>
          <a:p>
            <a:pPr marL="0" indent="0" algn="ctr">
              <a:buNone/>
            </a:pPr>
            <a:r>
              <a:rPr lang="de-DE" sz="2600" b="1" dirty="0">
                <a:latin typeface="Arial" panose="020B0604020202020204" pitchFamily="34" charset="0"/>
                <a:cs typeface="Arial" panose="020B0604020202020204" pitchFamily="34" charset="0"/>
              </a:rPr>
              <a:t>Broad </a:t>
            </a:r>
            <a:r>
              <a:rPr lang="de-DE" sz="2600" b="1" dirty="0" err="1">
                <a:latin typeface="Arial" panose="020B0604020202020204" pitchFamily="34" charset="0"/>
                <a:cs typeface="Arial" panose="020B0604020202020204" pitchFamily="34" charset="0"/>
              </a:rPr>
              <a:t>interpretation</a:t>
            </a:r>
            <a:r>
              <a:rPr lang="de-DE" sz="2600" b="1" dirty="0">
                <a:latin typeface="Arial" panose="020B0604020202020204" pitchFamily="34" charset="0"/>
                <a:cs typeface="Arial" panose="020B0604020202020204" pitchFamily="34" charset="0"/>
              </a:rPr>
              <a:t> / organisational </a:t>
            </a:r>
            <a:r>
              <a:rPr lang="de-DE" sz="2600" b="1" dirty="0" err="1">
                <a:latin typeface="Arial" panose="020B0604020202020204" pitchFamily="34" charset="0"/>
                <a:cs typeface="Arial" panose="020B0604020202020204" pitchFamily="34" charset="0"/>
              </a:rPr>
              <a:t>view</a:t>
            </a:r>
            <a:r>
              <a:rPr lang="de-DE" sz="2600" b="1" dirty="0">
                <a:latin typeface="Arial" panose="020B0604020202020204" pitchFamily="34" charset="0"/>
                <a:cs typeface="Arial" panose="020B0604020202020204" pitchFamily="34" charset="0"/>
              </a:rPr>
              <a:t>  </a:t>
            </a:r>
          </a:p>
          <a:p>
            <a:pPr marL="0" indent="0">
              <a:buNone/>
            </a:pPr>
            <a:endParaRPr lang="en-GB" sz="1800" dirty="0">
              <a:latin typeface="Arial" panose="020B0604020202020204" pitchFamily="34" charset="0"/>
              <a:ea typeface="Calibri" panose="020F0502020204030204" pitchFamily="34" charset="0"/>
              <a:cs typeface="Arial" panose="020B0604020202020204" pitchFamily="34" charset="0"/>
            </a:endParaRPr>
          </a:p>
          <a:p>
            <a:pPr marL="0" indent="0" algn="ctr">
              <a:buNone/>
            </a:pPr>
            <a:r>
              <a:rPr lang="de-DE" sz="2400" dirty="0">
                <a:latin typeface="Arial" panose="020B0604020202020204" pitchFamily="34" charset="0"/>
                <a:cs typeface="Arial" panose="020B0604020202020204" pitchFamily="34" charset="0"/>
              </a:rPr>
              <a:t>Proper Management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social </a:t>
            </a:r>
            <a:r>
              <a:rPr lang="de-DE" sz="2400" dirty="0" err="1">
                <a:latin typeface="Arial" panose="020B0604020202020204" pitchFamily="34" charset="0"/>
                <a:cs typeface="Arial" panose="020B0604020202020204" pitchFamily="34" charset="0"/>
              </a:rPr>
              <a:t>economy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enterprises</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minimise</a:t>
            </a:r>
            <a:r>
              <a:rPr lang="de-DE" sz="2400" dirty="0">
                <a:latin typeface="Arial" panose="020B0604020202020204" pitchFamily="34" charset="0"/>
                <a:cs typeface="Arial" panose="020B0604020202020204" pitchFamily="34" charset="0"/>
              </a:rPr>
              <a:t> negative </a:t>
            </a:r>
            <a:r>
              <a:rPr lang="de-DE" sz="2400" dirty="0" err="1">
                <a:latin typeface="Arial" panose="020B0604020202020204" pitchFamily="34" charset="0"/>
                <a:cs typeface="Arial" panose="020B0604020202020204" pitchFamily="34" charset="0"/>
              </a:rPr>
              <a:t>impacts</a:t>
            </a:r>
            <a:r>
              <a:rPr lang="de-DE" sz="2400" dirty="0">
                <a:latin typeface="Arial" panose="020B0604020202020204" pitchFamily="34" charset="0"/>
                <a:cs typeface="Arial" panose="020B0604020202020204" pitchFamily="34" charset="0"/>
              </a:rPr>
              <a:t> </a:t>
            </a:r>
          </a:p>
          <a:p>
            <a:pPr marL="0" indent="0">
              <a:buNone/>
            </a:pPr>
            <a:endParaRPr lang="de-DE" dirty="0">
              <a:latin typeface="Arial" panose="020B0604020202020204" pitchFamily="34" charset="0"/>
              <a:cs typeface="Arial" panose="020B0604020202020204" pitchFamily="34" charset="0"/>
            </a:endParaRPr>
          </a:p>
        </p:txBody>
      </p:sp>
      <p:sp>
        <p:nvSpPr>
          <p:cNvPr id="5" name="Inhaltsplatzhalter 2">
            <a:extLst>
              <a:ext uri="{FF2B5EF4-FFF2-40B4-BE49-F238E27FC236}">
                <a16:creationId xmlns:a16="http://schemas.microsoft.com/office/drawing/2014/main" id="{37ADBC16-6F76-9563-8459-764C90E39BBD}"/>
              </a:ext>
            </a:extLst>
          </p:cNvPr>
          <p:cNvSpPr txBox="1">
            <a:spLocks/>
          </p:cNvSpPr>
          <p:nvPr/>
        </p:nvSpPr>
        <p:spPr>
          <a:xfrm>
            <a:off x="8466158" y="1815123"/>
            <a:ext cx="3297218" cy="3801906"/>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600" b="1" dirty="0">
                <a:latin typeface="Arial" panose="020B0604020202020204" pitchFamily="34" charset="0"/>
                <a:cs typeface="Arial" panose="020B0604020202020204" pitchFamily="34" charset="0"/>
              </a:rPr>
              <a:t>Narrow </a:t>
            </a:r>
            <a:r>
              <a:rPr lang="de-DE" sz="2600" b="1" dirty="0" err="1">
                <a:latin typeface="Arial" panose="020B0604020202020204" pitchFamily="34" charset="0"/>
                <a:cs typeface="Arial" panose="020B0604020202020204" pitchFamily="34" charset="0"/>
              </a:rPr>
              <a:t>interpretation</a:t>
            </a:r>
            <a:r>
              <a:rPr lang="de-DE" sz="2600" b="1" dirty="0">
                <a:latin typeface="Arial" panose="020B0604020202020204" pitchFamily="34" charset="0"/>
                <a:cs typeface="Arial" panose="020B0604020202020204" pitchFamily="34" charset="0"/>
              </a:rPr>
              <a:t> / organisational</a:t>
            </a:r>
            <a:r>
              <a:rPr lang="de-DE" sz="3000" b="1" dirty="0">
                <a:latin typeface="Arial" panose="020B0604020202020204" pitchFamily="34" charset="0"/>
                <a:cs typeface="Arial" panose="020B0604020202020204" pitchFamily="34" charset="0"/>
              </a:rPr>
              <a:t> </a:t>
            </a:r>
            <a:r>
              <a:rPr lang="de-DE" sz="2600" b="1" dirty="0" err="1">
                <a:latin typeface="Arial" panose="020B0604020202020204" pitchFamily="34" charset="0"/>
                <a:cs typeface="Arial" panose="020B0604020202020204" pitchFamily="34" charset="0"/>
              </a:rPr>
              <a:t>view</a:t>
            </a:r>
            <a:r>
              <a:rPr lang="de-DE" sz="3000" b="1" dirty="0">
                <a:latin typeface="Arial" panose="020B0604020202020204" pitchFamily="34" charset="0"/>
                <a:cs typeface="Arial" panose="020B0604020202020204" pitchFamily="34" charset="0"/>
              </a:rPr>
              <a:t> </a:t>
            </a:r>
          </a:p>
          <a:p>
            <a:pPr marL="0" indent="0" algn="ctr">
              <a:buNone/>
            </a:pPr>
            <a:endParaRPr lang="de-DE" sz="2600" dirty="0">
              <a:latin typeface="Arial" panose="020B0604020202020204" pitchFamily="34" charset="0"/>
              <a:cs typeface="Arial" panose="020B0604020202020204" pitchFamily="34" charset="0"/>
            </a:endParaRPr>
          </a:p>
          <a:p>
            <a:pPr marL="0" indent="0" algn="ctr">
              <a:buNone/>
            </a:pPr>
            <a:r>
              <a:rPr lang="de-DE" sz="2600" dirty="0" err="1">
                <a:latin typeface="Arial" panose="020B0604020202020204" pitchFamily="34" charset="0"/>
                <a:cs typeface="Arial" panose="020B0604020202020204" pitchFamily="34" charset="0"/>
              </a:rPr>
              <a:t>Using</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of</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appropriate</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instruments</a:t>
            </a:r>
            <a:r>
              <a:rPr lang="de-DE" sz="2600" dirty="0">
                <a:latin typeface="Arial" panose="020B0604020202020204" pitchFamily="34" charset="0"/>
                <a:cs typeface="Arial" panose="020B0604020202020204" pitchFamily="34" charset="0"/>
              </a:rPr>
              <a:t> and </a:t>
            </a:r>
            <a:r>
              <a:rPr lang="de-DE" sz="2600" dirty="0" err="1">
                <a:latin typeface="Arial" panose="020B0604020202020204" pitchFamily="34" charset="0"/>
                <a:cs typeface="Arial" panose="020B0604020202020204" pitchFamily="34" charset="0"/>
              </a:rPr>
              <a:t>consider</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surrounding</a:t>
            </a:r>
            <a:r>
              <a:rPr lang="de-DE" sz="2600" dirty="0">
                <a:latin typeface="Arial" panose="020B0604020202020204" pitchFamily="34" charset="0"/>
                <a:cs typeface="Arial" panose="020B0604020202020204" pitchFamily="34" charset="0"/>
              </a:rPr>
              <a:t> </a:t>
            </a:r>
            <a:r>
              <a:rPr lang="de-DE" sz="2600" dirty="0" err="1">
                <a:latin typeface="Arial" panose="020B0604020202020204" pitchFamily="34" charset="0"/>
                <a:cs typeface="Arial" panose="020B0604020202020204" pitchFamily="34" charset="0"/>
              </a:rPr>
              <a:t>society</a:t>
            </a:r>
            <a:r>
              <a:rPr lang="de-DE" sz="2600" dirty="0">
                <a:latin typeface="Arial" panose="020B0604020202020204" pitchFamily="34" charset="0"/>
                <a:cs typeface="Arial" panose="020B0604020202020204" pitchFamily="34" charset="0"/>
              </a:rPr>
              <a:t> </a:t>
            </a:r>
          </a:p>
          <a:p>
            <a:endParaRPr lang="de-DE" dirty="0">
              <a:latin typeface="Arial" panose="020B0604020202020204" pitchFamily="34" charset="0"/>
              <a:cs typeface="Arial" panose="020B0604020202020204" pitchFamily="34" charset="0"/>
            </a:endParaRPr>
          </a:p>
        </p:txBody>
      </p:sp>
      <p:sp>
        <p:nvSpPr>
          <p:cNvPr id="3" name="Inhaltsplatzhalter 2">
            <a:extLst>
              <a:ext uri="{FF2B5EF4-FFF2-40B4-BE49-F238E27FC236}">
                <a16:creationId xmlns:a16="http://schemas.microsoft.com/office/drawing/2014/main" id="{F0D05366-EAD9-7F13-42A3-6C357F9387F7}"/>
              </a:ext>
            </a:extLst>
          </p:cNvPr>
          <p:cNvSpPr txBox="1">
            <a:spLocks/>
          </p:cNvSpPr>
          <p:nvPr/>
        </p:nvSpPr>
        <p:spPr>
          <a:xfrm>
            <a:off x="817581" y="1815121"/>
            <a:ext cx="3297219" cy="380190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sz="2400" b="1" dirty="0">
                <a:latin typeface="Arial" panose="020B0604020202020204" pitchFamily="34" charset="0"/>
                <a:cs typeface="Arial" panose="020B0604020202020204" pitchFamily="34" charset="0"/>
              </a:rPr>
              <a:t>Environmental-</a:t>
            </a:r>
            <a:r>
              <a:rPr lang="de-DE" sz="2400" b="1" dirty="0" err="1">
                <a:latin typeface="Arial" panose="020B0604020202020204" pitchFamily="34" charset="0"/>
                <a:cs typeface="Arial" panose="020B0604020202020204" pitchFamily="34" charset="0"/>
              </a:rPr>
              <a:t>centred</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interpretation</a:t>
            </a:r>
            <a:r>
              <a:rPr lang="de-DE" sz="2400" b="1" dirty="0">
                <a:latin typeface="Arial" panose="020B0604020202020204" pitchFamily="34" charset="0"/>
                <a:cs typeface="Arial" panose="020B0604020202020204" pitchFamily="34" charset="0"/>
              </a:rPr>
              <a:t> / social </a:t>
            </a:r>
            <a:r>
              <a:rPr lang="de-DE" sz="2400" b="1" dirty="0" err="1">
                <a:latin typeface="Arial" panose="020B0604020202020204" pitchFamily="34" charset="0"/>
                <a:cs typeface="Arial" panose="020B0604020202020204" pitchFamily="34" charset="0"/>
              </a:rPr>
              <a:t>view</a:t>
            </a:r>
            <a:r>
              <a:rPr lang="de-DE" sz="2400" b="1" dirty="0">
                <a:latin typeface="Arial" panose="020B0604020202020204" pitchFamily="34" charset="0"/>
                <a:cs typeface="Arial" panose="020B0604020202020204" pitchFamily="34" charset="0"/>
              </a:rPr>
              <a:t> </a:t>
            </a:r>
          </a:p>
          <a:p>
            <a:pPr marL="0" indent="0" algn="ctr">
              <a:buNone/>
            </a:pPr>
            <a:endParaRPr lang="de-DE" sz="2000" dirty="0">
              <a:latin typeface="Arial" panose="020B0604020202020204" pitchFamily="34" charset="0"/>
              <a:cs typeface="Arial" panose="020B0604020202020204" pitchFamily="34" charset="0"/>
            </a:endParaRPr>
          </a:p>
          <a:p>
            <a:pPr marL="0" indent="0" algn="ctr">
              <a:buNone/>
            </a:pPr>
            <a:r>
              <a:rPr lang="de-DE" sz="2400" dirty="0" err="1">
                <a:latin typeface="Arial" panose="020B0604020202020204" pitchFamily="34" charset="0"/>
                <a:cs typeface="Arial" panose="020B0604020202020204" pitchFamily="34" charset="0"/>
              </a:rPr>
              <a:t>Maintaining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increasing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capacity</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ecosystems</a:t>
            </a:r>
            <a:r>
              <a:rPr lang="de-DE"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58076332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08A7C76D78834DA041FF15C698142B" ma:contentTypeVersion="4" ma:contentTypeDescription="Create a new document." ma:contentTypeScope="" ma:versionID="95c9b7548994f25c1522680169813744">
  <xsd:schema xmlns:xsd="http://www.w3.org/2001/XMLSchema" xmlns:xs="http://www.w3.org/2001/XMLSchema" xmlns:p="http://schemas.microsoft.com/office/2006/metadata/properties" xmlns:ns2="1f964045-88d3-4872-bc4d-aec5516d6b47" targetNamespace="http://schemas.microsoft.com/office/2006/metadata/properties" ma:root="true" ma:fieldsID="3b577aec79352b27e79503896ed1d589" ns2:_="">
    <xsd:import namespace="1f964045-88d3-4872-bc4d-aec5516d6b4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964045-88d3-4872-bc4d-aec5516d6b4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0BC8EE0-E287-4EBF-8AE0-AF30F1B8E3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f964045-88d3-4872-bc4d-aec5516d6b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E4C7877-9AF4-474B-B130-102879956852}">
  <ds:schemaRefs>
    <ds:schemaRef ds:uri="http://schemas.microsoft.com/sharepoint/v3/contenttype/forms"/>
  </ds:schemaRefs>
</ds:datastoreItem>
</file>

<file path=customXml/itemProps3.xml><?xml version="1.0" encoding="utf-8"?>
<ds:datastoreItem xmlns:ds="http://schemas.openxmlformats.org/officeDocument/2006/customXml" ds:itemID="{72937919-5D42-458B-A2A7-8ECD26A89971}">
  <ds:schemaRefs>
    <ds:schemaRef ds:uri="http://schemas.microsoft.com/office/2006/documentManagement/types"/>
    <ds:schemaRef ds:uri="http://www.w3.org/XML/1998/namespace"/>
    <ds:schemaRef ds:uri="http://purl.org/dc/term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1f964045-88d3-4872-bc4d-aec5516d6b47"/>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14057</Words>
  <Application>Microsoft Macintosh PowerPoint</Application>
  <PresentationFormat>Breitbild</PresentationFormat>
  <Paragraphs>1132</Paragraphs>
  <Slides>72</Slides>
  <Notes>72</Notes>
  <HiddenSlides>7</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72</vt:i4>
      </vt:variant>
    </vt:vector>
  </HeadingPairs>
  <TitlesOfParts>
    <vt:vector size="79" baseType="lpstr">
      <vt:lpstr>Arial</vt:lpstr>
      <vt:lpstr>Calibri</vt:lpstr>
      <vt:lpstr>Calibri Light</vt:lpstr>
      <vt:lpstr>Courier New</vt:lpstr>
      <vt:lpstr>Symbol</vt:lpstr>
      <vt:lpstr>Times New Roman</vt:lpstr>
      <vt:lpstr>Office</vt:lpstr>
      <vt:lpstr>PowerPoint-Präsentation</vt:lpstr>
      <vt:lpstr>PowerPoint-Präsentation</vt:lpstr>
      <vt:lpstr>Overview of the module</vt:lpstr>
      <vt:lpstr>Meaning of sustainability (definition)</vt:lpstr>
      <vt:lpstr>Different aspects of sustainability</vt:lpstr>
      <vt:lpstr>Aspect (1/3): Environment and social</vt:lpstr>
      <vt:lpstr>Aspect (2/3): Management</vt:lpstr>
      <vt:lpstr>Aspect (3/3): Economic policy and strategic management </vt:lpstr>
      <vt:lpstr>Sustainability and Social Economy</vt:lpstr>
      <vt:lpstr>Sustainability debate – dichotomic visions</vt:lpstr>
      <vt:lpstr>PowerPoint-Präsentation</vt:lpstr>
      <vt:lpstr>Sustainability strategy of autArK I</vt:lpstr>
      <vt:lpstr>Sustainability strategy of autArK II</vt:lpstr>
      <vt:lpstr>Sustainability strategy of autArK II</vt:lpstr>
      <vt:lpstr>PowerPoint-Präsentation</vt:lpstr>
      <vt:lpstr>Overview of the module</vt:lpstr>
      <vt:lpstr>Milestones I </vt:lpstr>
      <vt:lpstr>Milestones II</vt:lpstr>
      <vt:lpstr>International developments</vt:lpstr>
      <vt:lpstr>PowerPoint-Präsentation</vt:lpstr>
      <vt:lpstr>SDG Watch Austria I</vt:lpstr>
      <vt:lpstr>SDG Watch Austria II</vt:lpstr>
      <vt:lpstr>PowerPoint-Präsentation</vt:lpstr>
      <vt:lpstr>Overview of the module</vt:lpstr>
      <vt:lpstr>Environmental Sustainability: Ecological Perspective</vt:lpstr>
      <vt:lpstr>Principles of environmental sustainability (Minge, 2018)</vt:lpstr>
      <vt:lpstr>Certifications of products and suppliers </vt:lpstr>
      <vt:lpstr>Environmental sustainability and Social Economy</vt:lpstr>
      <vt:lpstr>Health sustainability</vt:lpstr>
      <vt:lpstr>Social sustainability</vt:lpstr>
      <vt:lpstr>Social sustainability: measures regarding inequality </vt:lpstr>
      <vt:lpstr>Social sustainability: measures at enterprise level </vt:lpstr>
      <vt:lpstr>Social sustainability key themes</vt:lpstr>
      <vt:lpstr>Economic sustainability</vt:lpstr>
      <vt:lpstr>Alternative economic and social systems</vt:lpstr>
      <vt:lpstr>Economic sustainability and Social Economy</vt:lpstr>
      <vt:lpstr>PowerPoint-Präsentation</vt:lpstr>
      <vt:lpstr>Iris House Diakonia I</vt:lpstr>
      <vt:lpstr>Iris House Diakonia II</vt:lpstr>
      <vt:lpstr>PowerPoint-Präsentation</vt:lpstr>
      <vt:lpstr>magdas Hotel I</vt:lpstr>
      <vt:lpstr>magdas Hotel II</vt:lpstr>
      <vt:lpstr>PowerPoint-Präsentation</vt:lpstr>
      <vt:lpstr>1 Valašská Diakonická I</vt:lpstr>
      <vt:lpstr>1 Valašská Diakonická II</vt:lpstr>
      <vt:lpstr>PowerPoint-Präsentation</vt:lpstr>
      <vt:lpstr>Herrnhuter Diakonie I</vt:lpstr>
      <vt:lpstr>Herrnhuter Diakonie II</vt:lpstr>
      <vt:lpstr>Herrnhuter Diakonie III</vt:lpstr>
      <vt:lpstr>PowerPoint-Präsentation</vt:lpstr>
      <vt:lpstr>Overview of the module</vt:lpstr>
      <vt:lpstr>Sustainable Development Goals</vt:lpstr>
      <vt:lpstr>PowerPoint-Präsentation</vt:lpstr>
      <vt:lpstr>SDGs: core messages </vt:lpstr>
      <vt:lpstr> SDGs: Examples Social Economy / social work I  </vt:lpstr>
      <vt:lpstr> SDGs: Examples Social Economy / social work II  </vt:lpstr>
      <vt:lpstr> SDGs: Examples Social Economy / social work III </vt:lpstr>
      <vt:lpstr> SDGs: Examples Social Economy / social work IV </vt:lpstr>
      <vt:lpstr> SDGs: Examples Social Economy / social work V </vt:lpstr>
      <vt:lpstr> SDGs and the dimensions of sustainability   </vt:lpstr>
      <vt:lpstr>PowerPoint-Präsentation</vt:lpstr>
      <vt:lpstr>Arbeiterwohlfahrt (AWO) Workers’ Welfare Association</vt:lpstr>
      <vt:lpstr>AWO: Projects and campaigns </vt:lpstr>
      <vt:lpstr>AWO: SDGs (Climate-friendly care – everywere)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Marianne Skopal</dc:creator>
  <cp:lastModifiedBy>Marianne Skopal</cp:lastModifiedBy>
  <cp:revision>151</cp:revision>
  <dcterms:created xsi:type="dcterms:W3CDTF">2022-03-22T08:01:40Z</dcterms:created>
  <dcterms:modified xsi:type="dcterms:W3CDTF">2023-08-30T12:57:38Z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0x010100C508A7C76D78834DA041FF15C698142B</vt:lpwstr>
  </property>
</Properties>
</file>