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351" r:id="rId2"/>
    <p:sldId id="271" r:id="rId3"/>
    <p:sldId id="353" r:id="rId4"/>
    <p:sldId id="264" r:id="rId5"/>
    <p:sldId id="275" r:id="rId6"/>
    <p:sldId id="307" r:id="rId7"/>
    <p:sldId id="265" r:id="rId8"/>
    <p:sldId id="276" r:id="rId9"/>
    <p:sldId id="277" r:id="rId10"/>
    <p:sldId id="278" r:id="rId11"/>
    <p:sldId id="279" r:id="rId12"/>
    <p:sldId id="266" r:id="rId13"/>
    <p:sldId id="280" r:id="rId14"/>
    <p:sldId id="281" r:id="rId15"/>
    <p:sldId id="282" r:id="rId16"/>
    <p:sldId id="283" r:id="rId17"/>
    <p:sldId id="312" r:id="rId18"/>
    <p:sldId id="308" r:id="rId19"/>
    <p:sldId id="284" r:id="rId20"/>
    <p:sldId id="285" r:id="rId21"/>
    <p:sldId id="273" r:id="rId22"/>
    <p:sldId id="355" r:id="rId23"/>
    <p:sldId id="356" r:id="rId24"/>
    <p:sldId id="358" r:id="rId25"/>
    <p:sldId id="357" r:id="rId26"/>
    <p:sldId id="359" r:id="rId27"/>
    <p:sldId id="380" r:id="rId28"/>
    <p:sldId id="379" r:id="rId29"/>
    <p:sldId id="381" r:id="rId30"/>
    <p:sldId id="382" r:id="rId31"/>
    <p:sldId id="383" r:id="rId32"/>
    <p:sldId id="384" r:id="rId33"/>
    <p:sldId id="385" r:id="rId34"/>
    <p:sldId id="386" r:id="rId35"/>
    <p:sldId id="352" r:id="rId36"/>
    <p:sldId id="336" r:id="rId37"/>
    <p:sldId id="286" r:id="rId38"/>
    <p:sldId id="288" r:id="rId39"/>
    <p:sldId id="289" r:id="rId40"/>
    <p:sldId id="290" r:id="rId41"/>
    <p:sldId id="354" r:id="rId42"/>
    <p:sldId id="291" r:id="rId43"/>
    <p:sldId id="292" r:id="rId44"/>
    <p:sldId id="304" r:id="rId45"/>
    <p:sldId id="309" r:id="rId46"/>
    <p:sldId id="293" r:id="rId47"/>
    <p:sldId id="294" r:id="rId48"/>
    <p:sldId id="305" r:id="rId49"/>
    <p:sldId id="295" r:id="rId50"/>
    <p:sldId id="310" r:id="rId51"/>
    <p:sldId id="296" r:id="rId52"/>
    <p:sldId id="297" r:id="rId53"/>
    <p:sldId id="299" r:id="rId54"/>
    <p:sldId id="300" r:id="rId55"/>
    <p:sldId id="306" r:id="rId56"/>
    <p:sldId id="301" r:id="rId57"/>
    <p:sldId id="311" r:id="rId58"/>
    <p:sldId id="302" r:id="rId59"/>
    <p:sldId id="303" r:id="rId60"/>
    <p:sldId id="349" r:id="rId61"/>
    <p:sldId id="350" r:id="rId62"/>
    <p:sldId id="257" r:id="rId63"/>
    <p:sldId id="258" r:id="rId64"/>
    <p:sldId id="259" r:id="rId65"/>
    <p:sldId id="260" r:id="rId66"/>
    <p:sldId id="261" r:id="rId67"/>
    <p:sldId id="262" r:id="rId6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C509FE-E8E5-193F-A4ED-E6E86C5C2A18}" name="Pascal Weiler" initials="PW" userId="S::weiler@xitnuernberg.onmicrosoft.com::b5c76500-145c-40a2-a21a-ef3d1b6def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E8"/>
    <a:srgbClr val="0093DD"/>
    <a:srgbClr val="FDCD05"/>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8B092-A59E-96B7-B984-5434A89858BB}" v="574" dt="2023-02-02T10:04:32.495"/>
    <p1510:client id="{B37A8117-4990-361B-2152-36786C31D414}" v="155" dt="2023-02-02T10:20:41.850"/>
    <p1510:client id="{CA259A21-0F9D-F36B-1D50-304D1B90357C}" v="1" dt="2023-02-02T10:11:43.80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1831" autoAdjust="0"/>
  </p:normalViewPr>
  <p:slideViewPr>
    <p:cSldViewPr snapToGrid="0" snapToObjects="1">
      <p:cViewPr varScale="1">
        <p:scale>
          <a:sx n="95" d="100"/>
          <a:sy n="95" d="100"/>
        </p:scale>
        <p:origin x="11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dirty="0">
              <a:latin typeface="Arial" panose="020B0604020202020204" pitchFamily="34" charset="0"/>
              <a:cs typeface="Arial" panose="020B0604020202020204" pitchFamily="34" charset="0"/>
            </a:rPr>
            <a:t>Definition of sustainability management</a:t>
          </a: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6EEB8CEA-E368-4E42-9EE0-2FBB3183E3B8}">
      <dgm:prSet custT="1"/>
      <dgm:spPr/>
      <dgm:t>
        <a:bodyPr/>
        <a:lstStyle/>
        <a:p>
          <a:pPr rtl="0"/>
          <a:r>
            <a:rPr lang="en-US" sz="1800" dirty="0">
              <a:latin typeface="Arial" panose="020B0604020202020204" pitchFamily="34" charset="0"/>
              <a:cs typeface="Arial" panose="020B0604020202020204" pitchFamily="34" charset="0"/>
            </a:rPr>
            <a:t>Role of the sustainability manager </a:t>
          </a:r>
        </a:p>
      </dgm:t>
    </dgm:pt>
    <dgm:pt modelId="{81921B05-66FF-F145-8717-9E0BC814D25B}" type="parTrans" cxnId="{61805D01-75C1-CC42-850E-5939DD337B1D}">
      <dgm:prSet/>
      <dgm:spPr/>
      <dgm:t>
        <a:bodyPr/>
        <a:lstStyle/>
        <a:p>
          <a:endParaRPr lang="de-DE" sz="1800">
            <a:latin typeface="Arial" panose="020B0604020202020204" pitchFamily="34" charset="0"/>
            <a:cs typeface="Arial" panose="020B0604020202020204" pitchFamily="34" charset="0"/>
          </a:endParaRPr>
        </a:p>
      </dgm:t>
    </dgm:pt>
    <dgm:pt modelId="{374C11B2-7608-7944-95C0-F0CFD8CC9672}" type="sibTrans" cxnId="{61805D01-75C1-CC42-850E-5939DD337B1D}">
      <dgm:prSet/>
      <dgm:spPr/>
      <dgm:t>
        <a:bodyPr/>
        <a:lstStyle/>
        <a:p>
          <a:endParaRPr lang="de-DE" sz="1800">
            <a:latin typeface="Arial" panose="020B0604020202020204" pitchFamily="34" charset="0"/>
            <a:cs typeface="Arial" panose="020B0604020202020204" pitchFamily="34" charset="0"/>
          </a:endParaRPr>
        </a:p>
      </dgm:t>
    </dgm:pt>
    <dgm:pt modelId="{87C654CA-D201-194C-956A-4A074BC07855}">
      <dgm:prSet custT="1"/>
      <dgm:spPr/>
      <dgm:t>
        <a:bodyPr/>
        <a:lstStyle/>
        <a:p>
          <a:pPr rtl="0"/>
          <a:r>
            <a:rPr lang="en-US" sz="1800" dirty="0">
              <a:latin typeface="Arial" panose="020B0604020202020204" pitchFamily="34" charset="0"/>
              <a:cs typeface="Arial" panose="020B0604020202020204" pitchFamily="34" charset="0"/>
            </a:rPr>
            <a:t>Sustainability management requirements and implementation </a:t>
          </a:r>
        </a:p>
      </dgm:t>
    </dgm:pt>
    <dgm:pt modelId="{525DD5CF-6F53-6748-8CE6-5921F0F26347}" type="parTrans" cxnId="{AC54282B-231D-694C-98EF-D7B810A75030}">
      <dgm:prSet/>
      <dgm:spPr/>
      <dgm:t>
        <a:bodyPr/>
        <a:lstStyle/>
        <a:p>
          <a:endParaRPr lang="de-DE" sz="1800">
            <a:latin typeface="Arial" panose="020B0604020202020204" pitchFamily="34" charset="0"/>
            <a:cs typeface="Arial" panose="020B0604020202020204" pitchFamily="34" charset="0"/>
          </a:endParaRPr>
        </a:p>
      </dgm:t>
    </dgm:pt>
    <dgm:pt modelId="{A3DA888B-7EF7-3046-B171-9B818443F233}" type="sibTrans" cxnId="{AC54282B-231D-694C-98EF-D7B810A75030}">
      <dgm:prSet/>
      <dgm:spPr/>
      <dgm:t>
        <a:bodyPr/>
        <a:lstStyle/>
        <a:p>
          <a:endParaRPr lang="de-DE" sz="1800">
            <a:latin typeface="Arial" panose="020B0604020202020204" pitchFamily="34" charset="0"/>
            <a:cs typeface="Arial" panose="020B0604020202020204" pitchFamily="34" charset="0"/>
          </a:endParaRPr>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3"/>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3"/>
      <dgm:spPr/>
    </dgm:pt>
    <dgm:pt modelId="{12AC9EF4-C16B-D342-A3B6-1ABBC2D5B526}" type="pres">
      <dgm:prSet presAssocID="{0B588460-2706-4B10-94CD-27B83AAFA0B8}" presName="vert1" presStyleCnt="0"/>
      <dgm:spPr/>
    </dgm:pt>
    <dgm:pt modelId="{BFB869ED-3E86-E642-9835-04C84EF8A44D}" type="pres">
      <dgm:prSet presAssocID="{87C654CA-D201-194C-956A-4A074BC07855}" presName="thickLine" presStyleLbl="alignNode1" presStyleIdx="1" presStyleCnt="3"/>
      <dgm:spPr/>
    </dgm:pt>
    <dgm:pt modelId="{B79CABAB-2568-5D4C-BDF8-89A7D882B0D6}" type="pres">
      <dgm:prSet presAssocID="{87C654CA-D201-194C-956A-4A074BC07855}" presName="horz1" presStyleCnt="0"/>
      <dgm:spPr/>
    </dgm:pt>
    <dgm:pt modelId="{20E35F92-41D3-504D-B1CA-41ADF51F0ACD}" type="pres">
      <dgm:prSet presAssocID="{87C654CA-D201-194C-956A-4A074BC07855}" presName="tx1" presStyleLbl="revTx" presStyleIdx="1" presStyleCnt="3"/>
      <dgm:spPr/>
    </dgm:pt>
    <dgm:pt modelId="{5DF75716-BC17-C049-8E45-32F6583CF686}" type="pres">
      <dgm:prSet presAssocID="{87C654CA-D201-194C-956A-4A074BC07855}" presName="vert1" presStyleCnt="0"/>
      <dgm:spPr/>
    </dgm:pt>
    <dgm:pt modelId="{80CCEBE4-6BDD-4F4D-83B4-734B01476E4E}" type="pres">
      <dgm:prSet presAssocID="{6EEB8CEA-E368-4E42-9EE0-2FBB3183E3B8}" presName="thickLine" presStyleLbl="alignNode1" presStyleIdx="2" presStyleCnt="3"/>
      <dgm:spPr/>
    </dgm:pt>
    <dgm:pt modelId="{3837B412-32D7-614A-AFD1-14F86A361B02}" type="pres">
      <dgm:prSet presAssocID="{6EEB8CEA-E368-4E42-9EE0-2FBB3183E3B8}" presName="horz1" presStyleCnt="0"/>
      <dgm:spPr/>
    </dgm:pt>
    <dgm:pt modelId="{9865B56A-4B3E-CB4F-9F3F-6493FE964CBF}" type="pres">
      <dgm:prSet presAssocID="{6EEB8CEA-E368-4E42-9EE0-2FBB3183E3B8}" presName="tx1" presStyleLbl="revTx" presStyleIdx="2" presStyleCnt="3"/>
      <dgm:spPr/>
    </dgm:pt>
    <dgm:pt modelId="{F55F9DBA-23C2-784B-9CF9-7C2F45C00FDF}" type="pres">
      <dgm:prSet presAssocID="{6EEB8CEA-E368-4E42-9EE0-2FBB3183E3B8}" presName="vert1" presStyleCnt="0"/>
      <dgm:spPr/>
    </dgm:pt>
  </dgm:ptLst>
  <dgm:cxnLst>
    <dgm:cxn modelId="{61805D01-75C1-CC42-850E-5939DD337B1D}" srcId="{F0E7B8F2-00DB-485B-BE97-39C2A6C8006E}" destId="{6EEB8CEA-E368-4E42-9EE0-2FBB3183E3B8}" srcOrd="2" destOrd="0" parTransId="{81921B05-66FF-F145-8717-9E0BC814D25B}" sibTransId="{374C11B2-7608-7944-95C0-F0CFD8CC9672}"/>
    <dgm:cxn modelId="{46F8680B-8F9E-594A-A929-8E6C3172CE2F}" type="presOf" srcId="{6EEB8CEA-E368-4E42-9EE0-2FBB3183E3B8}" destId="{9865B56A-4B3E-CB4F-9F3F-6493FE964CBF}" srcOrd="0" destOrd="0" presId="urn:microsoft.com/office/officeart/2008/layout/LinedList"/>
    <dgm:cxn modelId="{AC54282B-231D-694C-98EF-D7B810A75030}" srcId="{F0E7B8F2-00DB-485B-BE97-39C2A6C8006E}" destId="{87C654CA-D201-194C-956A-4A074BC07855}" srcOrd="1" destOrd="0" parTransId="{525DD5CF-6F53-6748-8CE6-5921F0F26347}" sibTransId="{A3DA888B-7EF7-3046-B171-9B818443F233}"/>
    <dgm:cxn modelId="{480F1990-A4B0-C743-BB04-772AC9720FF5}" type="presOf" srcId="{F0E7B8F2-00DB-485B-BE97-39C2A6C8006E}" destId="{15B8C4F5-5AA6-BA4A-885B-B5EBB9A102E2}" srcOrd="0" destOrd="0" presId="urn:microsoft.com/office/officeart/2008/layout/LinedList"/>
    <dgm:cxn modelId="{C7054290-2758-D340-8F5E-55F3C8ABEF2C}" type="presOf" srcId="{87C654CA-D201-194C-956A-4A074BC07855}" destId="{20E35F92-41D3-504D-B1CA-41ADF51F0ACD}" srcOrd="0" destOrd="0" presId="urn:microsoft.com/office/officeart/2008/layout/LinedList"/>
    <dgm:cxn modelId="{47EBD5B7-1602-8644-A4AE-967E051BA1BD}" type="presOf" srcId="{0B588460-2706-4B10-94CD-27B83AAFA0B8}" destId="{1300135D-AA1D-DD4A-A7A6-E88104D34A3E}" srcOrd="0" destOrd="0" presId="urn:microsoft.com/office/officeart/2008/layout/LinedList"/>
    <dgm:cxn modelId="{444F8ED0-C2E7-416E-878E-446BAB75DD29}" srcId="{F0E7B8F2-00DB-485B-BE97-39C2A6C8006E}" destId="{0B588460-2706-4B10-94CD-27B83AAFA0B8}" srcOrd="0" destOrd="0" parTransId="{901C7989-50BB-440E-B4F4-EE06951A9DE5}" sibTransId="{9B6D717D-0850-45D1-ACD2-77546BEBD21C}"/>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DD51E9AF-9BDA-4846-BC49-F7AE189E1C94}" type="presParOf" srcId="{15B8C4F5-5AA6-BA4A-885B-B5EBB9A102E2}" destId="{BFB869ED-3E86-E642-9835-04C84EF8A44D}" srcOrd="2" destOrd="0" presId="urn:microsoft.com/office/officeart/2008/layout/LinedList"/>
    <dgm:cxn modelId="{471DB598-58ED-1A4D-89D6-E36B81B853C4}" type="presParOf" srcId="{15B8C4F5-5AA6-BA4A-885B-B5EBB9A102E2}" destId="{B79CABAB-2568-5D4C-BDF8-89A7D882B0D6}" srcOrd="3" destOrd="0" presId="urn:microsoft.com/office/officeart/2008/layout/LinedList"/>
    <dgm:cxn modelId="{F88E090E-8C1A-CE44-8502-B603169BD99F}" type="presParOf" srcId="{B79CABAB-2568-5D4C-BDF8-89A7D882B0D6}" destId="{20E35F92-41D3-504D-B1CA-41ADF51F0ACD}" srcOrd="0" destOrd="0" presId="urn:microsoft.com/office/officeart/2008/layout/LinedList"/>
    <dgm:cxn modelId="{8EE0954E-5814-F948-BDD5-636DD6A43AE7}" type="presParOf" srcId="{B79CABAB-2568-5D4C-BDF8-89A7D882B0D6}" destId="{5DF75716-BC17-C049-8E45-32F6583CF686}" srcOrd="1" destOrd="0" presId="urn:microsoft.com/office/officeart/2008/layout/LinedList"/>
    <dgm:cxn modelId="{0DFE1E7E-9324-854F-A44F-85A4E9FEAB60}" type="presParOf" srcId="{15B8C4F5-5AA6-BA4A-885B-B5EBB9A102E2}" destId="{80CCEBE4-6BDD-4F4D-83B4-734B01476E4E}" srcOrd="4" destOrd="0" presId="urn:microsoft.com/office/officeart/2008/layout/LinedList"/>
    <dgm:cxn modelId="{62530979-6104-924F-8BBD-278ABF808AEF}" type="presParOf" srcId="{15B8C4F5-5AA6-BA4A-885B-B5EBB9A102E2}" destId="{3837B412-32D7-614A-AFD1-14F86A361B02}" srcOrd="5" destOrd="0" presId="urn:microsoft.com/office/officeart/2008/layout/LinedList"/>
    <dgm:cxn modelId="{482D166D-5B88-5143-A65B-19855752E85E}" type="presParOf" srcId="{3837B412-32D7-614A-AFD1-14F86A361B02}" destId="{9865B56A-4B3E-CB4F-9F3F-6493FE964CBF}" srcOrd="0" destOrd="0" presId="urn:microsoft.com/office/officeart/2008/layout/LinedList"/>
    <dgm:cxn modelId="{7BFCAEA3-785A-5748-98CB-7DD5C98F1A0E}" type="presParOf" srcId="{3837B412-32D7-614A-AFD1-14F86A361B02}" destId="{F55F9DBA-23C2-784B-9CF9-7C2F45C00FD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dirty="0">
              <a:latin typeface="Arial" panose="020B0604020202020204" pitchFamily="34" charset="0"/>
              <a:cs typeface="Arial" panose="020B0604020202020204" pitchFamily="34" charset="0"/>
            </a:rPr>
            <a:t>General Information</a:t>
          </a: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239EF002-DC0D-4A95-8FF1-D6CEE87F9B21}">
      <dgm:prSet custT="1"/>
      <dgm:spPr/>
      <dgm:t>
        <a:bodyPr/>
        <a:lstStyle/>
        <a:p>
          <a:pPr marL="320675" indent="0" rtl="0">
            <a:tabLst/>
          </a:pPr>
          <a:r>
            <a:rPr lang="en-US" sz="1800" dirty="0">
              <a:latin typeface="Arial" panose="020B0604020202020204" pitchFamily="34" charset="0"/>
              <a:cs typeface="Arial" panose="020B0604020202020204" pitchFamily="34" charset="0"/>
            </a:rPr>
            <a:t>Eco-Management and Audit Scheme (EMAS)</a:t>
          </a:r>
        </a:p>
      </dgm:t>
    </dgm:pt>
    <dgm:pt modelId="{233CF3CA-2D82-42FA-95E4-5D8CA8F42AE4}" type="parTrans" cxnId="{E9DE20E2-F1F0-4FAB-89FF-22F4CA0B328B}">
      <dgm:prSet/>
      <dgm:spPr/>
      <dgm:t>
        <a:bodyPr/>
        <a:lstStyle/>
        <a:p>
          <a:endParaRPr lang="en-US" sz="1800">
            <a:latin typeface="Arial" panose="020B0604020202020204" pitchFamily="34" charset="0"/>
            <a:cs typeface="Arial" panose="020B0604020202020204" pitchFamily="34" charset="0"/>
          </a:endParaRPr>
        </a:p>
      </dgm:t>
    </dgm:pt>
    <dgm:pt modelId="{C7592EDC-550A-4E47-870C-C93D72118C58}" type="sibTrans" cxnId="{E9DE20E2-F1F0-4FAB-89FF-22F4CA0B328B}">
      <dgm:prSet/>
      <dgm:spPr/>
      <dgm:t>
        <a:bodyPr/>
        <a:lstStyle/>
        <a:p>
          <a:endParaRPr lang="en-US" sz="1800">
            <a:latin typeface="Arial" panose="020B0604020202020204" pitchFamily="34" charset="0"/>
            <a:cs typeface="Arial" panose="020B0604020202020204" pitchFamily="34" charset="0"/>
          </a:endParaRPr>
        </a:p>
      </dgm:t>
    </dgm:pt>
    <dgm:pt modelId="{6EEB8CEA-E368-4E42-9EE0-2FBB3183E3B8}">
      <dgm:prSet custT="1"/>
      <dgm:spPr/>
      <dgm:t>
        <a:bodyPr/>
        <a:lstStyle/>
        <a:p>
          <a:pPr marL="320675" indent="0" rtl="0">
            <a:tabLst/>
          </a:pPr>
          <a:r>
            <a:rPr lang="en-US" sz="1800" dirty="0">
              <a:latin typeface="Arial" panose="020B0604020202020204" pitchFamily="34" charset="0"/>
              <a:cs typeface="Arial" panose="020B0604020202020204" pitchFamily="34" charset="0"/>
            </a:rPr>
            <a:t>Global Reporting Initiative (GRI)</a:t>
          </a:r>
        </a:p>
      </dgm:t>
    </dgm:pt>
    <dgm:pt modelId="{81921B05-66FF-F145-8717-9E0BC814D25B}" type="parTrans" cxnId="{61805D01-75C1-CC42-850E-5939DD337B1D}">
      <dgm:prSet/>
      <dgm:spPr/>
      <dgm:t>
        <a:bodyPr/>
        <a:lstStyle/>
        <a:p>
          <a:endParaRPr lang="de-DE" sz="1800">
            <a:latin typeface="Arial" panose="020B0604020202020204" pitchFamily="34" charset="0"/>
            <a:cs typeface="Arial" panose="020B0604020202020204" pitchFamily="34" charset="0"/>
          </a:endParaRPr>
        </a:p>
      </dgm:t>
    </dgm:pt>
    <dgm:pt modelId="{374C11B2-7608-7944-95C0-F0CFD8CC9672}" type="sibTrans" cxnId="{61805D01-75C1-CC42-850E-5939DD337B1D}">
      <dgm:prSet/>
      <dgm:spPr/>
      <dgm:t>
        <a:bodyPr/>
        <a:lstStyle/>
        <a:p>
          <a:endParaRPr lang="de-DE" sz="1800">
            <a:latin typeface="Arial" panose="020B0604020202020204" pitchFamily="34" charset="0"/>
            <a:cs typeface="Arial" panose="020B0604020202020204" pitchFamily="34" charset="0"/>
          </a:endParaRPr>
        </a:p>
      </dgm:t>
    </dgm:pt>
    <dgm:pt modelId="{87C654CA-D201-194C-956A-4A074BC07855}">
      <dgm:prSet custT="1"/>
      <dgm:spPr/>
      <dgm:t>
        <a:bodyPr/>
        <a:lstStyle/>
        <a:p>
          <a:pPr rtl="0"/>
          <a:r>
            <a:rPr lang="en-US" sz="1800" dirty="0">
              <a:latin typeface="Arial" panose="020B0604020202020204" pitchFamily="34" charset="0"/>
              <a:cs typeface="Arial" panose="020B0604020202020204" pitchFamily="34" charset="0"/>
            </a:rPr>
            <a:t>Reporting Schemes</a:t>
          </a:r>
        </a:p>
      </dgm:t>
    </dgm:pt>
    <dgm:pt modelId="{525DD5CF-6F53-6748-8CE6-5921F0F26347}" type="parTrans" cxnId="{AC54282B-231D-694C-98EF-D7B810A75030}">
      <dgm:prSet/>
      <dgm:spPr/>
      <dgm:t>
        <a:bodyPr/>
        <a:lstStyle/>
        <a:p>
          <a:endParaRPr lang="de-DE" sz="1800">
            <a:latin typeface="Arial" panose="020B0604020202020204" pitchFamily="34" charset="0"/>
            <a:cs typeface="Arial" panose="020B0604020202020204" pitchFamily="34" charset="0"/>
          </a:endParaRPr>
        </a:p>
      </dgm:t>
    </dgm:pt>
    <dgm:pt modelId="{A3DA888B-7EF7-3046-B171-9B818443F233}" type="sibTrans" cxnId="{AC54282B-231D-694C-98EF-D7B810A75030}">
      <dgm:prSet/>
      <dgm:spPr/>
      <dgm:t>
        <a:bodyPr/>
        <a:lstStyle/>
        <a:p>
          <a:endParaRPr lang="de-DE" sz="1800">
            <a:latin typeface="Arial" panose="020B0604020202020204" pitchFamily="34" charset="0"/>
            <a:cs typeface="Arial" panose="020B0604020202020204" pitchFamily="34" charset="0"/>
          </a:endParaRPr>
        </a:p>
      </dgm:t>
    </dgm:pt>
    <dgm:pt modelId="{B9F7592E-1547-6340-8DAB-D2B7BC9EBD31}">
      <dgm:prSet custT="1"/>
      <dgm:spPr/>
      <dgm:t>
        <a:bodyPr/>
        <a:lstStyle/>
        <a:p>
          <a:pPr marL="320675" indent="0" rtl="0">
            <a:tabLst/>
          </a:pPr>
          <a:r>
            <a:rPr lang="en-US" sz="1800" dirty="0">
              <a:latin typeface="Arial" panose="020B0604020202020204" pitchFamily="34" charset="0"/>
              <a:cs typeface="Arial" panose="020B0604020202020204" pitchFamily="34" charset="0"/>
            </a:rPr>
            <a:t>ISO 14000:2015</a:t>
          </a:r>
        </a:p>
      </dgm:t>
    </dgm:pt>
    <dgm:pt modelId="{78251C3A-F874-D64F-BACF-82E698187875}" type="parTrans" cxnId="{341B71B7-BC7C-1546-BB79-EB4FC7CC88DB}">
      <dgm:prSet/>
      <dgm:spPr/>
      <dgm:t>
        <a:bodyPr/>
        <a:lstStyle/>
        <a:p>
          <a:endParaRPr lang="de-DE"/>
        </a:p>
      </dgm:t>
    </dgm:pt>
    <dgm:pt modelId="{0C806D8C-F0D6-F64A-9705-0DF3A076C4AA}" type="sibTrans" cxnId="{341B71B7-BC7C-1546-BB79-EB4FC7CC88DB}">
      <dgm:prSet/>
      <dgm:spPr/>
      <dgm:t>
        <a:bodyPr/>
        <a:lstStyle/>
        <a:p>
          <a:endParaRPr lang="de-DE"/>
        </a:p>
      </dgm:t>
    </dgm:pt>
    <dgm:pt modelId="{83FEB151-7121-914E-8EF5-F75468CA956A}">
      <dgm:prSet custT="1"/>
      <dgm:spPr/>
      <dgm:t>
        <a:bodyPr/>
        <a:lstStyle/>
        <a:p>
          <a:pPr marL="320675" indent="0" rtl="0">
            <a:tabLst/>
          </a:pPr>
          <a:r>
            <a:rPr lang="en-US" sz="1800" dirty="0">
              <a:latin typeface="Arial" panose="020B0604020202020204" pitchFamily="34" charset="0"/>
              <a:cs typeface="Arial" panose="020B0604020202020204" pitchFamily="34" charset="0"/>
            </a:rPr>
            <a:t>United Nations Global Compact  (UNGC)</a:t>
          </a:r>
        </a:p>
      </dgm:t>
    </dgm:pt>
    <dgm:pt modelId="{28B67FAB-1084-FF48-B4F1-EB184D2BF508}" type="parTrans" cxnId="{C4E6A0E4-7D8E-6842-8F93-26AC433CFD96}">
      <dgm:prSet/>
      <dgm:spPr/>
      <dgm:t>
        <a:bodyPr/>
        <a:lstStyle/>
        <a:p>
          <a:endParaRPr lang="de-DE"/>
        </a:p>
      </dgm:t>
    </dgm:pt>
    <dgm:pt modelId="{F24F4C61-2526-CD41-9D66-EED5C6E5F4DC}" type="sibTrans" cxnId="{C4E6A0E4-7D8E-6842-8F93-26AC433CFD96}">
      <dgm:prSet/>
      <dgm:spPr/>
      <dgm:t>
        <a:bodyPr/>
        <a:lstStyle/>
        <a:p>
          <a:endParaRPr lang="de-DE"/>
        </a:p>
      </dgm:t>
    </dgm:pt>
    <dgm:pt modelId="{9D144C63-58CF-EA43-A996-76D129A1A6FA}">
      <dgm:prSet custT="1"/>
      <dgm:spPr/>
      <dgm:t>
        <a:bodyPr/>
        <a:lstStyle/>
        <a:p>
          <a:pPr marL="320675" indent="0" rtl="0">
            <a:tabLst/>
          </a:pPr>
          <a:r>
            <a:rPr lang="en-US" sz="1800" dirty="0">
              <a:latin typeface="Arial" panose="020B0604020202020204" pitchFamily="34" charset="0"/>
              <a:cs typeface="Arial" panose="020B0604020202020204" pitchFamily="34" charset="0"/>
            </a:rPr>
            <a:t>Economy for the Common Good</a:t>
          </a:r>
        </a:p>
      </dgm:t>
    </dgm:pt>
    <dgm:pt modelId="{B37A6C85-C5FD-5E44-B5C9-571DD65DE264}" type="parTrans" cxnId="{C0EBA50B-D0AF-5E48-9A6E-676C792BAF24}">
      <dgm:prSet/>
      <dgm:spPr/>
      <dgm:t>
        <a:bodyPr/>
        <a:lstStyle/>
        <a:p>
          <a:endParaRPr lang="de-DE"/>
        </a:p>
      </dgm:t>
    </dgm:pt>
    <dgm:pt modelId="{F648D3EE-308D-CA49-A167-CA55B96DFB7F}" type="sibTrans" cxnId="{C0EBA50B-D0AF-5E48-9A6E-676C792BAF24}">
      <dgm:prSet/>
      <dgm:spPr/>
      <dgm:t>
        <a:bodyPr/>
        <a:lstStyle/>
        <a:p>
          <a:endParaRPr lang="de-DE"/>
        </a:p>
      </dgm:t>
    </dgm:pt>
    <dgm:pt modelId="{78540CFB-527D-C647-A095-C64EA5FDA9D7}">
      <dgm:prSet custT="1"/>
      <dgm:spPr/>
      <dgm:t>
        <a:bodyPr/>
        <a:lstStyle/>
        <a:p>
          <a:pPr marL="320675" indent="0" rtl="0">
            <a:tabLst/>
          </a:pPr>
          <a:r>
            <a:rPr lang="en-US" sz="1800" dirty="0">
              <a:latin typeface="Arial" panose="020B0604020202020204" pitchFamily="34" charset="0"/>
              <a:cs typeface="Arial" panose="020B0604020202020204" pitchFamily="34" charset="0"/>
            </a:rPr>
            <a:t>Science Based Targets</a:t>
          </a:r>
        </a:p>
      </dgm:t>
    </dgm:pt>
    <dgm:pt modelId="{5E302F0E-5FB8-4247-B495-74A5B89D0305}" type="parTrans" cxnId="{23B332E6-E9E0-0547-B76B-95CD7DBAA40E}">
      <dgm:prSet/>
      <dgm:spPr/>
      <dgm:t>
        <a:bodyPr/>
        <a:lstStyle/>
        <a:p>
          <a:endParaRPr lang="de-DE"/>
        </a:p>
      </dgm:t>
    </dgm:pt>
    <dgm:pt modelId="{47A37FCE-50A7-FA42-833A-B0D5D7620D19}" type="sibTrans" cxnId="{23B332E6-E9E0-0547-B76B-95CD7DBAA40E}">
      <dgm:prSet/>
      <dgm:spPr/>
      <dgm:t>
        <a:bodyPr/>
        <a:lstStyle/>
        <a:p>
          <a:endParaRPr lang="de-DE"/>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8"/>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8"/>
      <dgm:spPr/>
    </dgm:pt>
    <dgm:pt modelId="{12AC9EF4-C16B-D342-A3B6-1ABBC2D5B526}" type="pres">
      <dgm:prSet presAssocID="{0B588460-2706-4B10-94CD-27B83AAFA0B8}" presName="vert1" presStyleCnt="0"/>
      <dgm:spPr/>
    </dgm:pt>
    <dgm:pt modelId="{BFB869ED-3E86-E642-9835-04C84EF8A44D}" type="pres">
      <dgm:prSet presAssocID="{87C654CA-D201-194C-956A-4A074BC07855}" presName="thickLine" presStyleLbl="alignNode1" presStyleIdx="1" presStyleCnt="8"/>
      <dgm:spPr/>
    </dgm:pt>
    <dgm:pt modelId="{B79CABAB-2568-5D4C-BDF8-89A7D882B0D6}" type="pres">
      <dgm:prSet presAssocID="{87C654CA-D201-194C-956A-4A074BC07855}" presName="horz1" presStyleCnt="0"/>
      <dgm:spPr/>
    </dgm:pt>
    <dgm:pt modelId="{20E35F92-41D3-504D-B1CA-41ADF51F0ACD}" type="pres">
      <dgm:prSet presAssocID="{87C654CA-D201-194C-956A-4A074BC07855}" presName="tx1" presStyleLbl="revTx" presStyleIdx="1" presStyleCnt="8"/>
      <dgm:spPr/>
    </dgm:pt>
    <dgm:pt modelId="{5DF75716-BC17-C049-8E45-32F6583CF686}" type="pres">
      <dgm:prSet presAssocID="{87C654CA-D201-194C-956A-4A074BC07855}" presName="vert1" presStyleCnt="0"/>
      <dgm:spPr/>
    </dgm:pt>
    <dgm:pt modelId="{80CCEBE4-6BDD-4F4D-83B4-734B01476E4E}" type="pres">
      <dgm:prSet presAssocID="{6EEB8CEA-E368-4E42-9EE0-2FBB3183E3B8}" presName="thickLine" presStyleLbl="alignNode1" presStyleIdx="2" presStyleCnt="8"/>
      <dgm:spPr/>
    </dgm:pt>
    <dgm:pt modelId="{3837B412-32D7-614A-AFD1-14F86A361B02}" type="pres">
      <dgm:prSet presAssocID="{6EEB8CEA-E368-4E42-9EE0-2FBB3183E3B8}" presName="horz1" presStyleCnt="0"/>
      <dgm:spPr/>
    </dgm:pt>
    <dgm:pt modelId="{9865B56A-4B3E-CB4F-9F3F-6493FE964CBF}" type="pres">
      <dgm:prSet presAssocID="{6EEB8CEA-E368-4E42-9EE0-2FBB3183E3B8}" presName="tx1" presStyleLbl="revTx" presStyleIdx="2" presStyleCnt="8"/>
      <dgm:spPr/>
    </dgm:pt>
    <dgm:pt modelId="{F55F9DBA-23C2-784B-9CF9-7C2F45C00FDF}" type="pres">
      <dgm:prSet presAssocID="{6EEB8CEA-E368-4E42-9EE0-2FBB3183E3B8}" presName="vert1" presStyleCnt="0"/>
      <dgm:spPr/>
    </dgm:pt>
    <dgm:pt modelId="{4E28F876-6798-A44F-B5B9-8C0C47B6A8BB}" type="pres">
      <dgm:prSet presAssocID="{239EF002-DC0D-4A95-8FF1-D6CEE87F9B21}" presName="thickLine" presStyleLbl="alignNode1" presStyleIdx="3" presStyleCnt="8"/>
      <dgm:spPr/>
    </dgm:pt>
    <dgm:pt modelId="{AB357B8A-8189-2F49-999D-A428F2C5219B}" type="pres">
      <dgm:prSet presAssocID="{239EF002-DC0D-4A95-8FF1-D6CEE87F9B21}" presName="horz1" presStyleCnt="0"/>
      <dgm:spPr/>
    </dgm:pt>
    <dgm:pt modelId="{514761F2-8622-394F-85CE-794485041A33}" type="pres">
      <dgm:prSet presAssocID="{239EF002-DC0D-4A95-8FF1-D6CEE87F9B21}" presName="tx1" presStyleLbl="revTx" presStyleIdx="3" presStyleCnt="8" custScaleY="98826"/>
      <dgm:spPr/>
    </dgm:pt>
    <dgm:pt modelId="{04F24F0B-27F7-0B46-BA3F-733514EC5535}" type="pres">
      <dgm:prSet presAssocID="{239EF002-DC0D-4A95-8FF1-D6CEE87F9B21}" presName="vert1" presStyleCnt="0"/>
      <dgm:spPr/>
    </dgm:pt>
    <dgm:pt modelId="{DB662A60-7DB4-DC45-B136-95348DFD7EA7}" type="pres">
      <dgm:prSet presAssocID="{B9F7592E-1547-6340-8DAB-D2B7BC9EBD31}" presName="thickLine" presStyleLbl="alignNode1" presStyleIdx="4" presStyleCnt="8"/>
      <dgm:spPr/>
    </dgm:pt>
    <dgm:pt modelId="{15A24AB7-E193-374F-93AA-257977178815}" type="pres">
      <dgm:prSet presAssocID="{B9F7592E-1547-6340-8DAB-D2B7BC9EBD31}" presName="horz1" presStyleCnt="0"/>
      <dgm:spPr/>
    </dgm:pt>
    <dgm:pt modelId="{7E62A94E-568E-D549-B652-76857D938331}" type="pres">
      <dgm:prSet presAssocID="{B9F7592E-1547-6340-8DAB-D2B7BC9EBD31}" presName="tx1" presStyleLbl="revTx" presStyleIdx="4" presStyleCnt="8"/>
      <dgm:spPr/>
    </dgm:pt>
    <dgm:pt modelId="{EDB73FE9-F60D-A242-B640-9B8810987C22}" type="pres">
      <dgm:prSet presAssocID="{B9F7592E-1547-6340-8DAB-D2B7BC9EBD31}" presName="vert1" presStyleCnt="0"/>
      <dgm:spPr/>
    </dgm:pt>
    <dgm:pt modelId="{53B01D47-8B58-D041-B22B-86AEC5A13C39}" type="pres">
      <dgm:prSet presAssocID="{83FEB151-7121-914E-8EF5-F75468CA956A}" presName="thickLine" presStyleLbl="alignNode1" presStyleIdx="5" presStyleCnt="8"/>
      <dgm:spPr/>
    </dgm:pt>
    <dgm:pt modelId="{762E308A-6FAF-6144-B51E-FF73E8F4E604}" type="pres">
      <dgm:prSet presAssocID="{83FEB151-7121-914E-8EF5-F75468CA956A}" presName="horz1" presStyleCnt="0"/>
      <dgm:spPr/>
    </dgm:pt>
    <dgm:pt modelId="{1972E47C-640F-DB43-9399-A38A4AC12862}" type="pres">
      <dgm:prSet presAssocID="{83FEB151-7121-914E-8EF5-F75468CA956A}" presName="tx1" presStyleLbl="revTx" presStyleIdx="5" presStyleCnt="8"/>
      <dgm:spPr/>
    </dgm:pt>
    <dgm:pt modelId="{127FF0F7-5E27-4A48-B03B-0622C7E33495}" type="pres">
      <dgm:prSet presAssocID="{83FEB151-7121-914E-8EF5-F75468CA956A}" presName="vert1" presStyleCnt="0"/>
      <dgm:spPr/>
    </dgm:pt>
    <dgm:pt modelId="{6086A177-710F-354A-9D72-31FD92225708}" type="pres">
      <dgm:prSet presAssocID="{9D144C63-58CF-EA43-A996-76D129A1A6FA}" presName="thickLine" presStyleLbl="alignNode1" presStyleIdx="6" presStyleCnt="8"/>
      <dgm:spPr/>
    </dgm:pt>
    <dgm:pt modelId="{D886D6D5-56E9-1344-8C4D-1AED725B40FF}" type="pres">
      <dgm:prSet presAssocID="{9D144C63-58CF-EA43-A996-76D129A1A6FA}" presName="horz1" presStyleCnt="0"/>
      <dgm:spPr/>
    </dgm:pt>
    <dgm:pt modelId="{28FC75EA-2364-4B40-AD07-BCA55303410D}" type="pres">
      <dgm:prSet presAssocID="{9D144C63-58CF-EA43-A996-76D129A1A6FA}" presName="tx1" presStyleLbl="revTx" presStyleIdx="6" presStyleCnt="8"/>
      <dgm:spPr/>
    </dgm:pt>
    <dgm:pt modelId="{AB22690A-70D2-4848-9A67-EBC9DB62D601}" type="pres">
      <dgm:prSet presAssocID="{9D144C63-58CF-EA43-A996-76D129A1A6FA}" presName="vert1" presStyleCnt="0"/>
      <dgm:spPr/>
    </dgm:pt>
    <dgm:pt modelId="{2A9C9E35-B82F-1F45-B60D-01CD90D81F2C}" type="pres">
      <dgm:prSet presAssocID="{78540CFB-527D-C647-A095-C64EA5FDA9D7}" presName="thickLine" presStyleLbl="alignNode1" presStyleIdx="7" presStyleCnt="8"/>
      <dgm:spPr/>
    </dgm:pt>
    <dgm:pt modelId="{77B68E43-DF38-4048-B0B2-A17F4C9C7481}" type="pres">
      <dgm:prSet presAssocID="{78540CFB-527D-C647-A095-C64EA5FDA9D7}" presName="horz1" presStyleCnt="0"/>
      <dgm:spPr/>
    </dgm:pt>
    <dgm:pt modelId="{5E4B4621-D6C1-6F4F-B2A2-F3D2497D3DF4}" type="pres">
      <dgm:prSet presAssocID="{78540CFB-527D-C647-A095-C64EA5FDA9D7}" presName="tx1" presStyleLbl="revTx" presStyleIdx="7" presStyleCnt="8"/>
      <dgm:spPr/>
    </dgm:pt>
    <dgm:pt modelId="{DFA84024-56E8-B34D-9F9A-B3DCDD8E3025}" type="pres">
      <dgm:prSet presAssocID="{78540CFB-527D-C647-A095-C64EA5FDA9D7}" presName="vert1" presStyleCnt="0"/>
      <dgm:spPr/>
    </dgm:pt>
  </dgm:ptLst>
  <dgm:cxnLst>
    <dgm:cxn modelId="{61805D01-75C1-CC42-850E-5939DD337B1D}" srcId="{F0E7B8F2-00DB-485B-BE97-39C2A6C8006E}" destId="{6EEB8CEA-E368-4E42-9EE0-2FBB3183E3B8}" srcOrd="2" destOrd="0" parTransId="{81921B05-66FF-F145-8717-9E0BC814D25B}" sibTransId="{374C11B2-7608-7944-95C0-F0CFD8CC9672}"/>
    <dgm:cxn modelId="{46F8680B-8F9E-594A-A929-8E6C3172CE2F}" type="presOf" srcId="{6EEB8CEA-E368-4E42-9EE0-2FBB3183E3B8}" destId="{9865B56A-4B3E-CB4F-9F3F-6493FE964CBF}" srcOrd="0" destOrd="0" presId="urn:microsoft.com/office/officeart/2008/layout/LinedList"/>
    <dgm:cxn modelId="{C0EBA50B-D0AF-5E48-9A6E-676C792BAF24}" srcId="{F0E7B8F2-00DB-485B-BE97-39C2A6C8006E}" destId="{9D144C63-58CF-EA43-A996-76D129A1A6FA}" srcOrd="6" destOrd="0" parTransId="{B37A6C85-C5FD-5E44-B5C9-571DD65DE264}" sibTransId="{F648D3EE-308D-CA49-A167-CA55B96DFB7F}"/>
    <dgm:cxn modelId="{AC54282B-231D-694C-98EF-D7B810A75030}" srcId="{F0E7B8F2-00DB-485B-BE97-39C2A6C8006E}" destId="{87C654CA-D201-194C-956A-4A074BC07855}" srcOrd="1" destOrd="0" parTransId="{525DD5CF-6F53-6748-8CE6-5921F0F26347}" sibTransId="{A3DA888B-7EF7-3046-B171-9B818443F233}"/>
    <dgm:cxn modelId="{F0A3E967-F5A1-DE44-BCEE-FE6B0D332639}" type="presOf" srcId="{78540CFB-527D-C647-A095-C64EA5FDA9D7}" destId="{5E4B4621-D6C1-6F4F-B2A2-F3D2497D3DF4}" srcOrd="0" destOrd="0" presId="urn:microsoft.com/office/officeart/2008/layout/LinedList"/>
    <dgm:cxn modelId="{480F1990-A4B0-C743-BB04-772AC9720FF5}" type="presOf" srcId="{F0E7B8F2-00DB-485B-BE97-39C2A6C8006E}" destId="{15B8C4F5-5AA6-BA4A-885B-B5EBB9A102E2}" srcOrd="0" destOrd="0" presId="urn:microsoft.com/office/officeart/2008/layout/LinedList"/>
    <dgm:cxn modelId="{C7054290-2758-D340-8F5E-55F3C8ABEF2C}" type="presOf" srcId="{87C654CA-D201-194C-956A-4A074BC07855}" destId="{20E35F92-41D3-504D-B1CA-41ADF51F0ACD}" srcOrd="0" destOrd="0" presId="urn:microsoft.com/office/officeart/2008/layout/LinedList"/>
    <dgm:cxn modelId="{56148B96-5954-A14A-90C7-9B196562A144}" type="presOf" srcId="{83FEB151-7121-914E-8EF5-F75468CA956A}" destId="{1972E47C-640F-DB43-9399-A38A4AC12862}" srcOrd="0" destOrd="0" presId="urn:microsoft.com/office/officeart/2008/layout/LinedList"/>
    <dgm:cxn modelId="{341B71B7-BC7C-1546-BB79-EB4FC7CC88DB}" srcId="{F0E7B8F2-00DB-485B-BE97-39C2A6C8006E}" destId="{B9F7592E-1547-6340-8DAB-D2B7BC9EBD31}" srcOrd="4" destOrd="0" parTransId="{78251C3A-F874-D64F-BACF-82E698187875}" sibTransId="{0C806D8C-F0D6-F64A-9705-0DF3A076C4AA}"/>
    <dgm:cxn modelId="{47EBD5B7-1602-8644-A4AE-967E051BA1BD}" type="presOf" srcId="{0B588460-2706-4B10-94CD-27B83AAFA0B8}" destId="{1300135D-AA1D-DD4A-A7A6-E88104D34A3E}" srcOrd="0" destOrd="0" presId="urn:microsoft.com/office/officeart/2008/layout/LinedList"/>
    <dgm:cxn modelId="{444F8ED0-C2E7-416E-878E-446BAB75DD29}" srcId="{F0E7B8F2-00DB-485B-BE97-39C2A6C8006E}" destId="{0B588460-2706-4B10-94CD-27B83AAFA0B8}" srcOrd="0" destOrd="0" parTransId="{901C7989-50BB-440E-B4F4-EE06951A9DE5}" sibTransId="{9B6D717D-0850-45D1-ACD2-77546BEBD21C}"/>
    <dgm:cxn modelId="{85B359D8-8979-4643-BF59-8201380F05E2}" type="presOf" srcId="{239EF002-DC0D-4A95-8FF1-D6CEE87F9B21}" destId="{514761F2-8622-394F-85CE-794485041A33}" srcOrd="0" destOrd="0" presId="urn:microsoft.com/office/officeart/2008/layout/LinedList"/>
    <dgm:cxn modelId="{E9DE20E2-F1F0-4FAB-89FF-22F4CA0B328B}" srcId="{F0E7B8F2-00DB-485B-BE97-39C2A6C8006E}" destId="{239EF002-DC0D-4A95-8FF1-D6CEE87F9B21}" srcOrd="3" destOrd="0" parTransId="{233CF3CA-2D82-42FA-95E4-5D8CA8F42AE4}" sibTransId="{C7592EDC-550A-4E47-870C-C93D72118C58}"/>
    <dgm:cxn modelId="{C4E6A0E4-7D8E-6842-8F93-26AC433CFD96}" srcId="{F0E7B8F2-00DB-485B-BE97-39C2A6C8006E}" destId="{83FEB151-7121-914E-8EF5-F75468CA956A}" srcOrd="5" destOrd="0" parTransId="{28B67FAB-1084-FF48-B4F1-EB184D2BF508}" sibTransId="{F24F4C61-2526-CD41-9D66-EED5C6E5F4DC}"/>
    <dgm:cxn modelId="{23B332E6-E9E0-0547-B76B-95CD7DBAA40E}" srcId="{F0E7B8F2-00DB-485B-BE97-39C2A6C8006E}" destId="{78540CFB-527D-C647-A095-C64EA5FDA9D7}" srcOrd="7" destOrd="0" parTransId="{5E302F0E-5FB8-4247-B495-74A5B89D0305}" sibTransId="{47A37FCE-50A7-FA42-833A-B0D5D7620D19}"/>
    <dgm:cxn modelId="{AC0299EA-E98F-F448-8026-1BE3DBAD36FB}" type="presOf" srcId="{B9F7592E-1547-6340-8DAB-D2B7BC9EBD31}" destId="{7E62A94E-568E-D549-B652-76857D938331}" srcOrd="0" destOrd="0" presId="urn:microsoft.com/office/officeart/2008/layout/LinedList"/>
    <dgm:cxn modelId="{3CC0B5FC-3FE3-BF48-87A3-68961392B782}" type="presOf" srcId="{9D144C63-58CF-EA43-A996-76D129A1A6FA}" destId="{28FC75EA-2364-4B40-AD07-BCA55303410D}" srcOrd="0" destOrd="0" presId="urn:microsoft.com/office/officeart/2008/layout/LinedList"/>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DD51E9AF-9BDA-4846-BC49-F7AE189E1C94}" type="presParOf" srcId="{15B8C4F5-5AA6-BA4A-885B-B5EBB9A102E2}" destId="{BFB869ED-3E86-E642-9835-04C84EF8A44D}" srcOrd="2" destOrd="0" presId="urn:microsoft.com/office/officeart/2008/layout/LinedList"/>
    <dgm:cxn modelId="{471DB598-58ED-1A4D-89D6-E36B81B853C4}" type="presParOf" srcId="{15B8C4F5-5AA6-BA4A-885B-B5EBB9A102E2}" destId="{B79CABAB-2568-5D4C-BDF8-89A7D882B0D6}" srcOrd="3" destOrd="0" presId="urn:microsoft.com/office/officeart/2008/layout/LinedList"/>
    <dgm:cxn modelId="{F88E090E-8C1A-CE44-8502-B603169BD99F}" type="presParOf" srcId="{B79CABAB-2568-5D4C-BDF8-89A7D882B0D6}" destId="{20E35F92-41D3-504D-B1CA-41ADF51F0ACD}" srcOrd="0" destOrd="0" presId="urn:microsoft.com/office/officeart/2008/layout/LinedList"/>
    <dgm:cxn modelId="{8EE0954E-5814-F948-BDD5-636DD6A43AE7}" type="presParOf" srcId="{B79CABAB-2568-5D4C-BDF8-89A7D882B0D6}" destId="{5DF75716-BC17-C049-8E45-32F6583CF686}" srcOrd="1" destOrd="0" presId="urn:microsoft.com/office/officeart/2008/layout/LinedList"/>
    <dgm:cxn modelId="{0DFE1E7E-9324-854F-A44F-85A4E9FEAB60}" type="presParOf" srcId="{15B8C4F5-5AA6-BA4A-885B-B5EBB9A102E2}" destId="{80CCEBE4-6BDD-4F4D-83B4-734B01476E4E}" srcOrd="4" destOrd="0" presId="urn:microsoft.com/office/officeart/2008/layout/LinedList"/>
    <dgm:cxn modelId="{62530979-6104-924F-8BBD-278ABF808AEF}" type="presParOf" srcId="{15B8C4F5-5AA6-BA4A-885B-B5EBB9A102E2}" destId="{3837B412-32D7-614A-AFD1-14F86A361B02}" srcOrd="5" destOrd="0" presId="urn:microsoft.com/office/officeart/2008/layout/LinedList"/>
    <dgm:cxn modelId="{482D166D-5B88-5143-A65B-19855752E85E}" type="presParOf" srcId="{3837B412-32D7-614A-AFD1-14F86A361B02}" destId="{9865B56A-4B3E-CB4F-9F3F-6493FE964CBF}" srcOrd="0" destOrd="0" presId="urn:microsoft.com/office/officeart/2008/layout/LinedList"/>
    <dgm:cxn modelId="{7BFCAEA3-785A-5748-98CB-7DD5C98F1A0E}" type="presParOf" srcId="{3837B412-32D7-614A-AFD1-14F86A361B02}" destId="{F55F9DBA-23C2-784B-9CF9-7C2F45C00FDF}" srcOrd="1" destOrd="0" presId="urn:microsoft.com/office/officeart/2008/layout/LinedList"/>
    <dgm:cxn modelId="{A83CA404-EEBD-2B40-AF71-64E1BA134A41}" type="presParOf" srcId="{15B8C4F5-5AA6-BA4A-885B-B5EBB9A102E2}" destId="{4E28F876-6798-A44F-B5B9-8C0C47B6A8BB}" srcOrd="6" destOrd="0" presId="urn:microsoft.com/office/officeart/2008/layout/LinedList"/>
    <dgm:cxn modelId="{A7755BC1-432A-5740-8A0B-DA5FC0EDD666}" type="presParOf" srcId="{15B8C4F5-5AA6-BA4A-885B-B5EBB9A102E2}" destId="{AB357B8A-8189-2F49-999D-A428F2C5219B}" srcOrd="7" destOrd="0" presId="urn:microsoft.com/office/officeart/2008/layout/LinedList"/>
    <dgm:cxn modelId="{2EF7FB76-ED1A-6F47-BA5C-AADB093E993E}" type="presParOf" srcId="{AB357B8A-8189-2F49-999D-A428F2C5219B}" destId="{514761F2-8622-394F-85CE-794485041A33}" srcOrd="0" destOrd="0" presId="urn:microsoft.com/office/officeart/2008/layout/LinedList"/>
    <dgm:cxn modelId="{58E2E646-6A3D-A74B-A305-9E20B37DC7C7}" type="presParOf" srcId="{AB357B8A-8189-2F49-999D-A428F2C5219B}" destId="{04F24F0B-27F7-0B46-BA3F-733514EC5535}" srcOrd="1" destOrd="0" presId="urn:microsoft.com/office/officeart/2008/layout/LinedList"/>
    <dgm:cxn modelId="{DCE635B5-FB7E-1449-B6E9-71293593CCE6}" type="presParOf" srcId="{15B8C4F5-5AA6-BA4A-885B-B5EBB9A102E2}" destId="{DB662A60-7DB4-DC45-B136-95348DFD7EA7}" srcOrd="8" destOrd="0" presId="urn:microsoft.com/office/officeart/2008/layout/LinedList"/>
    <dgm:cxn modelId="{F9E4B1F9-EC52-B544-AA24-BB174A435099}" type="presParOf" srcId="{15B8C4F5-5AA6-BA4A-885B-B5EBB9A102E2}" destId="{15A24AB7-E193-374F-93AA-257977178815}" srcOrd="9" destOrd="0" presId="urn:microsoft.com/office/officeart/2008/layout/LinedList"/>
    <dgm:cxn modelId="{C0BF1CA9-8899-944A-A230-3C36BED0D21C}" type="presParOf" srcId="{15A24AB7-E193-374F-93AA-257977178815}" destId="{7E62A94E-568E-D549-B652-76857D938331}" srcOrd="0" destOrd="0" presId="urn:microsoft.com/office/officeart/2008/layout/LinedList"/>
    <dgm:cxn modelId="{6AFB860D-4A02-C548-BC64-4880BA1CE69D}" type="presParOf" srcId="{15A24AB7-E193-374F-93AA-257977178815}" destId="{EDB73FE9-F60D-A242-B640-9B8810987C22}" srcOrd="1" destOrd="0" presId="urn:microsoft.com/office/officeart/2008/layout/LinedList"/>
    <dgm:cxn modelId="{74CEC20B-8036-7A4B-AAAA-750A0DA4F041}" type="presParOf" srcId="{15B8C4F5-5AA6-BA4A-885B-B5EBB9A102E2}" destId="{53B01D47-8B58-D041-B22B-86AEC5A13C39}" srcOrd="10" destOrd="0" presId="urn:microsoft.com/office/officeart/2008/layout/LinedList"/>
    <dgm:cxn modelId="{0188C1AF-EBBE-9341-AFEC-A3E714DFE286}" type="presParOf" srcId="{15B8C4F5-5AA6-BA4A-885B-B5EBB9A102E2}" destId="{762E308A-6FAF-6144-B51E-FF73E8F4E604}" srcOrd="11" destOrd="0" presId="urn:microsoft.com/office/officeart/2008/layout/LinedList"/>
    <dgm:cxn modelId="{0EEB608D-85DC-0247-93E4-AA9C0E051F60}" type="presParOf" srcId="{762E308A-6FAF-6144-B51E-FF73E8F4E604}" destId="{1972E47C-640F-DB43-9399-A38A4AC12862}" srcOrd="0" destOrd="0" presId="urn:microsoft.com/office/officeart/2008/layout/LinedList"/>
    <dgm:cxn modelId="{6328C17A-7AAB-6441-9830-63F4195FA906}" type="presParOf" srcId="{762E308A-6FAF-6144-B51E-FF73E8F4E604}" destId="{127FF0F7-5E27-4A48-B03B-0622C7E33495}" srcOrd="1" destOrd="0" presId="urn:microsoft.com/office/officeart/2008/layout/LinedList"/>
    <dgm:cxn modelId="{3025CE98-AEEE-E649-BD37-C952C23D9EE2}" type="presParOf" srcId="{15B8C4F5-5AA6-BA4A-885B-B5EBB9A102E2}" destId="{6086A177-710F-354A-9D72-31FD92225708}" srcOrd="12" destOrd="0" presId="urn:microsoft.com/office/officeart/2008/layout/LinedList"/>
    <dgm:cxn modelId="{DD89734F-3A5B-6C47-95A1-B59CC129DFE9}" type="presParOf" srcId="{15B8C4F5-5AA6-BA4A-885B-B5EBB9A102E2}" destId="{D886D6D5-56E9-1344-8C4D-1AED725B40FF}" srcOrd="13" destOrd="0" presId="urn:microsoft.com/office/officeart/2008/layout/LinedList"/>
    <dgm:cxn modelId="{86601C7F-A219-3945-9AC4-CEEE9F717B65}" type="presParOf" srcId="{D886D6D5-56E9-1344-8C4D-1AED725B40FF}" destId="{28FC75EA-2364-4B40-AD07-BCA55303410D}" srcOrd="0" destOrd="0" presId="urn:microsoft.com/office/officeart/2008/layout/LinedList"/>
    <dgm:cxn modelId="{DD5A5201-7119-674E-8D80-636DE75E5E38}" type="presParOf" srcId="{D886D6D5-56E9-1344-8C4D-1AED725B40FF}" destId="{AB22690A-70D2-4848-9A67-EBC9DB62D601}" srcOrd="1" destOrd="0" presId="urn:microsoft.com/office/officeart/2008/layout/LinedList"/>
    <dgm:cxn modelId="{9A25A76F-0FEE-6F44-A2D8-4905BE8FDE59}" type="presParOf" srcId="{15B8C4F5-5AA6-BA4A-885B-B5EBB9A102E2}" destId="{2A9C9E35-B82F-1F45-B60D-01CD90D81F2C}" srcOrd="14" destOrd="0" presId="urn:microsoft.com/office/officeart/2008/layout/LinedList"/>
    <dgm:cxn modelId="{43A95606-66C4-234C-92BE-6959EBA4A6F0}" type="presParOf" srcId="{15B8C4F5-5AA6-BA4A-885B-B5EBB9A102E2}" destId="{77B68E43-DF38-4048-B0B2-A17F4C9C7481}" srcOrd="15" destOrd="0" presId="urn:microsoft.com/office/officeart/2008/layout/LinedList"/>
    <dgm:cxn modelId="{742FAA59-B1C5-B441-9A91-830F8FCFDA92}" type="presParOf" srcId="{77B68E43-DF38-4048-B0B2-A17F4C9C7481}" destId="{5E4B4621-D6C1-6F4F-B2A2-F3D2497D3DF4}" srcOrd="0" destOrd="0" presId="urn:microsoft.com/office/officeart/2008/layout/LinedList"/>
    <dgm:cxn modelId="{E3F3FA79-3922-7841-95F7-0FD9F0BBCB88}" type="presParOf" srcId="{77B68E43-DF38-4048-B0B2-A17F4C9C7481}" destId="{DFA84024-56E8-B34D-9F9A-B3DCDD8E302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1004"/>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1004"/>
          <a:ext cx="10535760" cy="68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Definition of sustainability management</a:t>
          </a:r>
        </a:p>
      </dsp:txBody>
      <dsp:txXfrm>
        <a:off x="0" y="1004"/>
        <a:ext cx="10535760" cy="685008"/>
      </dsp:txXfrm>
    </dsp:sp>
    <dsp:sp modelId="{BFB869ED-3E86-E642-9835-04C84EF8A44D}">
      <dsp:nvSpPr>
        <dsp:cNvPr id="0" name=""/>
        <dsp:cNvSpPr/>
      </dsp:nvSpPr>
      <dsp:spPr>
        <a:xfrm>
          <a:off x="0" y="686012"/>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35F92-41D3-504D-B1CA-41ADF51F0ACD}">
      <dsp:nvSpPr>
        <dsp:cNvPr id="0" name=""/>
        <dsp:cNvSpPr/>
      </dsp:nvSpPr>
      <dsp:spPr>
        <a:xfrm>
          <a:off x="0" y="686012"/>
          <a:ext cx="10535760" cy="68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Sustainability management requirements and implementation </a:t>
          </a:r>
        </a:p>
      </dsp:txBody>
      <dsp:txXfrm>
        <a:off x="0" y="686012"/>
        <a:ext cx="10535760" cy="685008"/>
      </dsp:txXfrm>
    </dsp:sp>
    <dsp:sp modelId="{80CCEBE4-6BDD-4F4D-83B4-734B01476E4E}">
      <dsp:nvSpPr>
        <dsp:cNvPr id="0" name=""/>
        <dsp:cNvSpPr/>
      </dsp:nvSpPr>
      <dsp:spPr>
        <a:xfrm>
          <a:off x="0" y="1371020"/>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5B56A-4B3E-CB4F-9F3F-6493FE964CBF}">
      <dsp:nvSpPr>
        <dsp:cNvPr id="0" name=""/>
        <dsp:cNvSpPr/>
      </dsp:nvSpPr>
      <dsp:spPr>
        <a:xfrm>
          <a:off x="0" y="1371020"/>
          <a:ext cx="10535760" cy="68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Role of the sustainability manager </a:t>
          </a:r>
        </a:p>
      </dsp:txBody>
      <dsp:txXfrm>
        <a:off x="0" y="1371020"/>
        <a:ext cx="10535760" cy="685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3002"/>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3002"/>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General Information</a:t>
          </a:r>
        </a:p>
      </dsp:txBody>
      <dsp:txXfrm>
        <a:off x="0" y="3002"/>
        <a:ext cx="10535760" cy="511486"/>
      </dsp:txXfrm>
    </dsp:sp>
    <dsp:sp modelId="{BFB869ED-3E86-E642-9835-04C84EF8A44D}">
      <dsp:nvSpPr>
        <dsp:cNvPr id="0" name=""/>
        <dsp:cNvSpPr/>
      </dsp:nvSpPr>
      <dsp:spPr>
        <a:xfrm>
          <a:off x="0" y="514489"/>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35F92-41D3-504D-B1CA-41ADF51F0ACD}">
      <dsp:nvSpPr>
        <dsp:cNvPr id="0" name=""/>
        <dsp:cNvSpPr/>
      </dsp:nvSpPr>
      <dsp:spPr>
        <a:xfrm>
          <a:off x="0" y="514489"/>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Reporting Schemes</a:t>
          </a:r>
        </a:p>
      </dsp:txBody>
      <dsp:txXfrm>
        <a:off x="0" y="514489"/>
        <a:ext cx="10535760" cy="511486"/>
      </dsp:txXfrm>
    </dsp:sp>
    <dsp:sp modelId="{80CCEBE4-6BDD-4F4D-83B4-734B01476E4E}">
      <dsp:nvSpPr>
        <dsp:cNvPr id="0" name=""/>
        <dsp:cNvSpPr/>
      </dsp:nvSpPr>
      <dsp:spPr>
        <a:xfrm>
          <a:off x="0" y="1025976"/>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5B56A-4B3E-CB4F-9F3F-6493FE964CBF}">
      <dsp:nvSpPr>
        <dsp:cNvPr id="0" name=""/>
        <dsp:cNvSpPr/>
      </dsp:nvSpPr>
      <dsp:spPr>
        <a:xfrm>
          <a:off x="0" y="1025976"/>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Global Reporting Initiative (GRI)</a:t>
          </a:r>
        </a:p>
      </dsp:txBody>
      <dsp:txXfrm>
        <a:off x="0" y="1025976"/>
        <a:ext cx="10535760" cy="511486"/>
      </dsp:txXfrm>
    </dsp:sp>
    <dsp:sp modelId="{4E28F876-6798-A44F-B5B9-8C0C47B6A8BB}">
      <dsp:nvSpPr>
        <dsp:cNvPr id="0" name=""/>
        <dsp:cNvSpPr/>
      </dsp:nvSpPr>
      <dsp:spPr>
        <a:xfrm>
          <a:off x="0" y="1537463"/>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761F2-8622-394F-85CE-794485041A33}">
      <dsp:nvSpPr>
        <dsp:cNvPr id="0" name=""/>
        <dsp:cNvSpPr/>
      </dsp:nvSpPr>
      <dsp:spPr>
        <a:xfrm>
          <a:off x="0" y="1537463"/>
          <a:ext cx="10535760" cy="505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Eco-Management and Audit Scheme (EMAS)</a:t>
          </a:r>
        </a:p>
      </dsp:txBody>
      <dsp:txXfrm>
        <a:off x="0" y="1537463"/>
        <a:ext cx="10535760" cy="505482"/>
      </dsp:txXfrm>
    </dsp:sp>
    <dsp:sp modelId="{DB662A60-7DB4-DC45-B136-95348DFD7EA7}">
      <dsp:nvSpPr>
        <dsp:cNvPr id="0" name=""/>
        <dsp:cNvSpPr/>
      </dsp:nvSpPr>
      <dsp:spPr>
        <a:xfrm>
          <a:off x="0" y="2042945"/>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2A94E-568E-D549-B652-76857D938331}">
      <dsp:nvSpPr>
        <dsp:cNvPr id="0" name=""/>
        <dsp:cNvSpPr/>
      </dsp:nvSpPr>
      <dsp:spPr>
        <a:xfrm>
          <a:off x="0" y="2042945"/>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ISO 14000:2015</a:t>
          </a:r>
        </a:p>
      </dsp:txBody>
      <dsp:txXfrm>
        <a:off x="0" y="2042945"/>
        <a:ext cx="10535760" cy="511486"/>
      </dsp:txXfrm>
    </dsp:sp>
    <dsp:sp modelId="{53B01D47-8B58-D041-B22B-86AEC5A13C39}">
      <dsp:nvSpPr>
        <dsp:cNvPr id="0" name=""/>
        <dsp:cNvSpPr/>
      </dsp:nvSpPr>
      <dsp:spPr>
        <a:xfrm>
          <a:off x="0" y="2554431"/>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2E47C-640F-DB43-9399-A38A4AC12862}">
      <dsp:nvSpPr>
        <dsp:cNvPr id="0" name=""/>
        <dsp:cNvSpPr/>
      </dsp:nvSpPr>
      <dsp:spPr>
        <a:xfrm>
          <a:off x="0" y="2554431"/>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United Nations Global Compact  (UNGC)</a:t>
          </a:r>
        </a:p>
      </dsp:txBody>
      <dsp:txXfrm>
        <a:off x="0" y="2554431"/>
        <a:ext cx="10535760" cy="511486"/>
      </dsp:txXfrm>
    </dsp:sp>
    <dsp:sp modelId="{6086A177-710F-354A-9D72-31FD92225708}">
      <dsp:nvSpPr>
        <dsp:cNvPr id="0" name=""/>
        <dsp:cNvSpPr/>
      </dsp:nvSpPr>
      <dsp:spPr>
        <a:xfrm>
          <a:off x="0" y="3065918"/>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C75EA-2364-4B40-AD07-BCA55303410D}">
      <dsp:nvSpPr>
        <dsp:cNvPr id="0" name=""/>
        <dsp:cNvSpPr/>
      </dsp:nvSpPr>
      <dsp:spPr>
        <a:xfrm>
          <a:off x="0" y="3065918"/>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Economy for the Common Good</a:t>
          </a:r>
        </a:p>
      </dsp:txBody>
      <dsp:txXfrm>
        <a:off x="0" y="3065918"/>
        <a:ext cx="10535760" cy="511486"/>
      </dsp:txXfrm>
    </dsp:sp>
    <dsp:sp modelId="{2A9C9E35-B82F-1F45-B60D-01CD90D81F2C}">
      <dsp:nvSpPr>
        <dsp:cNvPr id="0" name=""/>
        <dsp:cNvSpPr/>
      </dsp:nvSpPr>
      <dsp:spPr>
        <a:xfrm>
          <a:off x="0" y="3577405"/>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B4621-D6C1-6F4F-B2A2-F3D2497D3DF4}">
      <dsp:nvSpPr>
        <dsp:cNvPr id="0" name=""/>
        <dsp:cNvSpPr/>
      </dsp:nvSpPr>
      <dsp:spPr>
        <a:xfrm>
          <a:off x="0" y="3577405"/>
          <a:ext cx="10535760" cy="51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20675" lvl="0" indent="0" algn="l" defTabSz="800100" rtl="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Science Based Targets</a:t>
          </a:r>
        </a:p>
      </dsp:txBody>
      <dsp:txXfrm>
        <a:off x="0" y="3577405"/>
        <a:ext cx="10535760" cy="5114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10B1D-253A-1D40-9A74-A3C4C04C97DD}" type="datetimeFigureOut">
              <a:rPr lang="de-DE" smtClean="0"/>
              <a:t>30.08.23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41661-A9B8-8C46-A779-63579DCBF06E}" type="slidenum">
              <a:rPr lang="de-DE" smtClean="0"/>
              <a:t>‹Nr.›</a:t>
            </a:fld>
            <a:endParaRPr lang="de-DE"/>
          </a:p>
        </p:txBody>
      </p:sp>
    </p:spTree>
    <p:extLst>
      <p:ext uri="{BB962C8B-B14F-4D97-AF65-F5344CB8AC3E}">
        <p14:creationId xmlns:p14="http://schemas.microsoft.com/office/powerpoint/2010/main" val="2024828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3</a:t>
            </a:fld>
            <a:endParaRPr lang="de-DE" sz="1200" b="0" strike="noStrike" spc="-1">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general, a sustainable </a:t>
            </a:r>
            <a:r>
              <a:rPr lang="en-US" dirty="0" err="1"/>
              <a:t>organisational</a:t>
            </a:r>
            <a:r>
              <a:rPr lang="en-US" dirty="0"/>
              <a:t> strategy is not worked on right from the start. In practice, </a:t>
            </a:r>
            <a:r>
              <a:rPr lang="en-US" dirty="0" err="1"/>
              <a:t>organisations</a:t>
            </a:r>
            <a:r>
              <a:rPr lang="en-US" dirty="0"/>
              <a:t> and enterprises usually work in three stages: first they formulate their own sustainability strategy and then, after some time, they add sustainability topics to the </a:t>
            </a:r>
            <a:r>
              <a:rPr lang="en-US" dirty="0" err="1"/>
              <a:t>organisational</a:t>
            </a:r>
            <a:r>
              <a:rPr lang="en-US" dirty="0"/>
              <a:t> strategy. Finally, they design a sustainable </a:t>
            </a:r>
            <a:r>
              <a:rPr lang="en-US" dirty="0" err="1"/>
              <a:t>organisational</a:t>
            </a:r>
            <a:r>
              <a:rPr lang="en-US" dirty="0"/>
              <a:t> strategy only. To change an </a:t>
            </a:r>
            <a:r>
              <a:rPr lang="en-US" dirty="0" err="1"/>
              <a:t>organisational</a:t>
            </a:r>
            <a:r>
              <a:rPr lang="en-US" dirty="0"/>
              <a:t> culture towards sustainability, </a:t>
            </a:r>
            <a:r>
              <a:rPr lang="en-US" dirty="0" err="1"/>
              <a:t>organisational</a:t>
            </a:r>
            <a:r>
              <a:rPr lang="en-US" dirty="0"/>
              <a:t> goals, employee satisfaction and customer orientation must be brought into balance. The following figure shows which measures can be taken to achieve this (Stepanek, 2022).</a:t>
            </a:r>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12</a:t>
            </a:fld>
            <a:endParaRPr lang="de-DE"/>
          </a:p>
        </p:txBody>
      </p:sp>
    </p:spTree>
    <p:extLst>
      <p:ext uri="{BB962C8B-B14F-4D97-AF65-F5344CB8AC3E}">
        <p14:creationId xmlns:p14="http://schemas.microsoft.com/office/powerpoint/2010/main" val="224093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materiality analysis can be used as a first step towards starting a </a:t>
            </a:r>
            <a:r>
              <a:rPr lang="en-US" dirty="0" err="1"/>
              <a:t>sustainabil-ity</a:t>
            </a:r>
            <a:r>
              <a:rPr lang="en-US" dirty="0"/>
              <a:t> process.</a:t>
            </a:r>
          </a:p>
          <a:p>
            <a:endParaRPr lang="en-US" dirty="0"/>
          </a:p>
          <a:p>
            <a:r>
              <a:rPr lang="en-US" dirty="0"/>
              <a:t>“An </a:t>
            </a:r>
            <a:r>
              <a:rPr lang="en-US" dirty="0" err="1"/>
              <a:t>organisation</a:t>
            </a:r>
            <a:r>
              <a:rPr lang="en-US" dirty="0"/>
              <a:t> is faced with a wide range of topics on which it can report. </a:t>
            </a:r>
            <a:r>
              <a:rPr lang="en-US" dirty="0" err="1"/>
              <a:t>Rel-evant</a:t>
            </a:r>
            <a:r>
              <a:rPr lang="en-US" dirty="0"/>
              <a:t> topics, which potentially merit inclusion in the report, are those that can reasonably be considered important for reflecting the </a:t>
            </a:r>
            <a:r>
              <a:rPr lang="en-US" dirty="0" err="1"/>
              <a:t>organisation’s</a:t>
            </a:r>
            <a:r>
              <a:rPr lang="en-US" dirty="0"/>
              <a:t> economic, environmental, and social impacts, or influencing the decisions of stakeholders. In this context, ‘impact’ refers to the effect an </a:t>
            </a:r>
            <a:r>
              <a:rPr lang="en-US" dirty="0" err="1"/>
              <a:t>organisation</a:t>
            </a:r>
            <a:r>
              <a:rPr lang="en-US" dirty="0"/>
              <a:t> has on the economy, the environment, and/or society (positive or negative). A topic can be relevant – and so potentially material – based on only one of these dimensions.” (GRI, 2016, 10)</a:t>
            </a:r>
          </a:p>
          <a:p>
            <a:endParaRPr lang="en-US" dirty="0"/>
          </a:p>
          <a:p>
            <a:r>
              <a:rPr lang="en-US" dirty="0"/>
              <a:t>This means taking a look at which topics are central to the core business, what impact do they have on the dimensions of sustainability and what relevance do they have for the </a:t>
            </a:r>
            <a:r>
              <a:rPr lang="en-US" dirty="0" err="1"/>
              <a:t>organisation</a:t>
            </a:r>
            <a:r>
              <a:rPr lang="en-US" dirty="0"/>
              <a:t> itself and for its stakeholders. In the following, 10 areas are presented in a matrix, which have been identified as essential topics for the </a:t>
            </a:r>
            <a:r>
              <a:rPr lang="en-US" dirty="0" err="1"/>
              <a:t>organisation</a:t>
            </a:r>
            <a:r>
              <a:rPr lang="en-US" dirty="0"/>
              <a:t> </a:t>
            </a:r>
            <a:r>
              <a:rPr lang="en-US" dirty="0" err="1"/>
              <a:t>xy</a:t>
            </a:r>
            <a:r>
              <a:rPr lang="en-US" dirty="0"/>
              <a:t>.</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13</a:t>
            </a:fld>
            <a:endParaRPr lang="de-DE"/>
          </a:p>
        </p:txBody>
      </p:sp>
    </p:spTree>
    <p:extLst>
      <p:ext uri="{BB962C8B-B14F-4D97-AF65-F5344CB8AC3E}">
        <p14:creationId xmlns:p14="http://schemas.microsoft.com/office/powerpoint/2010/main" val="2507394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find out which stakeholders are relevant to the </a:t>
            </a:r>
            <a:r>
              <a:rPr lang="en-US" dirty="0" err="1"/>
              <a:t>organisation</a:t>
            </a:r>
            <a:r>
              <a:rPr lang="en-US" dirty="0"/>
              <a:t> and have an </a:t>
            </a:r>
            <a:r>
              <a:rPr lang="en-US" dirty="0" err="1"/>
              <a:t>im</a:t>
            </a:r>
            <a:r>
              <a:rPr lang="en-US" dirty="0"/>
              <a:t>-pact on the success of the </a:t>
            </a:r>
            <a:r>
              <a:rPr lang="en-US" dirty="0" err="1"/>
              <a:t>organisation</a:t>
            </a:r>
            <a:r>
              <a:rPr lang="en-US" dirty="0"/>
              <a:t>, a stakeholder analysis can be done.</a:t>
            </a:r>
          </a:p>
          <a:p>
            <a:r>
              <a:rPr lang="en-US" dirty="0" err="1"/>
              <a:t>Stepanek</a:t>
            </a:r>
            <a:r>
              <a:rPr lang="en-US" dirty="0"/>
              <a:t> (2022) shows an example of a stakeholder analysis based on a facility for homeless people with an open lunch table. First, the relevant stakeholder groups were listed, then they were numbered according to their influence (1 very high, 2 medium, 3 low) and the attitudes and resources they provide were listed. With the help of the SDGs, the expectations of the stakeholders about sustainability were then listed. </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14</a:t>
            </a:fld>
            <a:endParaRPr lang="de-DE"/>
          </a:p>
        </p:txBody>
      </p:sp>
    </p:spTree>
    <p:extLst>
      <p:ext uri="{BB962C8B-B14F-4D97-AF65-F5344CB8AC3E}">
        <p14:creationId xmlns:p14="http://schemas.microsoft.com/office/powerpoint/2010/main" val="192635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the </a:t>
            </a:r>
            <a:r>
              <a:rPr lang="en-US" dirty="0" err="1"/>
              <a:t>organisation</a:t>
            </a:r>
            <a:r>
              <a:rPr lang="en-US" dirty="0"/>
              <a:t> is not clear about the attitudes and expectations of the stakeholders concerning sustainability, interviews or questionnaires addressed to the stakeholder groups can also provide information.</a:t>
            </a:r>
          </a:p>
          <a:p>
            <a:endParaRPr lang="en-US" dirty="0"/>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15</a:t>
            </a:fld>
            <a:endParaRPr lang="de-DE"/>
          </a:p>
        </p:txBody>
      </p:sp>
    </p:spTree>
    <p:extLst>
      <p:ext uri="{BB962C8B-B14F-4D97-AF65-F5344CB8AC3E}">
        <p14:creationId xmlns:p14="http://schemas.microsoft.com/office/powerpoint/2010/main" val="315469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These represent six different environments. In terms of sustainability, it is therefore important to look at the influence of the environments on sustainability. For an analysis, it is not necessary to look at all six in detail. Only the relevant ones are identified. This is followed by a specification of topics that relate to the selected environments. </a:t>
            </a:r>
          </a:p>
          <a:p>
            <a:r>
              <a:rPr lang="en-US" dirty="0"/>
              <a:t>Once the relevant issues have been identified, further data needs to be collected to estimate their impact on the </a:t>
            </a:r>
            <a:r>
              <a:rPr lang="en-US" dirty="0" err="1"/>
              <a:t>organisation</a:t>
            </a:r>
            <a:r>
              <a:rPr lang="en-US" dirty="0"/>
              <a:t>.</a:t>
            </a:r>
          </a:p>
          <a:p>
            <a:endParaRPr lang="en-US" dirty="0"/>
          </a:p>
          <a:p>
            <a:r>
              <a:rPr lang="en-US" dirty="0"/>
              <a:t>Then they are classified according to their degree of influence, e.g. 1-5. This should give the </a:t>
            </a:r>
            <a:r>
              <a:rPr lang="en-US" dirty="0" err="1"/>
              <a:t>organisation</a:t>
            </a:r>
            <a:r>
              <a:rPr lang="en-US" dirty="0"/>
              <a:t> an overview and support the implementation of the sustainability strategy (</a:t>
            </a:r>
            <a:r>
              <a:rPr lang="en-US" dirty="0" err="1"/>
              <a:t>Stepanek</a:t>
            </a:r>
            <a:r>
              <a:rPr lang="en-US" dirty="0"/>
              <a:t>, 2022).</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16</a:t>
            </a:fld>
            <a:endParaRPr lang="de-DE"/>
          </a:p>
        </p:txBody>
      </p:sp>
    </p:spTree>
    <p:extLst>
      <p:ext uri="{BB962C8B-B14F-4D97-AF65-F5344CB8AC3E}">
        <p14:creationId xmlns:p14="http://schemas.microsoft.com/office/powerpoint/2010/main" val="113374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TOn</a:t>
            </a:r>
            <a:r>
              <a:rPr lang="en-US" dirty="0"/>
              <a:t> this slide the students can see examples for topics of the PESTEL-Analysis. </a:t>
            </a:r>
          </a:p>
        </p:txBody>
      </p:sp>
      <p:sp>
        <p:nvSpPr>
          <p:cNvPr id="4" name="Foliennummernplatzhalter 3"/>
          <p:cNvSpPr>
            <a:spLocks noGrp="1"/>
          </p:cNvSpPr>
          <p:nvPr>
            <p:ph type="sldNum" sz="quarter" idx="10"/>
          </p:nvPr>
        </p:nvSpPr>
        <p:spPr/>
        <p:txBody>
          <a:bodyPr/>
          <a:lstStyle/>
          <a:p>
            <a:fld id="{D9441661-A9B8-8C46-A779-63579DCBF06E}" type="slidenum">
              <a:rPr lang="de-DE" smtClean="0"/>
              <a:t>17</a:t>
            </a:fld>
            <a:endParaRPr lang="de-DE"/>
          </a:p>
        </p:txBody>
      </p:sp>
    </p:spTree>
    <p:extLst>
      <p:ext uri="{BB962C8B-B14F-4D97-AF65-F5344CB8AC3E}">
        <p14:creationId xmlns:p14="http://schemas.microsoft.com/office/powerpoint/2010/main" val="5096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18</a:t>
            </a:fld>
            <a:endParaRPr lang="de-DE"/>
          </a:p>
        </p:txBody>
      </p:sp>
    </p:spTree>
    <p:extLst>
      <p:ext uri="{BB962C8B-B14F-4D97-AF65-F5344CB8AC3E}">
        <p14:creationId xmlns:p14="http://schemas.microsoft.com/office/powerpoint/2010/main" val="502652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err="1">
                <a:effectLst/>
                <a:latin typeface="Arial" panose="020B0604020202020204" pitchFamily="34" charset="0"/>
                <a:ea typeface="DengXian"/>
              </a:rPr>
              <a:t>Stepanek</a:t>
            </a:r>
            <a:r>
              <a:rPr lang="en-US" sz="1200" dirty="0">
                <a:effectLst/>
                <a:latin typeface="Arial" panose="020B0604020202020204" pitchFamily="34" charset="0"/>
                <a:ea typeface="DengXian"/>
              </a:rPr>
              <a:t> (2022) </a:t>
            </a:r>
            <a:r>
              <a:rPr lang="en-US" sz="1200" dirty="0" err="1">
                <a:effectLst/>
                <a:latin typeface="Arial" panose="020B0604020202020204" pitchFamily="34" charset="0"/>
                <a:ea typeface="DengXian"/>
              </a:rPr>
              <a:t>summarises</a:t>
            </a:r>
            <a:r>
              <a:rPr lang="en-US" sz="1200" dirty="0">
                <a:effectLst/>
                <a:latin typeface="Arial" panose="020B0604020202020204" pitchFamily="34" charset="0"/>
                <a:ea typeface="DengXian"/>
              </a:rPr>
              <a:t> that sustainable management</a:t>
            </a:r>
            <a:endParaRPr lang="de-DE" sz="1200" dirty="0">
              <a:effectLst/>
              <a:latin typeface="Arial" panose="020B0604020202020204" pitchFamily="34" charset="0"/>
              <a:ea typeface="DengXian"/>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describes a holistic, integrated management approach that not only pays attention to key financial factors, but also takes environmental and social goals into account,</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is based on a sustainability strategy that complements the strategy or, ideally, implements sustainability goals into the </a:t>
            </a:r>
            <a:r>
              <a:rPr lang="en-US" sz="1200" dirty="0" err="1">
                <a:effectLst/>
                <a:latin typeface="Arial" panose="020B0604020202020204" pitchFamily="34" charset="0"/>
                <a:ea typeface="Arial" panose="020B0604020202020204" pitchFamily="34" charset="0"/>
              </a:rPr>
              <a:t>organisation's</a:t>
            </a:r>
            <a:r>
              <a:rPr lang="en-US" sz="1200" dirty="0">
                <a:effectLst/>
                <a:latin typeface="Arial" panose="020B0604020202020204" pitchFamily="34" charset="0"/>
                <a:ea typeface="Arial" panose="020B0604020202020204" pitchFamily="34" charset="0"/>
              </a:rPr>
              <a:t> strategy,</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analyses the enterprise or </a:t>
            </a:r>
            <a:r>
              <a:rPr lang="en-US" sz="1200" dirty="0" err="1">
                <a:effectLst/>
                <a:latin typeface="Arial" panose="020B0604020202020204" pitchFamily="34" charset="0"/>
                <a:ea typeface="Arial" panose="020B0604020202020204" pitchFamily="34" charset="0"/>
              </a:rPr>
              <a:t>organisation</a:t>
            </a:r>
            <a:r>
              <a:rPr lang="en-US" sz="1200" dirty="0">
                <a:effectLst/>
                <a:latin typeface="Arial" panose="020B0604020202020204" pitchFamily="34" charset="0"/>
                <a:ea typeface="Arial" panose="020B0604020202020204" pitchFamily="34" charset="0"/>
              </a:rPr>
              <a:t>, usually based on standards, guidelines or reporting templates, to identify the key areas of sustainability for that </a:t>
            </a:r>
            <a:r>
              <a:rPr lang="en-US" sz="1200" dirty="0" err="1">
                <a:effectLst/>
                <a:latin typeface="Arial" panose="020B0604020202020204" pitchFamily="34" charset="0"/>
                <a:ea typeface="Arial" panose="020B0604020202020204" pitchFamily="34" charset="0"/>
              </a:rPr>
              <a:t>organisation</a:t>
            </a:r>
            <a:r>
              <a:rPr lang="en-US" sz="1200" dirty="0">
                <a:effectLst/>
                <a:latin typeface="Arial" panose="020B0604020202020204" pitchFamily="34" charset="0"/>
                <a:ea typeface="Arial" panose="020B0604020202020204" pitchFamily="34" charset="0"/>
              </a:rPr>
              <a:t> (materiality analysis),</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describes sustainable management goals for the material areas in order to develop concrete plans and measures from them,</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uses green controlling instruments to monitor and control its plans and the degree of achievement of objectives, and</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presents its efforts and achievements in a sustainability report.       </a:t>
            </a:r>
            <a:endParaRPr lang="de-DE" sz="1200" dirty="0">
              <a:effectLst/>
              <a:latin typeface="Arial" panose="020B0604020202020204" pitchFamily="34" charset="0"/>
              <a:ea typeface="Arial" panose="020B0604020202020204" pitchFamily="34" charset="0"/>
            </a:endParaRPr>
          </a:p>
          <a:p>
            <a:pPr algn="just">
              <a:lnSpc>
                <a:spcPct val="150000"/>
              </a:lnSpc>
              <a:spcAft>
                <a:spcPts val="0"/>
              </a:spcAft>
              <a:tabLst>
                <a:tab pos="854710" algn="l"/>
              </a:tabLst>
            </a:pPr>
            <a:r>
              <a:rPr lang="en-US" sz="1200" b="1"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The monitoring of the goals and achievements is especially important to see which measures have already been effective and which may not be, so that improvements must be made or factors that are limiting the achievement of goals must be identified. For this purpose, it is possible either to orientate oneself on the changes of the past years or to research comparative data.</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The sustainability reports must also be carried out several times so that a development can be made visible (more about monitoring and controlling in script no. 4).</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Sustainability measures can now be defined by dealing with the described analyses or during a reporting standard on the essential topics for the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19</a:t>
            </a:fld>
            <a:endParaRPr lang="de-DE"/>
          </a:p>
        </p:txBody>
      </p:sp>
    </p:spTree>
    <p:extLst>
      <p:ext uri="{BB962C8B-B14F-4D97-AF65-F5344CB8AC3E}">
        <p14:creationId xmlns:p14="http://schemas.microsoft.com/office/powerpoint/2010/main" val="306004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a:effectLst/>
                <a:latin typeface="Arial" panose="020B0604020202020204" pitchFamily="34" charset="0"/>
                <a:ea typeface="DengXian"/>
              </a:rPr>
              <a:t>The tasks of a sustainability manager are diverse and may be different in one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 than in another. But in summary, a sustainability manager may be involved in the following activities:</a:t>
            </a:r>
            <a:endParaRPr lang="de-DE" sz="1200" dirty="0">
              <a:effectLst/>
              <a:latin typeface="Arial" panose="020B0604020202020204" pitchFamily="34" charset="0"/>
              <a:ea typeface="DengXian"/>
            </a:endParaRPr>
          </a:p>
          <a:p>
            <a:pPr marL="342900" lvl="0" indent="-342900">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Integration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implementation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ecological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economic</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through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projects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maybe</a:t>
            </a:r>
            <a:r>
              <a:rPr lang="de-DE" sz="1200" dirty="0">
                <a:effectLst/>
                <a:latin typeface="Arial" panose="020B0604020202020204" pitchFamily="34" charset="0"/>
                <a:ea typeface="Arial" panose="020B0604020202020204" pitchFamily="34" charset="0"/>
              </a:rPr>
              <a:t> but </a:t>
            </a:r>
            <a:r>
              <a:rPr lang="de-DE" sz="1200" dirty="0" err="1">
                <a:effectLst/>
                <a:latin typeface="Arial" panose="020B0604020202020204" pitchFamily="34" charset="0"/>
                <a:ea typeface="Arial" panose="020B0604020202020204" pitchFamily="34" charset="0"/>
              </a:rPr>
              <a:t>especially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integrating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them</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strategies</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Communication, </a:t>
            </a:r>
            <a:r>
              <a:rPr lang="de-DE" sz="1200" dirty="0" err="1">
                <a:effectLst/>
                <a:latin typeface="Arial" panose="020B0604020202020204" pitchFamily="34" charset="0"/>
                <a:ea typeface="Arial" panose="020B0604020202020204" pitchFamily="34" charset="0"/>
              </a:rPr>
              <a:t>networking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spreading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idea</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within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outside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making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public</a:t>
            </a:r>
            <a:r>
              <a:rPr lang="de-DE" sz="1200" dirty="0">
                <a:effectLst/>
                <a:latin typeface="Arial" panose="020B0604020202020204" pitchFamily="34" charset="0"/>
                <a:ea typeface="Arial" panose="020B0604020202020204" pitchFamily="34" charset="0"/>
              </a:rPr>
              <a:t>, in a </a:t>
            </a:r>
            <a:r>
              <a:rPr lang="de-DE" sz="1200" dirty="0" err="1">
                <a:effectLst/>
                <a:latin typeface="Arial" panose="020B0604020202020204" pitchFamily="34" charset="0"/>
                <a:ea typeface="Arial" panose="020B0604020202020204" pitchFamily="34" charset="0"/>
              </a:rPr>
              <a:t>way</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Cooperation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various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departments</a:t>
            </a:r>
            <a:r>
              <a:rPr lang="de-DE" sz="1200" dirty="0">
                <a:effectLst/>
                <a:latin typeface="Arial" panose="020B0604020202020204" pitchFamily="34" charset="0"/>
                <a:ea typeface="Arial" panose="020B0604020202020204" pitchFamily="34" charset="0"/>
              </a:rPr>
              <a:t> in an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controlling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technical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services</a:t>
            </a:r>
            <a:r>
              <a:rPr lang="de-DE" sz="1200" dirty="0">
                <a:effectLst/>
                <a:latin typeface="Arial" panose="020B0604020202020204" pitchFamily="34" charset="0"/>
                <a:ea typeface="Arial" panose="020B0604020202020204" pitchFamily="34" charset="0"/>
              </a:rPr>
              <a:t>, individual </a:t>
            </a:r>
            <a:r>
              <a:rPr lang="de-DE" sz="1200" dirty="0" err="1">
                <a:effectLst/>
                <a:latin typeface="Arial" panose="020B0604020202020204" pitchFamily="34" charset="0"/>
                <a:ea typeface="Arial" panose="020B0604020202020204" pitchFamily="34" charset="0"/>
              </a:rPr>
              <a:t>counselling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centres</a:t>
            </a:r>
            <a:r>
              <a:rPr lang="de-DE" sz="1200" dirty="0">
                <a:effectLst/>
                <a:latin typeface="Arial" panose="020B0604020202020204" pitchFamily="34" charset="0"/>
                <a:ea typeface="Arial" panose="020B0604020202020204" pitchFamily="34" charset="0"/>
              </a:rPr>
              <a:t>, etc.)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develop</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solutions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fit </a:t>
            </a:r>
            <a:r>
              <a:rPr lang="de-DE" sz="1200" dirty="0" err="1">
                <a:effectLst/>
                <a:latin typeface="Arial" panose="020B0604020202020204" pitchFamily="34" charset="0"/>
                <a:ea typeface="Arial" panose="020B0604020202020204" pitchFamily="34" charset="0"/>
              </a:rPr>
              <a:t>properly</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Cooperation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other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ensure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implementation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 (e.g. </a:t>
            </a:r>
            <a:r>
              <a:rPr lang="de-DE" sz="1200" dirty="0" err="1">
                <a:effectLst/>
                <a:latin typeface="Arial" panose="020B0604020202020204" pitchFamily="34" charset="0"/>
                <a:ea typeface="Arial" panose="020B0604020202020204" pitchFamily="34" charset="0"/>
              </a:rPr>
              <a:t>public</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authorities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consulting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offices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construction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companies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other</a:t>
            </a:r>
            <a:r>
              <a:rPr lang="de-DE" sz="1200" dirty="0">
                <a:effectLst/>
                <a:latin typeface="Arial" panose="020B0604020202020204" pitchFamily="34" charset="0"/>
                <a:ea typeface="Arial" panose="020B0604020202020204" pitchFamily="34" charset="0"/>
              </a:rPr>
              <a:t> NGOs, etc.).</a:t>
            </a:r>
          </a:p>
          <a:p>
            <a:pPr marL="342900" lvl="0" indent="-342900">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Monitoring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supporting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implementation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strategies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projects</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Analysis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documentation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operational </a:t>
            </a:r>
            <a:r>
              <a:rPr lang="de-DE" sz="1200" dirty="0" err="1">
                <a:effectLst/>
                <a:latin typeface="Arial" panose="020B0604020202020204" pitchFamily="34" charset="0"/>
                <a:ea typeface="Arial" panose="020B0604020202020204" pitchFamily="34" charset="0"/>
              </a:rPr>
              <a:t>processes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preparation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reports</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Creation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measures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implementation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regular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evaluation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whether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measures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need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changed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whether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guarantee</a:t>
            </a:r>
            <a:r>
              <a:rPr lang="de-DE" sz="1200" dirty="0">
                <a:effectLst/>
                <a:latin typeface="Arial" panose="020B0604020202020204" pitchFamily="34" charset="0"/>
                <a:ea typeface="Arial" panose="020B0604020202020204" pitchFamily="34" charset="0"/>
              </a:rPr>
              <a:t> an </a:t>
            </a:r>
            <a:r>
              <a:rPr lang="de-DE" sz="1200" dirty="0" err="1">
                <a:effectLst/>
                <a:latin typeface="Arial" panose="020B0604020202020204" pitchFamily="34" charset="0"/>
                <a:ea typeface="Arial" panose="020B0604020202020204" pitchFamily="34" charset="0"/>
              </a:rPr>
              <a:t>improvement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possible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adjustments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measures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Prepare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financing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investment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plans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implementation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a:t>
            </a:r>
          </a:p>
          <a:p>
            <a:pPr marL="342900" lvl="0" indent="-342900">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Pass on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distribute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tasks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different </a:t>
            </a:r>
            <a:r>
              <a:rPr lang="de-DE" sz="1200" dirty="0" err="1">
                <a:effectLst/>
                <a:latin typeface="Arial" panose="020B0604020202020204" pitchFamily="34" charset="0"/>
                <a:ea typeface="Arial" panose="020B0604020202020204" pitchFamily="34" charset="0"/>
              </a:rPr>
              <a:t>employees</a:t>
            </a:r>
            <a:r>
              <a:rPr lang="de-DE" sz="1200" dirty="0">
                <a:effectLst/>
                <a:latin typeface="Arial" panose="020B0604020202020204" pitchFamily="34" charset="0"/>
                <a:ea typeface="Arial" panose="020B0604020202020204" pitchFamily="34" charset="0"/>
              </a:rPr>
              <a:t>.</a:t>
            </a:r>
          </a:p>
          <a:p>
            <a:pPr algn="just">
              <a:lnSpc>
                <a:spcPct val="150000"/>
              </a:lnSpc>
              <a:spcAft>
                <a:spcPts val="0"/>
              </a:spcAft>
              <a:tabLst>
                <a:tab pos="854710" algn="l"/>
              </a:tabLst>
            </a:pPr>
            <a:r>
              <a:rPr lang="en-US"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Of course, it always depends on the size of the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 to what extent it has its own sustainability manager and with which departments this manager works. In very small </a:t>
            </a:r>
            <a:r>
              <a:rPr lang="en-US" sz="1200" dirty="0" err="1">
                <a:effectLst/>
                <a:latin typeface="Arial" panose="020B0604020202020204" pitchFamily="34" charset="0"/>
                <a:ea typeface="DengXian"/>
              </a:rPr>
              <a:t>organisations</a:t>
            </a:r>
            <a:r>
              <a:rPr lang="en-US" sz="1200" dirty="0">
                <a:effectLst/>
                <a:latin typeface="Arial" panose="020B0604020202020204" pitchFamily="34" charset="0"/>
                <a:ea typeface="DengXian"/>
              </a:rPr>
              <a:t>, this can also be done by the management, for example.</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20</a:t>
            </a:fld>
            <a:endParaRPr lang="de-DE"/>
          </a:p>
        </p:txBody>
      </p:sp>
    </p:spTree>
    <p:extLst>
      <p:ext uri="{BB962C8B-B14F-4D97-AF65-F5344CB8AC3E}">
        <p14:creationId xmlns:p14="http://schemas.microsoft.com/office/powerpoint/2010/main" val="256543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Some</a:t>
            </a:r>
            <a:r>
              <a:rPr lang="de-DE" dirty="0"/>
              <a:t> </a:t>
            </a:r>
            <a:r>
              <a:rPr lang="de-DE" dirty="0" err="1"/>
              <a:t>facts</a:t>
            </a:r>
            <a:r>
              <a:rPr lang="de-DE" dirty="0"/>
              <a:t> </a:t>
            </a:r>
            <a:r>
              <a:rPr lang="de-DE" dirty="0" err="1"/>
              <a:t>are</a:t>
            </a:r>
            <a:r>
              <a:rPr lang="de-DE" dirty="0"/>
              <a:t> </a:t>
            </a:r>
            <a:r>
              <a:rPr lang="de-DE" dirty="0" err="1"/>
              <a:t>presented</a:t>
            </a:r>
            <a:r>
              <a:rPr lang="de-DE" dirty="0"/>
              <a:t> on </a:t>
            </a:r>
            <a:r>
              <a:rPr lang="de-DE" dirty="0" err="1"/>
              <a:t>the</a:t>
            </a:r>
            <a:r>
              <a:rPr lang="de-DE" dirty="0"/>
              <a:t> </a:t>
            </a:r>
            <a:r>
              <a:rPr lang="de-DE" dirty="0" err="1"/>
              <a:t>slides</a:t>
            </a:r>
            <a:r>
              <a:rPr lang="de-DE" dirty="0"/>
              <a:t>, </a:t>
            </a:r>
            <a:r>
              <a:rPr lang="de-DE" dirty="0" err="1"/>
              <a:t>the</a:t>
            </a:r>
            <a:r>
              <a:rPr lang="de-DE" dirty="0"/>
              <a:t> </a:t>
            </a:r>
            <a:r>
              <a:rPr lang="de-DE" dirty="0" err="1"/>
              <a:t>whole</a:t>
            </a:r>
            <a:r>
              <a:rPr lang="de-DE" dirty="0"/>
              <a:t> </a:t>
            </a:r>
            <a:r>
              <a:rPr lang="de-DE" dirty="0" err="1"/>
              <a:t>practical</a:t>
            </a:r>
            <a:r>
              <a:rPr lang="de-DE" dirty="0"/>
              <a:t> </a:t>
            </a:r>
            <a:r>
              <a:rPr lang="de-DE" dirty="0" err="1"/>
              <a:t>example</a:t>
            </a:r>
            <a:r>
              <a:rPr lang="de-DE" dirty="0"/>
              <a:t> </a:t>
            </a:r>
            <a:r>
              <a:rPr lang="de-DE" dirty="0" err="1"/>
              <a:t>can</a:t>
            </a:r>
            <a:r>
              <a:rPr lang="de-DE" dirty="0"/>
              <a:t> </a:t>
            </a:r>
            <a:r>
              <a:rPr lang="de-DE" dirty="0" err="1"/>
              <a:t>be</a:t>
            </a:r>
            <a:r>
              <a:rPr lang="de-DE" dirty="0"/>
              <a:t> </a:t>
            </a:r>
            <a:r>
              <a:rPr lang="de-DE" dirty="0" err="1"/>
              <a:t>found</a:t>
            </a:r>
            <a:r>
              <a:rPr lang="de-DE" dirty="0"/>
              <a:t> in </a:t>
            </a:r>
            <a:r>
              <a:rPr lang="de-DE" dirty="0" err="1"/>
              <a:t>the</a:t>
            </a:r>
            <a:r>
              <a:rPr lang="de-DE" dirty="0"/>
              <a:t> </a:t>
            </a:r>
            <a:r>
              <a:rPr lang="de-DE" dirty="0" err="1"/>
              <a:t>script</a:t>
            </a:r>
            <a:r>
              <a:rPr lang="de-DE" dirty="0"/>
              <a:t> 3, </a:t>
            </a:r>
            <a:r>
              <a:rPr lang="de-DE" dirty="0" err="1"/>
              <a:t>chapter</a:t>
            </a:r>
            <a:r>
              <a:rPr lang="de-DE" dirty="0"/>
              <a:t> 1.4.</a:t>
            </a:r>
          </a:p>
        </p:txBody>
      </p:sp>
      <p:sp>
        <p:nvSpPr>
          <p:cNvPr id="4" name="Foliennummernplatzhalter 3"/>
          <p:cNvSpPr>
            <a:spLocks noGrp="1"/>
          </p:cNvSpPr>
          <p:nvPr>
            <p:ph type="sldNum" sz="quarter" idx="5"/>
          </p:nvPr>
        </p:nvSpPr>
        <p:spPr/>
        <p:txBody>
          <a:bodyPr/>
          <a:lstStyle/>
          <a:p>
            <a:fld id="{D9441661-A9B8-8C46-A779-63579DCBF06E}" type="slidenum">
              <a:rPr lang="de-DE" smtClean="0"/>
              <a:t>21</a:t>
            </a:fld>
            <a:endParaRPr lang="de-DE"/>
          </a:p>
        </p:txBody>
      </p:sp>
    </p:spTree>
    <p:extLst>
      <p:ext uri="{BB962C8B-B14F-4D97-AF65-F5344CB8AC3E}">
        <p14:creationId xmlns:p14="http://schemas.microsoft.com/office/powerpoint/2010/main" val="393481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There are different management models which are discussed in regard of the social economy or the nonprofit sector like the St. </a:t>
            </a:r>
            <a:r>
              <a:rPr lang="en-US" dirty="0" err="1"/>
              <a:t>Galler</a:t>
            </a:r>
            <a:r>
              <a:rPr lang="en-US" dirty="0"/>
              <a:t> Management Model  or the Frei-burger Management Model for Nonprofit . So far, they are not adapted for sustainability topics.</a:t>
            </a:r>
          </a:p>
          <a:p>
            <a:endParaRPr lang="en-US" dirty="0"/>
          </a:p>
          <a:p>
            <a:r>
              <a:rPr lang="en-US" dirty="0"/>
              <a:t>According to Weber (2008, p. 43), sustainability management combines the three dimensions of sustainability, the ecological, the social and the economic perspective (more on this: script no. 2), to form a new management approach. It therefore represents an extension of the mostly purely economically oriented management. Companies that want to manage these three target dimensions in an integrated way are con-fronted with major challenges. On the one hand, the target system becomes (even) more complex and also more extensive; on the other hand, the different targets can also cause target conflicts. Daub, </a:t>
            </a:r>
            <a:r>
              <a:rPr lang="en-US" dirty="0" err="1"/>
              <a:t>Scherrer</a:t>
            </a:r>
            <a:r>
              <a:rPr lang="en-US" dirty="0"/>
              <a:t> and </a:t>
            </a:r>
            <a:r>
              <a:rPr lang="en-US" dirty="0" err="1"/>
              <a:t>Frecè</a:t>
            </a:r>
            <a:r>
              <a:rPr lang="en-US" dirty="0"/>
              <a:t> (2013) describe sustainable management as "a form of corporate management that is guided by the idea of reconciling the economic goals of a company with ecological and social concerns". To this end, all corporate structures and processes are systematically examined to determine "what impact they have on business success and, at the same time, on the </a:t>
            </a:r>
            <a:r>
              <a:rPr lang="en-US" dirty="0" err="1"/>
              <a:t>organisation's</a:t>
            </a:r>
            <a:r>
              <a:rPr lang="en-US" dirty="0"/>
              <a:t> ecological and social environment" (ibid.) to achieve the most positive effects possible in all three areas. While companies are now following a certain social pressure and are therefore concerned with sustainability and sustainability management, the pressure is not as great on nonprofit organisations. This is mainly because their fields of action and the social or the ecological goals are perceived far more positively than those for making profit.</a:t>
            </a:r>
          </a:p>
          <a:p>
            <a:endParaRPr lang="en-US" dirty="0"/>
          </a:p>
          <a:p>
            <a:r>
              <a:rPr lang="en-US" dirty="0"/>
              <a:t>Nevertheless, social economy organisations have a duty of care for sustainability. They can also have a negative impact on people, animals and the environment through its activities. Even if social services are mostly associated with a lower consumption of resources and there is no production process that releases toxic wastewater, harmful emissions or noise and causes a heavy burden on the environment. Following a social mission for clients or society does not mean that there is no need to systematically ad-dress the various aspects of sustainability in an organisation (Stepanek, 2022).</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a:t>
            </a:fld>
            <a:endParaRPr lang="de-DE"/>
          </a:p>
        </p:txBody>
      </p:sp>
    </p:spTree>
    <p:extLst>
      <p:ext uri="{BB962C8B-B14F-4D97-AF65-F5344CB8AC3E}">
        <p14:creationId xmlns:p14="http://schemas.microsoft.com/office/powerpoint/2010/main" val="139235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DengXian" panose="02010600030101010101" pitchFamily="2" charset="-122"/>
              </a:rPr>
              <a:t>If an </a:t>
            </a:r>
            <a:r>
              <a:rPr lang="en-US" sz="1800" dirty="0" err="1">
                <a:effectLst/>
                <a:latin typeface="Arial" panose="020B0604020202020204" pitchFamily="34" charset="0"/>
                <a:ea typeface="DengXian" panose="02010600030101010101" pitchFamily="2" charset="-122"/>
              </a:rPr>
              <a:t>organisation</a:t>
            </a:r>
            <a:r>
              <a:rPr lang="en-US" sz="1800" dirty="0">
                <a:effectLst/>
                <a:latin typeface="Arial" panose="020B0604020202020204" pitchFamily="34" charset="0"/>
                <a:ea typeface="DengXian" panose="02010600030101010101" pitchFamily="2" charset="-122"/>
              </a:rPr>
              <a:t> starts for the very first time to think about a sustainability strategy or different measures to take to be more sustainable in the future, it is much easier to focus only on several aspects of the three dimension of sustainability or to choose only one of these three dimensions. Year by year, they can take more aspects into account. This should help managers to reduce the complexity and to make sure, not to lose the motivation to go on in the future. As soon as there is some experience how to define goals and measures for sustainability in several fields, one can start with a much more complex sustainability management system by using one of the different frameworks or standards.</a:t>
            </a:r>
            <a:endParaRPr lang="de-AT" sz="1800" dirty="0">
              <a:effectLst/>
              <a:latin typeface="Arial" panose="020B0604020202020204" pitchFamily="34" charset="0"/>
              <a:ea typeface="DengXian" panose="02010600030101010101" pitchFamily="2" charset="-122"/>
            </a:endParaRPr>
          </a:p>
          <a:p>
            <a:endParaRPr lang="de-DE" dirty="0"/>
          </a:p>
          <a:p>
            <a:r>
              <a:rPr lang="de-DE" dirty="0"/>
              <a:t>Here </a:t>
            </a:r>
            <a:r>
              <a:rPr lang="de-DE" dirty="0" err="1"/>
              <a:t>are</a:t>
            </a:r>
            <a:r>
              <a:rPr lang="de-DE" dirty="0"/>
              <a:t> </a:t>
            </a:r>
            <a:r>
              <a:rPr lang="de-DE" dirty="0" err="1"/>
              <a:t>examples</a:t>
            </a:r>
            <a:r>
              <a:rPr lang="de-DE" dirty="0"/>
              <a:t> </a:t>
            </a:r>
            <a:r>
              <a:rPr lang="de-DE" dirty="0" err="1"/>
              <a:t>to</a:t>
            </a:r>
            <a:r>
              <a:rPr lang="de-DE" dirty="0"/>
              <a:t> </a:t>
            </a:r>
            <a:r>
              <a:rPr lang="de-DE" dirty="0" err="1"/>
              <a:t>start</a:t>
            </a:r>
            <a:r>
              <a:rPr lang="de-DE" dirty="0"/>
              <a:t> </a:t>
            </a:r>
            <a:r>
              <a:rPr lang="de-DE" dirty="0" err="1"/>
              <a:t>with</a:t>
            </a:r>
            <a:r>
              <a:rPr lang="de-DE" dirty="0"/>
              <a:t>, like </a:t>
            </a:r>
            <a:r>
              <a:rPr lang="de-DE" dirty="0" err="1"/>
              <a:t>Cafe</a:t>
            </a:r>
            <a:r>
              <a:rPr lang="de-DE" dirty="0"/>
              <a:t> Nase </a:t>
            </a:r>
            <a:r>
              <a:rPr lang="de-DE" dirty="0" err="1"/>
              <a:t>did</a:t>
            </a:r>
            <a:r>
              <a:rPr lang="de-DE" dirty="0"/>
              <a:t>.</a:t>
            </a:r>
          </a:p>
        </p:txBody>
      </p:sp>
      <p:sp>
        <p:nvSpPr>
          <p:cNvPr id="4" name="Foliennummernplatzhalter 3"/>
          <p:cNvSpPr>
            <a:spLocks noGrp="1"/>
          </p:cNvSpPr>
          <p:nvPr>
            <p:ph type="sldNum" sz="quarter" idx="5"/>
          </p:nvPr>
        </p:nvSpPr>
        <p:spPr/>
        <p:txBody>
          <a:bodyPr/>
          <a:lstStyle/>
          <a:p>
            <a:fld id="{D9441661-A9B8-8C46-A779-63579DCBF06E}" type="slidenum">
              <a:rPr lang="de-DE" smtClean="0"/>
              <a:t>23</a:t>
            </a:fld>
            <a:endParaRPr lang="de-DE"/>
          </a:p>
        </p:txBody>
      </p:sp>
    </p:spTree>
    <p:extLst>
      <p:ext uri="{BB962C8B-B14F-4D97-AF65-F5344CB8AC3E}">
        <p14:creationId xmlns:p14="http://schemas.microsoft.com/office/powerpoint/2010/main" val="107009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DengXian" panose="02010600030101010101" pitchFamily="2" charset="-122"/>
              </a:rPr>
              <a:t>Café </a:t>
            </a:r>
            <a:r>
              <a:rPr lang="en-US" sz="1800" dirty="0" err="1">
                <a:effectLst/>
                <a:latin typeface="Arial" panose="020B0604020202020204" pitchFamily="34" charset="0"/>
                <a:ea typeface="DengXian" panose="02010600030101010101" pitchFamily="2" charset="-122"/>
              </a:rPr>
              <a:t>Nase</a:t>
            </a:r>
            <a:r>
              <a:rPr lang="en-US" sz="1800" dirty="0">
                <a:effectLst/>
                <a:latin typeface="Arial" panose="020B0604020202020204" pitchFamily="34" charset="0"/>
                <a:ea typeface="DengXian" panose="02010600030101010101" pitchFamily="2" charset="-122"/>
              </a:rPr>
              <a:t> is a project with high demand for </a:t>
            </a:r>
            <a:r>
              <a:rPr lang="en-US" sz="1800" b="1" dirty="0">
                <a:effectLst/>
                <a:latin typeface="Arial" panose="020B0604020202020204" pitchFamily="34" charset="0"/>
                <a:ea typeface="DengXian" panose="02010600030101010101" pitchFamily="2" charset="-122"/>
              </a:rPr>
              <a:t>social sustainability</a:t>
            </a:r>
            <a:r>
              <a:rPr lang="en-US" sz="1800" dirty="0">
                <a:effectLst/>
                <a:latin typeface="Arial" panose="020B0604020202020204" pitchFamily="34" charset="0"/>
                <a:ea typeface="DengXian" panose="02010600030101010101" pitchFamily="2" charset="-122"/>
              </a:rPr>
              <a:t> by creating social impact and on working conditions for its employees.</a:t>
            </a:r>
            <a:endParaRPr lang="de-AT" sz="1800" dirty="0">
              <a:effectLst/>
              <a:latin typeface="Arial" panose="020B0604020202020204" pitchFamily="34" charset="0"/>
              <a:ea typeface="DengXian" panose="02010600030101010101" pitchFamily="2" charset="-122"/>
            </a:endParaRPr>
          </a:p>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24</a:t>
            </a:fld>
            <a:endParaRPr lang="de-DE"/>
          </a:p>
        </p:txBody>
      </p:sp>
    </p:spTree>
    <p:extLst>
      <p:ext uri="{BB962C8B-B14F-4D97-AF65-F5344CB8AC3E}">
        <p14:creationId xmlns:p14="http://schemas.microsoft.com/office/powerpoint/2010/main" val="3697245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tabLst>
                <a:tab pos="854710" algn="l"/>
              </a:tabLst>
            </a:pPr>
            <a:r>
              <a:rPr lang="en-US" sz="1800" dirty="0">
                <a:effectLst/>
                <a:latin typeface="Arial" panose="020B0604020202020204" pitchFamily="34" charset="0"/>
                <a:ea typeface="DengXian" panose="02010600030101010101" pitchFamily="2" charset="-122"/>
              </a:rPr>
              <a:t>More SDGs:</a:t>
            </a:r>
          </a:p>
          <a:p>
            <a:pPr algn="just">
              <a:lnSpc>
                <a:spcPct val="150000"/>
              </a:lnSpc>
              <a:tabLst>
                <a:tab pos="854710" algn="l"/>
              </a:tabLst>
            </a:pPr>
            <a:r>
              <a:rPr lang="en-US" sz="1800" dirty="0">
                <a:effectLst/>
                <a:latin typeface="Arial" panose="020B0604020202020204" pitchFamily="34" charset="0"/>
                <a:ea typeface="DengXian" panose="02010600030101010101" pitchFamily="2" charset="-122"/>
              </a:rPr>
              <a:t>SDG 3: The social enterprise supports people with addictions in a healthy lifestyle and working conditions are adapted to their abilities.</a:t>
            </a:r>
            <a:r>
              <a:rPr lang="de-AT" dirty="0">
                <a:effectLst/>
              </a:rPr>
              <a:t> </a:t>
            </a:r>
          </a:p>
          <a:p>
            <a:pPr algn="just">
              <a:lnSpc>
                <a:spcPct val="150000"/>
              </a:lnSpc>
              <a:tabLst>
                <a:tab pos="854710" algn="l"/>
              </a:tabLst>
            </a:pPr>
            <a:r>
              <a:rPr lang="en-US" sz="1800" dirty="0">
                <a:effectLst/>
                <a:latin typeface="Arial" panose="020B0604020202020204" pitchFamily="34" charset="0"/>
                <a:ea typeface="DengXian" panose="02010600030101010101" pitchFamily="2" charset="-122"/>
              </a:rPr>
              <a:t>SDG 5: Equal opportunities for employees.</a:t>
            </a:r>
            <a:endParaRPr lang="de-AT" sz="1800" dirty="0">
              <a:effectLst/>
              <a:latin typeface="Arial" panose="020B0604020202020204" pitchFamily="34" charset="0"/>
              <a:ea typeface="DengXian" panose="02010600030101010101" pitchFamily="2" charset="-122"/>
            </a:endParaRPr>
          </a:p>
          <a:p>
            <a:pPr algn="just">
              <a:lnSpc>
                <a:spcPct val="150000"/>
              </a:lnSpc>
              <a:tabLst>
                <a:tab pos="854710" algn="l"/>
              </a:tabLst>
            </a:pPr>
            <a:r>
              <a:rPr lang="en-US" sz="1800" dirty="0">
                <a:effectLst/>
                <a:latin typeface="Arial" panose="020B0604020202020204" pitchFamily="34" charset="0"/>
                <a:ea typeface="DengXian" panose="02010600030101010101" pitchFamily="2" charset="-122"/>
              </a:rPr>
              <a:t>SDG 8: The social enterprise develops business potential.</a:t>
            </a:r>
          </a:p>
          <a:p>
            <a:pPr algn="just">
              <a:lnSpc>
                <a:spcPct val="150000"/>
              </a:lnSpc>
              <a:tabLst>
                <a:tab pos="854710" algn="l"/>
              </a:tabLst>
            </a:pPr>
            <a:r>
              <a:rPr lang="en-US" sz="1800" dirty="0">
                <a:effectLst/>
                <a:latin typeface="Arial" panose="020B0604020202020204" pitchFamily="34" charset="0"/>
                <a:ea typeface="DengXian" panose="02010600030101010101" pitchFamily="2" charset="-122"/>
              </a:rPr>
              <a:t>SDG 10: The social enterprise focuses on the employment of people with addictions and their social resocialization.</a:t>
            </a:r>
            <a:r>
              <a:rPr lang="de-AT" sz="2800" dirty="0">
                <a:effectLst/>
              </a:rPr>
              <a:t> </a:t>
            </a:r>
            <a:endParaRPr lang="de-AT" sz="1800" dirty="0">
              <a:effectLst/>
              <a:latin typeface="Arial" panose="020B0604020202020204" pitchFamily="34" charset="0"/>
              <a:ea typeface="DengXian" panose="02010600030101010101" pitchFamily="2" charset="-122"/>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26</a:t>
            </a:fld>
            <a:endParaRPr lang="de-DE"/>
          </a:p>
        </p:txBody>
      </p:sp>
    </p:spTree>
    <p:extLst>
      <p:ext uri="{BB962C8B-B14F-4D97-AF65-F5344CB8AC3E}">
        <p14:creationId xmlns:p14="http://schemas.microsoft.com/office/powerpoint/2010/main" val="192747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Some</a:t>
            </a:r>
            <a:r>
              <a:rPr lang="de-DE" dirty="0"/>
              <a:t> </a:t>
            </a:r>
            <a:r>
              <a:rPr lang="de-DE" dirty="0" err="1"/>
              <a:t>facts</a:t>
            </a:r>
            <a:r>
              <a:rPr lang="de-DE" dirty="0"/>
              <a:t> </a:t>
            </a:r>
            <a:r>
              <a:rPr lang="de-DE" dirty="0" err="1"/>
              <a:t>are</a:t>
            </a:r>
            <a:r>
              <a:rPr lang="de-DE" dirty="0"/>
              <a:t> </a:t>
            </a:r>
            <a:r>
              <a:rPr lang="de-DE" dirty="0" err="1"/>
              <a:t>presented</a:t>
            </a:r>
            <a:r>
              <a:rPr lang="de-DE" dirty="0"/>
              <a:t> on </a:t>
            </a:r>
            <a:r>
              <a:rPr lang="de-DE" dirty="0" err="1"/>
              <a:t>the</a:t>
            </a:r>
            <a:r>
              <a:rPr lang="de-DE" dirty="0"/>
              <a:t> </a:t>
            </a:r>
            <a:r>
              <a:rPr lang="de-DE" dirty="0" err="1"/>
              <a:t>slides</a:t>
            </a:r>
            <a:r>
              <a:rPr lang="de-DE" dirty="0"/>
              <a:t>, </a:t>
            </a:r>
            <a:r>
              <a:rPr lang="de-DE" dirty="0" err="1"/>
              <a:t>the</a:t>
            </a:r>
            <a:r>
              <a:rPr lang="de-DE" dirty="0"/>
              <a:t> </a:t>
            </a:r>
            <a:r>
              <a:rPr lang="de-DE" dirty="0" err="1"/>
              <a:t>whole</a:t>
            </a:r>
            <a:r>
              <a:rPr lang="de-DE" dirty="0"/>
              <a:t> </a:t>
            </a:r>
            <a:r>
              <a:rPr lang="de-DE" dirty="0" err="1"/>
              <a:t>practical</a:t>
            </a:r>
            <a:r>
              <a:rPr lang="de-DE" dirty="0"/>
              <a:t> </a:t>
            </a:r>
            <a:r>
              <a:rPr lang="de-DE" dirty="0" err="1"/>
              <a:t>example</a:t>
            </a:r>
            <a:r>
              <a:rPr lang="de-DE" dirty="0"/>
              <a:t> </a:t>
            </a:r>
            <a:r>
              <a:rPr lang="de-DE" dirty="0" err="1"/>
              <a:t>can</a:t>
            </a:r>
            <a:r>
              <a:rPr lang="de-DE" dirty="0"/>
              <a:t> </a:t>
            </a:r>
            <a:r>
              <a:rPr lang="de-DE" dirty="0" err="1"/>
              <a:t>be</a:t>
            </a:r>
            <a:r>
              <a:rPr lang="de-DE" dirty="0"/>
              <a:t> </a:t>
            </a:r>
            <a:r>
              <a:rPr lang="de-DE" dirty="0" err="1"/>
              <a:t>found</a:t>
            </a:r>
            <a:r>
              <a:rPr lang="de-DE" dirty="0"/>
              <a:t> in </a:t>
            </a:r>
            <a:r>
              <a:rPr lang="de-DE" dirty="0" err="1"/>
              <a:t>the</a:t>
            </a:r>
            <a:r>
              <a:rPr lang="de-DE" dirty="0"/>
              <a:t> </a:t>
            </a:r>
            <a:r>
              <a:rPr lang="de-DE" dirty="0" err="1"/>
              <a:t>script</a:t>
            </a:r>
            <a:r>
              <a:rPr lang="de-DE" dirty="0"/>
              <a:t> 3, </a:t>
            </a:r>
            <a:r>
              <a:rPr lang="de-DE" dirty="0" err="1"/>
              <a:t>chapter</a:t>
            </a:r>
            <a:r>
              <a:rPr lang="de-DE" dirty="0"/>
              <a:t> 1.4.</a:t>
            </a:r>
          </a:p>
        </p:txBody>
      </p:sp>
      <p:sp>
        <p:nvSpPr>
          <p:cNvPr id="4" name="Foliennummernplatzhalter 3"/>
          <p:cNvSpPr>
            <a:spLocks noGrp="1"/>
          </p:cNvSpPr>
          <p:nvPr>
            <p:ph type="sldNum" sz="quarter" idx="5"/>
          </p:nvPr>
        </p:nvSpPr>
        <p:spPr/>
        <p:txBody>
          <a:bodyPr/>
          <a:lstStyle/>
          <a:p>
            <a:fld id="{D9441661-A9B8-8C46-A779-63579DCBF06E}" type="slidenum">
              <a:rPr lang="de-DE" smtClean="0"/>
              <a:t>27</a:t>
            </a:fld>
            <a:endParaRPr lang="de-DE"/>
          </a:p>
        </p:txBody>
      </p:sp>
    </p:spTree>
    <p:extLst>
      <p:ext uri="{BB962C8B-B14F-4D97-AF65-F5344CB8AC3E}">
        <p14:creationId xmlns:p14="http://schemas.microsoft.com/office/powerpoint/2010/main" val="3498752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28</a:t>
            </a:fld>
            <a:endParaRPr lang="de-DE"/>
          </a:p>
        </p:txBody>
      </p:sp>
    </p:spTree>
    <p:extLst>
      <p:ext uri="{BB962C8B-B14F-4D97-AF65-F5344CB8AC3E}">
        <p14:creationId xmlns:p14="http://schemas.microsoft.com/office/powerpoint/2010/main" val="3066445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DengXian" panose="02010600030101010101" pitchFamily="2" charset="-122"/>
              </a:rPr>
              <a:t>There is a flat hierarchy in the company and much attention is paid to independent work. The wages and salaries paid are subject to the metal industry’s collective agreement and the wage and salary scheme is transparent for everyone. In cases where this is justified, there is also a bonus based on individual results. The salary range between employees and management/shareholders is very small and thus, high-performing productive workers earn more than shareholders. </a:t>
            </a:r>
            <a:endParaRPr lang="de-AT" sz="1800" dirty="0">
              <a:effectLst/>
              <a:latin typeface="Arial" panose="020B0604020202020204" pitchFamily="34" charset="0"/>
              <a:ea typeface="DengXian" panose="02010600030101010101" pitchFamily="2" charset="-122"/>
            </a:endParaRPr>
          </a:p>
          <a:p>
            <a:endParaRPr lang="de-DE" dirty="0"/>
          </a:p>
          <a:p>
            <a:pPr algn="just">
              <a:lnSpc>
                <a:spcPct val="150000"/>
              </a:lnSpc>
              <a:tabLst>
                <a:tab pos="854710" algn="l"/>
              </a:tabLst>
            </a:pPr>
            <a:r>
              <a:rPr lang="en-US" sz="1800" b="1" dirty="0">
                <a:effectLst/>
                <a:latin typeface="Arial" panose="020B0604020202020204" pitchFamily="34" charset="0"/>
                <a:ea typeface="DengXian" panose="02010600030101010101" pitchFamily="2" charset="-122"/>
              </a:rPr>
              <a:t>Indicators</a:t>
            </a:r>
            <a:endParaRPr lang="de-AT" sz="1800" dirty="0">
              <a:effectLst/>
              <a:latin typeface="Arial" panose="020B0604020202020204" pitchFamily="34" charset="0"/>
              <a:ea typeface="DengXian" panose="02010600030101010101" pitchFamily="2" charset="-122"/>
            </a:endParaRPr>
          </a:p>
          <a:p>
            <a:pPr algn="just">
              <a:lnSpc>
                <a:spcPct val="150000"/>
              </a:lnSpc>
              <a:tabLst>
                <a:tab pos="854710" algn="l"/>
              </a:tabLst>
            </a:pPr>
            <a:r>
              <a:rPr lang="en-GB" sz="1800" dirty="0">
                <a:effectLst/>
                <a:latin typeface="Arial" panose="020B0604020202020204" pitchFamily="34" charset="0"/>
                <a:ea typeface="DengXian" panose="02010600030101010101" pitchFamily="2" charset="-122"/>
              </a:rPr>
              <a:t>A CO</a:t>
            </a:r>
            <a:r>
              <a:rPr lang="en-GB" sz="1800" baseline="-25000" dirty="0">
                <a:effectLst/>
                <a:latin typeface="Arial" panose="020B0604020202020204" pitchFamily="34" charset="0"/>
                <a:ea typeface="DengXian" panose="02010600030101010101" pitchFamily="2" charset="-122"/>
              </a:rPr>
              <a:t>2</a:t>
            </a:r>
            <a:r>
              <a:rPr lang="en-GB" sz="1800" dirty="0">
                <a:effectLst/>
                <a:latin typeface="Arial" panose="020B0604020202020204" pitchFamily="34" charset="0"/>
                <a:ea typeface="DengXian" panose="02010600030101010101" pitchFamily="2" charset="-122"/>
              </a:rPr>
              <a:t> report was prepared based on the Greenhouse Gas Protocol Corporate Standard (GHG Protocol) and specific company operation data. According to the emissions report, the company emitted 45 tons of carbon equivalents. Thus, R.U.S.Z is in the lower range compared to other companies in its sector and size, compared to 59 tons saved through repair services and reuse.</a:t>
            </a:r>
            <a:endParaRPr lang="de-AT" sz="1800" dirty="0">
              <a:effectLst/>
              <a:latin typeface="Arial" panose="020B0604020202020204" pitchFamily="34" charset="0"/>
              <a:ea typeface="DengXian" panose="02010600030101010101" pitchFamily="2" charset="-122"/>
            </a:endParaRPr>
          </a:p>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29</a:t>
            </a:fld>
            <a:endParaRPr lang="de-DE"/>
          </a:p>
        </p:txBody>
      </p:sp>
    </p:spTree>
    <p:extLst>
      <p:ext uri="{BB962C8B-B14F-4D97-AF65-F5344CB8AC3E}">
        <p14:creationId xmlns:p14="http://schemas.microsoft.com/office/powerpoint/2010/main" val="238835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Goal 4: </a:t>
            </a:r>
            <a:r>
              <a:rPr lang="en-GB" sz="1800" dirty="0">
                <a:effectLst/>
                <a:latin typeface="Arial" panose="020B0604020202020204" pitchFamily="34" charset="0"/>
                <a:ea typeface="DengXian" panose="02010600030101010101" pitchFamily="2" charset="-122"/>
              </a:rPr>
              <a:t>A good and solid education and the learning of skills are important in order to obtain a sufficient income. The company's employees are mainly former long-term unemployed. </a:t>
            </a:r>
          </a:p>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30</a:t>
            </a:fld>
            <a:endParaRPr lang="de-DE"/>
          </a:p>
        </p:txBody>
      </p:sp>
    </p:spTree>
    <p:extLst>
      <p:ext uri="{BB962C8B-B14F-4D97-AF65-F5344CB8AC3E}">
        <p14:creationId xmlns:p14="http://schemas.microsoft.com/office/powerpoint/2010/main" val="647603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Some</a:t>
            </a:r>
            <a:r>
              <a:rPr lang="de-DE" dirty="0"/>
              <a:t> </a:t>
            </a:r>
            <a:r>
              <a:rPr lang="de-DE" dirty="0" err="1"/>
              <a:t>facts</a:t>
            </a:r>
            <a:r>
              <a:rPr lang="de-DE" dirty="0"/>
              <a:t> </a:t>
            </a:r>
            <a:r>
              <a:rPr lang="de-DE" dirty="0" err="1"/>
              <a:t>are</a:t>
            </a:r>
            <a:r>
              <a:rPr lang="de-DE" dirty="0"/>
              <a:t> </a:t>
            </a:r>
            <a:r>
              <a:rPr lang="de-DE" dirty="0" err="1"/>
              <a:t>presented</a:t>
            </a:r>
            <a:r>
              <a:rPr lang="de-DE" dirty="0"/>
              <a:t> on </a:t>
            </a:r>
            <a:r>
              <a:rPr lang="de-DE" dirty="0" err="1"/>
              <a:t>the</a:t>
            </a:r>
            <a:r>
              <a:rPr lang="de-DE" dirty="0"/>
              <a:t> </a:t>
            </a:r>
            <a:r>
              <a:rPr lang="de-DE" dirty="0" err="1"/>
              <a:t>slides</a:t>
            </a:r>
            <a:r>
              <a:rPr lang="de-DE" dirty="0"/>
              <a:t>, </a:t>
            </a:r>
            <a:r>
              <a:rPr lang="de-DE" dirty="0" err="1"/>
              <a:t>the</a:t>
            </a:r>
            <a:r>
              <a:rPr lang="de-DE" dirty="0"/>
              <a:t> </a:t>
            </a:r>
            <a:r>
              <a:rPr lang="de-DE" dirty="0" err="1"/>
              <a:t>whole</a:t>
            </a:r>
            <a:r>
              <a:rPr lang="de-DE" dirty="0"/>
              <a:t> </a:t>
            </a:r>
            <a:r>
              <a:rPr lang="de-DE" dirty="0" err="1"/>
              <a:t>practical</a:t>
            </a:r>
            <a:r>
              <a:rPr lang="de-DE" dirty="0"/>
              <a:t> </a:t>
            </a:r>
            <a:r>
              <a:rPr lang="de-DE" dirty="0" err="1"/>
              <a:t>example</a:t>
            </a:r>
            <a:r>
              <a:rPr lang="de-DE" dirty="0"/>
              <a:t> </a:t>
            </a:r>
            <a:r>
              <a:rPr lang="de-DE" dirty="0" err="1"/>
              <a:t>can</a:t>
            </a:r>
            <a:r>
              <a:rPr lang="de-DE" dirty="0"/>
              <a:t> </a:t>
            </a:r>
            <a:r>
              <a:rPr lang="de-DE" dirty="0" err="1"/>
              <a:t>be</a:t>
            </a:r>
            <a:r>
              <a:rPr lang="de-DE" dirty="0"/>
              <a:t> </a:t>
            </a:r>
            <a:r>
              <a:rPr lang="de-DE" dirty="0" err="1"/>
              <a:t>found</a:t>
            </a:r>
            <a:r>
              <a:rPr lang="de-DE" dirty="0"/>
              <a:t> in </a:t>
            </a:r>
            <a:r>
              <a:rPr lang="de-DE" dirty="0" err="1"/>
              <a:t>the</a:t>
            </a:r>
            <a:r>
              <a:rPr lang="de-DE" dirty="0"/>
              <a:t> </a:t>
            </a:r>
            <a:r>
              <a:rPr lang="de-DE" dirty="0" err="1"/>
              <a:t>script</a:t>
            </a:r>
            <a:r>
              <a:rPr lang="de-DE" dirty="0"/>
              <a:t> 3, </a:t>
            </a:r>
            <a:r>
              <a:rPr lang="de-DE" dirty="0" err="1"/>
              <a:t>chapter</a:t>
            </a:r>
            <a:r>
              <a:rPr lang="de-DE" dirty="0"/>
              <a:t> 1.4.</a:t>
            </a:r>
          </a:p>
        </p:txBody>
      </p:sp>
      <p:sp>
        <p:nvSpPr>
          <p:cNvPr id="4" name="Foliennummernplatzhalter 3"/>
          <p:cNvSpPr>
            <a:spLocks noGrp="1"/>
          </p:cNvSpPr>
          <p:nvPr>
            <p:ph type="sldNum" sz="quarter" idx="5"/>
          </p:nvPr>
        </p:nvSpPr>
        <p:spPr/>
        <p:txBody>
          <a:bodyPr/>
          <a:lstStyle/>
          <a:p>
            <a:fld id="{D9441661-A9B8-8C46-A779-63579DCBF06E}" type="slidenum">
              <a:rPr lang="de-DE" smtClean="0"/>
              <a:t>31</a:t>
            </a:fld>
            <a:endParaRPr lang="de-DE"/>
          </a:p>
        </p:txBody>
      </p:sp>
    </p:spTree>
    <p:extLst>
      <p:ext uri="{BB962C8B-B14F-4D97-AF65-F5344CB8AC3E}">
        <p14:creationId xmlns:p14="http://schemas.microsoft.com/office/powerpoint/2010/main" val="170115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32</a:t>
            </a:fld>
            <a:endParaRPr lang="de-DE"/>
          </a:p>
        </p:txBody>
      </p:sp>
    </p:spTree>
    <p:extLst>
      <p:ext uri="{BB962C8B-B14F-4D97-AF65-F5344CB8AC3E}">
        <p14:creationId xmlns:p14="http://schemas.microsoft.com/office/powerpoint/2010/main" val="2008719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rtl="0">
              <a:lnSpc>
                <a:spcPct val="150000"/>
              </a:lnSpc>
              <a:buFont typeface="Symbol" pitchFamily="2" charset="2"/>
              <a:buNone/>
            </a:pPr>
            <a:r>
              <a:rPr lang="en-US" sz="1800" dirty="0">
                <a:effectLst/>
                <a:latin typeface="Arial" panose="020B0604020202020204" pitchFamily="34" charset="0"/>
                <a:ea typeface="DengXian" panose="02010600030101010101" pitchFamily="2" charset="-122"/>
              </a:rPr>
              <a:t>Stakeholder Integration</a:t>
            </a:r>
          </a:p>
          <a:p>
            <a:pPr marL="342900" lvl="0" indent="-342900" rtl="0">
              <a:lnSpc>
                <a:spcPct val="150000"/>
              </a:lnSpc>
              <a:buFont typeface="Symbol" pitchFamily="2" charset="2"/>
              <a:buChar char=""/>
            </a:pPr>
            <a:r>
              <a:rPr lang="en-US" sz="1800" dirty="0">
                <a:effectLst/>
                <a:latin typeface="Arial" panose="020B0604020202020204" pitchFamily="34" charset="0"/>
                <a:ea typeface="Arial" panose="020B0604020202020204" pitchFamily="34" charset="0"/>
              </a:rPr>
              <a:t>Execution of a Stakeholder analysis which is supplemented by social and ecological expectations </a:t>
            </a:r>
            <a:endParaRPr lang="de-AT" sz="1800" dirty="0">
              <a:effectLst/>
              <a:latin typeface="Arial" panose="020B0604020202020204" pitchFamily="34" charset="0"/>
              <a:ea typeface="Arial" panose="020B0604020202020204" pitchFamily="34" charset="0"/>
            </a:endParaRPr>
          </a:p>
          <a:p>
            <a:pPr marL="342900" lvl="0" indent="-342900">
              <a:lnSpc>
                <a:spcPct val="150000"/>
              </a:lnSpc>
              <a:buFont typeface="Symbol" pitchFamily="2" charset="2"/>
              <a:buChar char=""/>
            </a:pPr>
            <a:r>
              <a:rPr lang="en-US" sz="1800" dirty="0">
                <a:effectLst/>
                <a:latin typeface="Arial" panose="020B0604020202020204" pitchFamily="34" charset="0"/>
                <a:ea typeface="Arial" panose="020B0604020202020204" pitchFamily="34" charset="0"/>
              </a:rPr>
              <a:t>Formulating a strategy for the future by entering a dialog with the representatives of the various stakeholders </a:t>
            </a:r>
          </a:p>
          <a:p>
            <a:pPr marL="342900" lvl="0" indent="-342900">
              <a:lnSpc>
                <a:spcPct val="150000"/>
              </a:lnSpc>
              <a:buFont typeface="Symbol" pitchFamily="2" charset="2"/>
              <a:buChar char=""/>
            </a:pPr>
            <a:endParaRPr lang="en-US" sz="1800" dirty="0">
              <a:effectLst/>
              <a:latin typeface="Arial" panose="020B0604020202020204" pitchFamily="34" charset="0"/>
              <a:ea typeface="Arial" panose="020B0604020202020204" pitchFamily="34" charset="0"/>
            </a:endParaRPr>
          </a:p>
          <a:p>
            <a:pPr marL="0" lvl="0" indent="0">
              <a:lnSpc>
                <a:spcPct val="150000"/>
              </a:lnSpc>
              <a:buFont typeface="Symbol" pitchFamily="2" charset="2"/>
              <a:buNone/>
            </a:pPr>
            <a:r>
              <a:rPr lang="en-US" sz="1800" dirty="0">
                <a:effectLst/>
                <a:latin typeface="Arial" panose="020B0604020202020204" pitchFamily="34" charset="0"/>
                <a:ea typeface="DengXian" panose="02010600030101010101" pitchFamily="2" charset="-122"/>
              </a:rPr>
              <a:t>Employee Integration</a:t>
            </a:r>
          </a:p>
          <a:p>
            <a:pPr marL="342900" lvl="0" indent="-342900" rtl="0">
              <a:lnSpc>
                <a:spcPct val="150000"/>
              </a:lnSpc>
              <a:buFont typeface="Symbol" pitchFamily="2" charset="2"/>
              <a:buChar char=""/>
            </a:pPr>
            <a:r>
              <a:rPr lang="en-US" sz="1800" dirty="0">
                <a:effectLst/>
                <a:latin typeface="Arial" panose="020B0604020202020204" pitchFamily="34" charset="0"/>
                <a:ea typeface="Arial" panose="020B0604020202020204" pitchFamily="34" charset="0"/>
              </a:rPr>
              <a:t>Employees should also be integrated in the process of formulating a vision and strategy </a:t>
            </a:r>
            <a:endParaRPr lang="de-AT" sz="1800" dirty="0">
              <a:effectLst/>
              <a:latin typeface="Arial" panose="020B0604020202020204" pitchFamily="34" charset="0"/>
              <a:ea typeface="Arial" panose="020B0604020202020204" pitchFamily="34" charset="0"/>
            </a:endParaRPr>
          </a:p>
          <a:p>
            <a:pPr marL="342900" lvl="0" indent="-342900" rtl="0">
              <a:lnSpc>
                <a:spcPct val="150000"/>
              </a:lnSpc>
              <a:buFont typeface="Symbol" pitchFamily="2" charset="2"/>
              <a:buChar char=""/>
            </a:pPr>
            <a:r>
              <a:rPr lang="en-US" sz="1800" dirty="0">
                <a:effectLst/>
                <a:latin typeface="Arial" panose="020B0604020202020204" pitchFamily="34" charset="0"/>
                <a:ea typeface="DengXian" panose="02010600030101010101" pitchFamily="2" charset="-122"/>
              </a:rPr>
              <a:t>Through this integration the employees are motivated for the change process </a:t>
            </a:r>
          </a:p>
          <a:p>
            <a:pPr marL="342900" lvl="0" indent="-342900" rtl="0">
              <a:lnSpc>
                <a:spcPct val="150000"/>
              </a:lnSpc>
              <a:buFont typeface="Symbol" pitchFamily="2" charset="2"/>
              <a:buChar char=""/>
            </a:pPr>
            <a:endParaRPr lang="en-US" sz="1800" dirty="0">
              <a:effectLst/>
              <a:latin typeface="Arial" panose="020B0604020202020204" pitchFamily="34" charset="0"/>
              <a:ea typeface="DengXian" panose="02010600030101010101" pitchFamily="2" charset="-122"/>
            </a:endParaRPr>
          </a:p>
          <a:p>
            <a:pPr marL="0" lvl="0" indent="0" rtl="0">
              <a:lnSpc>
                <a:spcPct val="150000"/>
              </a:lnSpc>
              <a:buFont typeface="Symbol" pitchFamily="2" charset="2"/>
              <a:buNone/>
            </a:pPr>
            <a:r>
              <a:rPr lang="en-US" sz="1800" dirty="0">
                <a:effectLst/>
                <a:latin typeface="Arial" panose="020B0604020202020204" pitchFamily="34" charset="0"/>
                <a:ea typeface="DengXian" panose="02010600030101010101" pitchFamily="2" charset="-122"/>
              </a:rPr>
              <a:t>Development of a sustainable corporate culture </a:t>
            </a:r>
          </a:p>
          <a:p>
            <a:pPr marL="285750" lvl="0" indent="-285750" rtl="0">
              <a:lnSpc>
                <a:spcPct val="150000"/>
              </a:lnSpc>
              <a:buFont typeface="Arial" panose="020B0604020202020204" pitchFamily="34" charset="0"/>
              <a:buChar char="•"/>
            </a:pPr>
            <a:r>
              <a:rPr lang="en-US" sz="1800" dirty="0">
                <a:effectLst/>
                <a:latin typeface="Arial" panose="020B0604020202020204" pitchFamily="34" charset="0"/>
                <a:ea typeface="DengXian" panose="02010600030101010101" pitchFamily="2" charset="-122"/>
              </a:rPr>
              <a:t>Every member of the </a:t>
            </a:r>
            <a:r>
              <a:rPr lang="en-US" sz="1800" dirty="0" err="1">
                <a:effectLst/>
                <a:latin typeface="Arial" panose="020B0604020202020204" pitchFamily="34" charset="0"/>
                <a:ea typeface="DengXian" panose="02010600030101010101" pitchFamily="2" charset="-122"/>
              </a:rPr>
              <a:t>organisation</a:t>
            </a:r>
            <a:r>
              <a:rPr lang="en-US" sz="1800" dirty="0">
                <a:effectLst/>
                <a:latin typeface="Arial" panose="020B0604020202020204" pitchFamily="34" charset="0"/>
                <a:ea typeface="DengXian" panose="02010600030101010101" pitchFamily="2" charset="-122"/>
              </a:rPr>
              <a:t>, but in particular the manager must act by following the sustainability goals and adapt their targets accordingly </a:t>
            </a:r>
          </a:p>
          <a:p>
            <a:pPr marL="285750" lvl="0" indent="-285750" rtl="0">
              <a:lnSpc>
                <a:spcPct val="150000"/>
              </a:lnSpc>
              <a:buFont typeface="Arial" panose="020B0604020202020204" pitchFamily="34" charset="0"/>
              <a:buChar char="•"/>
            </a:pPr>
            <a:endParaRPr lang="en-US" sz="1800" dirty="0">
              <a:effectLst/>
              <a:latin typeface="Arial" panose="020B0604020202020204" pitchFamily="34" charset="0"/>
              <a:ea typeface="DengXian" panose="02010600030101010101" pitchFamily="2" charset="-122"/>
            </a:endParaRPr>
          </a:p>
          <a:p>
            <a:pPr marL="0" lvl="0" indent="0" rtl="0">
              <a:lnSpc>
                <a:spcPct val="150000"/>
              </a:lnSpc>
              <a:buFont typeface="Arial" panose="020B0604020202020204" pitchFamily="34" charset="0"/>
              <a:buNone/>
            </a:pPr>
            <a:r>
              <a:rPr lang="en-US" sz="1800" dirty="0">
                <a:effectLst/>
                <a:latin typeface="Arial" panose="020B0604020202020204" pitchFamily="34" charset="0"/>
                <a:ea typeface="DengXian" panose="02010600030101010101" pitchFamily="2" charset="-122"/>
              </a:rPr>
              <a:t>Formulation of a sustainable strategy </a:t>
            </a:r>
          </a:p>
          <a:p>
            <a:pPr marL="342900" lvl="0" indent="-342900" rtl="0">
              <a:lnSpc>
                <a:spcPct val="150000"/>
              </a:lnSpc>
              <a:buFont typeface="Symbol" pitchFamily="2" charset="2"/>
              <a:buChar char=""/>
            </a:pPr>
            <a:r>
              <a:rPr lang="en-US" sz="1800" dirty="0">
                <a:effectLst/>
                <a:latin typeface="Arial" panose="020B0604020202020204" pitchFamily="34" charset="0"/>
                <a:ea typeface="Arial" panose="020B0604020202020204" pitchFamily="34" charset="0"/>
              </a:rPr>
              <a:t>Supplement the target level with social and ecological goals </a:t>
            </a:r>
            <a:endParaRPr lang="de-AT" sz="1800" dirty="0">
              <a:effectLst/>
              <a:latin typeface="Arial" panose="020B0604020202020204" pitchFamily="34" charset="0"/>
              <a:ea typeface="Arial" panose="020B0604020202020204" pitchFamily="34" charset="0"/>
            </a:endParaRPr>
          </a:p>
          <a:p>
            <a:pPr marL="342900" lvl="0" indent="-342900">
              <a:lnSpc>
                <a:spcPct val="150000"/>
              </a:lnSpc>
              <a:buFont typeface="Symbol" pitchFamily="2" charset="2"/>
              <a:buChar char=""/>
            </a:pPr>
            <a:r>
              <a:rPr lang="en-US" sz="1800" dirty="0">
                <a:effectLst/>
                <a:latin typeface="Arial" panose="020B0604020202020204" pitchFamily="34" charset="0"/>
                <a:ea typeface="Arial" panose="020B0604020202020204" pitchFamily="34" charset="0"/>
              </a:rPr>
              <a:t>Examine the extent to which the </a:t>
            </a:r>
            <a:r>
              <a:rPr lang="en-US" sz="1800" dirty="0" err="1">
                <a:effectLst/>
                <a:latin typeface="Arial" panose="020B0604020202020204" pitchFamily="34" charset="0"/>
                <a:ea typeface="Arial" panose="020B0604020202020204" pitchFamily="34" charset="0"/>
              </a:rPr>
              <a:t>organisations</a:t>
            </a:r>
            <a:r>
              <a:rPr lang="en-US" sz="1800" dirty="0">
                <a:effectLst/>
                <a:latin typeface="Arial" panose="020B0604020202020204" pitchFamily="34" charset="0"/>
                <a:ea typeface="Arial" panose="020B0604020202020204" pitchFamily="34" charset="0"/>
              </a:rPr>
              <a:t> resources and competencies correspond to this expanded target system </a:t>
            </a:r>
            <a:endParaRPr lang="de-AT" sz="1800" dirty="0">
              <a:effectLst/>
              <a:latin typeface="Arial" panose="020B0604020202020204" pitchFamily="34" charset="0"/>
              <a:ea typeface="Arial" panose="020B0604020202020204" pitchFamily="34" charset="0"/>
            </a:endParaRPr>
          </a:p>
          <a:p>
            <a:pPr marL="0" lvl="0" indent="0" rtl="0">
              <a:lnSpc>
                <a:spcPct val="150000"/>
              </a:lnSpc>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33</a:t>
            </a:fld>
            <a:endParaRPr lang="de-DE"/>
          </a:p>
        </p:txBody>
      </p:sp>
    </p:spTree>
    <p:extLst>
      <p:ext uri="{BB962C8B-B14F-4D97-AF65-F5344CB8AC3E}">
        <p14:creationId xmlns:p14="http://schemas.microsoft.com/office/powerpoint/2010/main" val="408268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t>In order to be able to take greater account of ecologically and socially sustainable goals in management, integrated planning along the triple bottom line is therefore needed. It must also be verifiable and controllable with clearly measurable indicators and key per-</a:t>
            </a:r>
            <a:r>
              <a:rPr lang="en-US" dirty="0" err="1"/>
              <a:t>formance</a:t>
            </a:r>
            <a:r>
              <a:rPr lang="en-US" dirty="0"/>
              <a:t> indicators. This means saying goodbye to management that has so far been almost exclusively numbers-oriented and turning to a far-reaching management approach that naturally integrates, plans, reviews, coordinates and internally negotiates economic, social and ecological aspects. It is not a matter of "greenwashing " selected areas, but of reflecting ecological and social aspects in one's own core business. This is a major change for the management of a company or </a:t>
            </a:r>
            <a:r>
              <a:rPr lang="en-US" dirty="0" err="1"/>
              <a:t>organisation</a:t>
            </a:r>
            <a:r>
              <a:rPr lang="en-US" dirty="0"/>
              <a:t>, regardless of whether it is profit-oriented or not.</a:t>
            </a:r>
          </a:p>
          <a:p>
            <a:endParaRPr lang="en-US" dirty="0"/>
          </a:p>
          <a:p>
            <a:r>
              <a:rPr lang="en-US" dirty="0"/>
              <a:t>Companies often have a CSR (cooperate social responsibility) department, which focus on the social and environmental responsibility of the company and is seen as a reaction to social issues identified by the company. This should not be mistaken for a company's sustainability management, which focuses on the whole company and that the company itself is made more sustainable. A sustainable strategy is followed and goals are set for it. The CSR department does not have to do this, the implementation of social or ecological activities remains voluntary and can also only include social or ecological activities.</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a:t>
            </a:fld>
            <a:endParaRPr lang="de-DE"/>
          </a:p>
        </p:txBody>
      </p:sp>
    </p:spTree>
    <p:extLst>
      <p:ext uri="{BB962C8B-B14F-4D97-AF65-F5344CB8AC3E}">
        <p14:creationId xmlns:p14="http://schemas.microsoft.com/office/powerpoint/2010/main" val="1255911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rtl="0">
              <a:lnSpc>
                <a:spcPct val="150000"/>
              </a:lnSpc>
              <a:buFont typeface="Arial" panose="020B0604020202020204" pitchFamily="34" charset="0"/>
              <a:buNone/>
            </a:pPr>
            <a:r>
              <a:rPr lang="en-US" sz="1800" dirty="0">
                <a:effectLst/>
                <a:latin typeface="Arial" panose="020B0604020202020204" pitchFamily="34" charset="0"/>
                <a:ea typeface="DengXian" panose="02010600030101010101" pitchFamily="2" charset="-122"/>
              </a:rPr>
              <a:t>Transforming the </a:t>
            </a:r>
            <a:r>
              <a:rPr lang="en-US" sz="1800" dirty="0" err="1">
                <a:effectLst/>
                <a:latin typeface="Arial" panose="020B0604020202020204" pitchFamily="34" charset="0"/>
                <a:ea typeface="DengXian" panose="02010600030101010101" pitchFamily="2" charset="-122"/>
              </a:rPr>
              <a:t>organisational</a:t>
            </a:r>
            <a:r>
              <a:rPr lang="en-US" sz="1800" dirty="0">
                <a:effectLst/>
                <a:latin typeface="Arial" panose="020B0604020202020204" pitchFamily="34" charset="0"/>
                <a:ea typeface="DengXian" panose="02010600030101010101" pitchFamily="2" charset="-122"/>
              </a:rPr>
              <a:t> structure</a:t>
            </a:r>
          </a:p>
          <a:p>
            <a:pPr marL="285750" lvl="0" indent="-285750" rtl="0">
              <a:lnSpc>
                <a:spcPct val="150000"/>
              </a:lnSpc>
              <a:buFont typeface="Arial" panose="020B0604020202020204" pitchFamily="34" charset="0"/>
              <a:buChar char="•"/>
            </a:pPr>
            <a:r>
              <a:rPr lang="en-US" sz="1800" dirty="0">
                <a:effectLst/>
                <a:latin typeface="Arial" panose="020B0604020202020204" pitchFamily="34" charset="0"/>
                <a:ea typeface="DengXian" panose="02010600030101010101" pitchFamily="2" charset="-122"/>
              </a:rPr>
              <a:t>By implementing the strategy the </a:t>
            </a:r>
            <a:r>
              <a:rPr lang="en-US" sz="1800" dirty="0" err="1">
                <a:effectLst/>
                <a:latin typeface="Arial" panose="020B0604020202020204" pitchFamily="34" charset="0"/>
                <a:ea typeface="DengXian" panose="02010600030101010101" pitchFamily="2" charset="-122"/>
              </a:rPr>
              <a:t>organisation's</a:t>
            </a:r>
            <a:r>
              <a:rPr lang="en-US" sz="1800" dirty="0">
                <a:effectLst/>
                <a:latin typeface="Arial" panose="020B0604020202020204" pitchFamily="34" charset="0"/>
                <a:ea typeface="DengXian" panose="02010600030101010101" pitchFamily="2" charset="-122"/>
              </a:rPr>
              <a:t> system must be further developed, appropriate structures must be established and processes must be designed sustainably </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34</a:t>
            </a:fld>
            <a:endParaRPr lang="de-DE"/>
          </a:p>
        </p:txBody>
      </p:sp>
    </p:spTree>
    <p:extLst>
      <p:ext uri="{BB962C8B-B14F-4D97-AF65-F5344CB8AC3E}">
        <p14:creationId xmlns:p14="http://schemas.microsoft.com/office/powerpoint/2010/main" val="2357522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36</a:t>
            </a:fld>
            <a:endParaRPr lang="de-DE" sz="1200" b="0" strike="noStrike" spc="-1">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Sustainability reporting requires gathering information and data. Presentation of this information creates greater transparency for both internal and external stakeholders about the sustainability performance and can help to identify key issues to focus on and, accordingly, improve productivity and reduce costs.</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Reporting annually is a valuable way to identify gaps and opportunities and to continuously improve sustainability performance. It can provide the organisation with a benchmark of current and past performance in various aspects of the social business and sustainability, and encourages them to set improvement targets.</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37</a:t>
            </a:fld>
            <a:endParaRPr lang="de-DE"/>
          </a:p>
        </p:txBody>
      </p:sp>
    </p:spTree>
    <p:extLst>
      <p:ext uri="{BB962C8B-B14F-4D97-AF65-F5344CB8AC3E}">
        <p14:creationId xmlns:p14="http://schemas.microsoft.com/office/powerpoint/2010/main" val="163075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Large companies that are not listed on a regulated EU market, however, exceed </a:t>
            </a:r>
            <a:r>
              <a:rPr lang="en-GB" sz="1200" b="1" kern="1200" dirty="0">
                <a:solidFill>
                  <a:schemeClr val="tx1"/>
                </a:solidFill>
                <a:effectLst/>
                <a:latin typeface="+mn-lt"/>
                <a:ea typeface="+mn-ea"/>
                <a:cs typeface="+mn-cs"/>
              </a:rPr>
              <a:t>at least two of the following three criteria</a:t>
            </a:r>
            <a:r>
              <a:rPr lang="en-GB" sz="1200" kern="1200" dirty="0">
                <a:solidFill>
                  <a:schemeClr val="tx1"/>
                </a:solidFill>
                <a:effectLst/>
                <a:latin typeface="+mn-lt"/>
                <a:ea typeface="+mn-ea"/>
                <a:cs typeface="+mn-cs"/>
              </a:rPr>
              <a:t>: Balance sheet total € 20 million / Turnover net € 40 million / 250 employees.</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9441661-A9B8-8C46-A779-63579DCBF06E}" type="slidenum">
              <a:rPr lang="de-DE" smtClean="0"/>
              <a:t>38</a:t>
            </a:fld>
            <a:endParaRPr lang="de-DE"/>
          </a:p>
        </p:txBody>
      </p:sp>
    </p:spTree>
    <p:extLst>
      <p:ext uri="{BB962C8B-B14F-4D97-AF65-F5344CB8AC3E}">
        <p14:creationId xmlns:p14="http://schemas.microsoft.com/office/powerpoint/2010/main" val="3667344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A reporting system enables organisations to report on their environmental and social performance in a standardised way. This is not just about producing reports based on collected data, but also a method of demonstrating an organisation's commitment to sustainable development to internal and external stakeholders through the reporting system.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There are several sustainability reporting frameworks, and although some aspects overlap, they differ in others. Each standard has its rules of application as well as approaches to area and indicator identification. Mostly they are based on proven management practices such as those of the PDCA (Plan-Do-Check-Act) circle. But the general approach is always the same: </a:t>
            </a:r>
            <a:r>
              <a:rPr lang="en-GB" sz="1200" b="1" dirty="0">
                <a:effectLst/>
                <a:latin typeface="Arial" panose="020B0604020202020204" pitchFamily="34" charset="0"/>
                <a:ea typeface="DengXian"/>
              </a:rPr>
              <a:t>collecting data, analysing </a:t>
            </a:r>
            <a:r>
              <a:rPr lang="en-GB" sz="1200" dirty="0">
                <a:effectLst/>
                <a:latin typeface="Arial" panose="020B0604020202020204" pitchFamily="34" charset="0"/>
                <a:ea typeface="DengXian"/>
              </a:rPr>
              <a:t>and</a:t>
            </a:r>
            <a:r>
              <a:rPr lang="en-GB" sz="1200" b="1" dirty="0">
                <a:effectLst/>
                <a:latin typeface="Arial" panose="020B0604020202020204" pitchFamily="34" charset="0"/>
                <a:ea typeface="DengXian"/>
              </a:rPr>
              <a:t> interpreting these data. </a:t>
            </a:r>
            <a:r>
              <a:rPr lang="en-GB" sz="1200" dirty="0">
                <a:effectLst/>
                <a:latin typeface="Arial" panose="020B0604020202020204" pitchFamily="34" charset="0"/>
                <a:ea typeface="DengXian"/>
              </a:rPr>
              <a:t>The results are then usually summarised in a report.</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39</a:t>
            </a:fld>
            <a:endParaRPr lang="de-DE"/>
          </a:p>
        </p:txBody>
      </p:sp>
    </p:spTree>
    <p:extLst>
      <p:ext uri="{BB962C8B-B14F-4D97-AF65-F5344CB8AC3E}">
        <p14:creationId xmlns:p14="http://schemas.microsoft.com/office/powerpoint/2010/main" val="349078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The GRI Sustainability Reporting Guidelines provide reporting principles, standard disclosures, and implementation guidance for creating sustainability reports for all organisations, regardless of size, industry, or location.</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An essential part are indicators (for example energy consumption, etc.), which are also mapped in the ESG-Tool and automatically calculated.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guidelines also provide an international reference for corporate governance information as well as environmental, social and economic performance data and implications.</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so-called “GRI Standard” is the most up-to-date version of the Guidelines and aims to provide valuable information about the organisation’s key sustainability issues to stakeholders and to make the preparation of such sustainability reports a standard practice.</a:t>
            </a:r>
            <a:endParaRPr lang="de-DE" sz="1200" dirty="0">
              <a:effectLst/>
              <a:latin typeface="Arial" panose="020B0604020202020204" pitchFamily="34" charset="0"/>
              <a:ea typeface="DengXian"/>
            </a:endParaRPr>
          </a:p>
          <a:p>
            <a:pPr algn="just">
              <a:lnSpc>
                <a:spcPct val="150000"/>
              </a:lnSpc>
              <a:spcBef>
                <a:spcPts val="1200"/>
              </a:spcBef>
              <a:spcAft>
                <a:spcPts val="0"/>
              </a:spcAft>
              <a:tabLst>
                <a:tab pos="854710" algn="l"/>
              </a:tabLst>
            </a:pPr>
            <a:endParaRPr lang="en-GB" sz="1200" dirty="0">
              <a:effectLst/>
              <a:latin typeface="Arial" panose="020B0604020202020204" pitchFamily="34" charset="0"/>
              <a:ea typeface="DengXian"/>
            </a:endParaRPr>
          </a:p>
          <a:p>
            <a:pPr algn="just">
              <a:lnSpc>
                <a:spcPct val="150000"/>
              </a:lnSpc>
              <a:spcBef>
                <a:spcPts val="1200"/>
              </a:spcBef>
              <a:spcAft>
                <a:spcPts val="0"/>
              </a:spcAft>
              <a:tabLst>
                <a:tab pos="854710" algn="l"/>
              </a:tabLst>
            </a:pPr>
            <a:r>
              <a:rPr lang="en-GB" sz="1200" dirty="0">
                <a:effectLst/>
                <a:latin typeface="Arial" panose="020B0604020202020204" pitchFamily="34" charset="0"/>
                <a:ea typeface="DengXian"/>
              </a:rPr>
              <a:t>The GRI-standard has a modular structure: </a:t>
            </a:r>
            <a:endParaRPr lang="de-DE" sz="1200" dirty="0">
              <a:effectLst/>
              <a:latin typeface="Arial" panose="020B0604020202020204" pitchFamily="34" charset="0"/>
              <a:ea typeface="DengXian"/>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In the basis (GRI 101), the principles of reporting, basic requirements and application notes are included and with the help of the "materiality analysis" the most important topics for the company are worked out. Here it can be identified which topics are relevant for the company and which should be reported on.</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The section "General Disclosures" (GRI 102) provides general information and the section "Management Approach" (GRI 103) lists additional notes and recommendations.</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The 33 thematic standards are divided into GRI 200 for the economy, GRI 300 for the environment and GRI 400 for social issues. By selecting certain indicators, a "GRI-related report" is produced, for example only for the environment. Which topics are covered depends entirely on the company's area of interest (GRI, 2021).</a:t>
            </a:r>
            <a:endParaRPr lang="de-DE" sz="1200" dirty="0">
              <a:effectLst/>
              <a:latin typeface="Arial" panose="020B0604020202020204" pitchFamily="34" charset="0"/>
              <a:ea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40</a:t>
            </a:fld>
            <a:endParaRPr lang="de-DE"/>
          </a:p>
        </p:txBody>
      </p:sp>
    </p:spTree>
    <p:extLst>
      <p:ext uri="{BB962C8B-B14F-4D97-AF65-F5344CB8AC3E}">
        <p14:creationId xmlns:p14="http://schemas.microsoft.com/office/powerpoint/2010/main" val="694312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Practical</a:t>
            </a:r>
            <a:r>
              <a:rPr lang="de-DE" dirty="0"/>
              <a:t> </a:t>
            </a:r>
            <a:r>
              <a:rPr lang="de-DE" dirty="0" err="1"/>
              <a:t>Example</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41</a:t>
            </a:fld>
            <a:endParaRPr lang="de-DE"/>
          </a:p>
        </p:txBody>
      </p:sp>
    </p:spTree>
    <p:extLst>
      <p:ext uri="{BB962C8B-B14F-4D97-AF65-F5344CB8AC3E}">
        <p14:creationId xmlns:p14="http://schemas.microsoft.com/office/powerpoint/2010/main" val="272197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organisation</a:t>
            </a:r>
            <a:r>
              <a:rPr lang="de-DE" dirty="0"/>
              <a:t> Wien </a:t>
            </a:r>
            <a:r>
              <a:rPr lang="de-DE" dirty="0" err="1"/>
              <a:t>work</a:t>
            </a:r>
            <a:r>
              <a:rPr lang="de-DE" dirty="0"/>
              <a:t> </a:t>
            </a:r>
            <a:r>
              <a:rPr lang="de-DE" dirty="0" err="1"/>
              <a:t>published</a:t>
            </a:r>
            <a:r>
              <a:rPr lang="de-DE" dirty="0"/>
              <a:t> a GRI Report in 2014. This </a:t>
            </a:r>
            <a:r>
              <a:rPr lang="de-DE" dirty="0" err="1"/>
              <a:t>slide</a:t>
            </a:r>
            <a:r>
              <a:rPr lang="de-DE" dirty="0"/>
              <a:t> </a:t>
            </a:r>
            <a:r>
              <a:rPr lang="de-DE" dirty="0" err="1"/>
              <a:t>shows</a:t>
            </a:r>
            <a:r>
              <a:rPr lang="de-DE" dirty="0"/>
              <a:t> </a:t>
            </a:r>
            <a:r>
              <a:rPr lang="de-DE" dirty="0" err="1"/>
              <a:t>some</a:t>
            </a:r>
            <a:r>
              <a:rPr lang="de-DE" baseline="0" dirty="0"/>
              <a:t> </a:t>
            </a:r>
            <a:r>
              <a:rPr lang="de-DE" baseline="0" dirty="0" err="1"/>
              <a:t>Examples</a:t>
            </a:r>
            <a:r>
              <a:rPr lang="de-DE" baseline="0" dirty="0"/>
              <a:t> </a:t>
            </a:r>
            <a:r>
              <a:rPr lang="de-DE" baseline="0" dirty="0" err="1"/>
              <a:t>for</a:t>
            </a:r>
            <a:r>
              <a:rPr lang="de-DE" baseline="0" dirty="0"/>
              <a:t> </a:t>
            </a:r>
            <a:r>
              <a:rPr lang="de-DE" baseline="0" dirty="0" err="1"/>
              <a:t>indicators</a:t>
            </a:r>
            <a:r>
              <a:rPr lang="de-DE" baseline="0" dirty="0"/>
              <a:t> </a:t>
            </a:r>
            <a:r>
              <a:rPr lang="de-DE" baseline="0" dirty="0" err="1"/>
              <a:t>which</a:t>
            </a:r>
            <a:r>
              <a:rPr lang="de-DE" baseline="0" dirty="0"/>
              <a:t> </a:t>
            </a:r>
            <a:r>
              <a:rPr lang="de-DE" baseline="0" dirty="0" err="1"/>
              <a:t>the</a:t>
            </a:r>
            <a:r>
              <a:rPr lang="de-DE" baseline="0" dirty="0"/>
              <a:t> </a:t>
            </a:r>
            <a:r>
              <a:rPr lang="de-DE" baseline="0" dirty="0" err="1"/>
              <a:t>organisation</a:t>
            </a:r>
            <a:r>
              <a:rPr lang="de-DE" baseline="0" dirty="0"/>
              <a:t> </a:t>
            </a:r>
            <a:r>
              <a:rPr lang="de-DE" baseline="0" dirty="0" err="1"/>
              <a:t>defined</a:t>
            </a:r>
            <a:r>
              <a:rPr lang="de-DE" baseline="0" dirty="0"/>
              <a:t> </a:t>
            </a:r>
            <a:r>
              <a:rPr lang="de-DE" baseline="0" dirty="0" err="1"/>
              <a:t>for</a:t>
            </a:r>
            <a:r>
              <a:rPr lang="de-DE" baseline="0" dirty="0"/>
              <a:t> </a:t>
            </a:r>
            <a:r>
              <a:rPr lang="de-DE" baseline="0" dirty="0" err="1"/>
              <a:t>the</a:t>
            </a:r>
            <a:r>
              <a:rPr lang="de-DE" baseline="0" dirty="0"/>
              <a:t> GRI. </a:t>
            </a:r>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42</a:t>
            </a:fld>
            <a:endParaRPr lang="de-DE"/>
          </a:p>
        </p:txBody>
      </p:sp>
    </p:spTree>
    <p:extLst>
      <p:ext uri="{BB962C8B-B14F-4D97-AF65-F5344CB8AC3E}">
        <p14:creationId xmlns:p14="http://schemas.microsoft.com/office/powerpoint/2010/main" val="3345989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EMAS is a voluntary European Union instrument that helps businesses and organisations of all sizes and industries to continuously improve their environmental performance.</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EMAS encourages companies and organisations to take responsibility for their own actions, and promotes cooperation between the economy and ecology.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increase in environmental performance usually also leads to improved competitiveness.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Sustainable corporate development must take into account ecological as well as social and economic aspects. In this regard, EMAS environmental management provides a good basis for sustainable management.</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following core indicators need to be considered and they apply to all types of organisations. </a:t>
            </a:r>
            <a:endParaRPr lang="de-DE" sz="1200" dirty="0">
              <a:effectLst/>
              <a:latin typeface="Arial" panose="020B0604020202020204" pitchFamily="34" charset="0"/>
              <a:ea typeface="DengXian"/>
            </a:endParaRPr>
          </a:p>
          <a:p>
            <a:pPr algn="just">
              <a:lnSpc>
                <a:spcPct val="150000"/>
              </a:lnSpc>
              <a:spcBef>
                <a:spcPts val="1200"/>
              </a:spcBef>
              <a:spcAft>
                <a:spcPts val="0"/>
              </a:spcAft>
              <a:tabLst>
                <a:tab pos="854710" algn="l"/>
              </a:tabLst>
            </a:pPr>
            <a:r>
              <a:rPr lang="en-GB" sz="1200" dirty="0">
                <a:effectLst/>
                <a:latin typeface="Arial" panose="020B0604020202020204" pitchFamily="34" charset="0"/>
                <a:ea typeface="DengXian"/>
              </a:rPr>
              <a:t>They concern environmental performance in the following key areas:</a:t>
            </a:r>
            <a:endParaRPr lang="de-DE" sz="1200" dirty="0">
              <a:effectLst/>
              <a:latin typeface="Arial" panose="020B0604020202020204" pitchFamily="34" charset="0"/>
              <a:ea typeface="DengXian"/>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Energy</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materials</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Water</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Waste</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Biodiversity</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Emissions </a:t>
            </a:r>
            <a:endParaRPr lang="de-DE" sz="1200" dirty="0">
              <a:effectLst/>
              <a:latin typeface="Arial" panose="020B0604020202020204" pitchFamily="34" charset="0"/>
              <a:ea typeface="Arial" panose="020B0604020202020204" pitchFamily="34" charset="0"/>
            </a:endParaRPr>
          </a:p>
          <a:p>
            <a:pPr algn="just">
              <a:lnSpc>
                <a:spcPct val="150000"/>
              </a:lnSpc>
              <a:spcAft>
                <a:spcPts val="0"/>
              </a:spcAft>
              <a:tabLst>
                <a:tab pos="854710" algn="l"/>
              </a:tabLst>
            </a:pPr>
            <a:r>
              <a:rPr lang="en-GB" sz="1200" dirty="0">
                <a:effectLst/>
                <a:latin typeface="Arial" panose="020B0604020202020204" pitchFamily="34" charset="0"/>
                <a:ea typeface="DengXian"/>
              </a:rPr>
              <a:t>In addition, EMAS environmental management takes into account the criteria of transparency (environmental statement) and increased legal security (EMAS, 2021).</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43</a:t>
            </a:fld>
            <a:endParaRPr lang="de-DE"/>
          </a:p>
        </p:txBody>
      </p:sp>
    </p:spTree>
    <p:extLst>
      <p:ext uri="{BB962C8B-B14F-4D97-AF65-F5344CB8AC3E}">
        <p14:creationId xmlns:p14="http://schemas.microsoft.com/office/powerpoint/2010/main" val="1038809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Practical</a:t>
            </a:r>
            <a:r>
              <a:rPr lang="de-DE" dirty="0"/>
              <a:t> </a:t>
            </a:r>
            <a:r>
              <a:rPr lang="de-DE" dirty="0" err="1"/>
              <a:t>Example</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44</a:t>
            </a:fld>
            <a:endParaRPr lang="de-DE"/>
          </a:p>
        </p:txBody>
      </p:sp>
    </p:spTree>
    <p:extLst>
      <p:ext uri="{BB962C8B-B14F-4D97-AF65-F5344CB8AC3E}">
        <p14:creationId xmlns:p14="http://schemas.microsoft.com/office/powerpoint/2010/main" val="134975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a:t>
            </a:fld>
            <a:endParaRPr lang="de-DE"/>
          </a:p>
        </p:txBody>
      </p:sp>
    </p:spTree>
    <p:extLst>
      <p:ext uri="{BB962C8B-B14F-4D97-AF65-F5344CB8AC3E}">
        <p14:creationId xmlns:p14="http://schemas.microsoft.com/office/powerpoint/2010/main" val="296331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Location: Germany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Organisation: non-profit </a:t>
            </a:r>
            <a:r>
              <a:rPr kumimoji="0" lang="de-DE" sz="2600" b="0" i="0" u="none" strike="noStrike" kern="1200" cap="none" spc="0" normalizeH="0" baseline="0" noProof="0" dirty="0" err="1">
                <a:ln>
                  <a:noFill/>
                </a:ln>
                <a:solidFill>
                  <a:prstClr val="black"/>
                </a:solidFill>
                <a:effectLst/>
                <a:uLnTx/>
                <a:uFillTx/>
                <a:latin typeface="+mn-lt"/>
                <a:ea typeface="+mn-ea"/>
                <a:cs typeface="+mn-cs"/>
              </a:rPr>
              <a:t>foundation</a:t>
            </a:r>
            <a:r>
              <a:rPr kumimoji="0" lang="de-DE" sz="2600" b="0" i="0" u="none" strike="noStrike" kern="1200" cap="none" spc="0" normalizeH="0" baseline="0" noProof="0" dirty="0">
                <a:ln>
                  <a:noFill/>
                </a:ln>
                <a:solidFill>
                  <a:prstClr val="black"/>
                </a:solidFill>
                <a:effectLst/>
                <a:uLnTx/>
                <a:uFillTx/>
                <a:latin typeface="+mn-lt"/>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Vision/ </a:t>
            </a:r>
            <a:r>
              <a:rPr kumimoji="0" lang="de-DE" sz="2600" b="0" i="0" u="none" strike="noStrike" kern="1200" cap="none" spc="0" normalizeH="0" baseline="0" noProof="0" dirty="0" err="1">
                <a:ln>
                  <a:noFill/>
                </a:ln>
                <a:solidFill>
                  <a:prstClr val="black"/>
                </a:solidFill>
                <a:effectLst/>
                <a:uLnTx/>
                <a:uFillTx/>
                <a:latin typeface="+mn-lt"/>
                <a:ea typeface="+mn-ea"/>
                <a:cs typeface="+mn-cs"/>
              </a:rPr>
              <a:t>targets</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en-US" sz="2600" b="0" i="0" u="none" strike="noStrike" kern="1200" cap="none" spc="0" normalizeH="0" baseline="0" noProof="0" dirty="0">
                <a:ln>
                  <a:noFill/>
                </a:ln>
                <a:solidFill>
                  <a:prstClr val="black"/>
                </a:solidFill>
                <a:effectLst/>
                <a:uLnTx/>
                <a:uFillTx/>
                <a:latin typeface="+mn-lt"/>
                <a:ea typeface="+mn-ea"/>
                <a:cs typeface="+mn-cs"/>
              </a:rPr>
              <a:t>enable people to participate in modern society by offering several services in different working fields.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Services: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Elderly</a:t>
            </a:r>
            <a:r>
              <a:rPr kumimoji="0" lang="de-DE" sz="2600" b="0" i="0" u="none" strike="noStrike" kern="1200" cap="none" spc="0" normalizeH="0" baseline="0" noProof="0" dirty="0">
                <a:ln>
                  <a:noFill/>
                </a:ln>
                <a:solidFill>
                  <a:prstClr val="black"/>
                </a:solidFill>
                <a:effectLst/>
                <a:uLnTx/>
                <a:uFillTx/>
                <a:latin typeface="+mn-lt"/>
                <a:ea typeface="+mn-ea"/>
                <a:cs typeface="+mn-cs"/>
              </a:rPr>
              <a:t> Care: </a:t>
            </a:r>
            <a:r>
              <a:rPr kumimoji="0" lang="de-DE" sz="2600" b="0" i="0" u="none" strike="noStrike" kern="1200" cap="none" spc="0" normalizeH="0" baseline="0" noProof="0" dirty="0" err="1">
                <a:ln>
                  <a:noFill/>
                </a:ln>
                <a:solidFill>
                  <a:prstClr val="black"/>
                </a:solidFill>
                <a:effectLst/>
                <a:uLnTx/>
                <a:uFillTx/>
                <a:latin typeface="+mn-lt"/>
                <a:ea typeface="+mn-ea"/>
                <a:cs typeface="+mn-cs"/>
              </a:rPr>
              <a:t>outpatient</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services</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short</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term</a:t>
            </a:r>
            <a:r>
              <a:rPr kumimoji="0" lang="de-DE" sz="2600" b="0" i="0" u="none" strike="noStrike" kern="1200" cap="none" spc="0" normalizeH="0" baseline="0" noProof="0" dirty="0">
                <a:ln>
                  <a:noFill/>
                </a:ln>
                <a:solidFill>
                  <a:prstClr val="black"/>
                </a:solidFill>
                <a:effectLst/>
                <a:uLnTx/>
                <a:uFillTx/>
                <a:latin typeface="+mn-lt"/>
                <a:ea typeface="+mn-ea"/>
                <a:cs typeface="+mn-cs"/>
              </a:rPr>
              <a:t> care, </a:t>
            </a:r>
            <a:r>
              <a:rPr kumimoji="0" lang="de-DE" sz="2600" b="0" i="0" u="none" strike="noStrike" kern="1200" cap="none" spc="0" normalizeH="0" baseline="0" noProof="0" dirty="0" err="1">
                <a:ln>
                  <a:noFill/>
                </a:ln>
                <a:solidFill>
                  <a:prstClr val="black"/>
                </a:solidFill>
                <a:effectLst/>
                <a:uLnTx/>
                <a:uFillTx/>
                <a:latin typeface="+mn-lt"/>
                <a:ea typeface="+mn-ea"/>
                <a:cs typeface="+mn-cs"/>
              </a:rPr>
              <a:t>service</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living</a:t>
            </a:r>
            <a:r>
              <a:rPr kumimoji="0" lang="de-DE" sz="2600" b="0" i="0" u="none" strike="noStrike" kern="1200" cap="none" spc="0" normalizeH="0" baseline="0" noProof="0" dirty="0">
                <a:ln>
                  <a:noFill/>
                </a:ln>
                <a:solidFill>
                  <a:prstClr val="black"/>
                </a:solidFill>
                <a:effectLst/>
                <a:uLnTx/>
                <a:uFillTx/>
                <a:latin typeface="+mn-lt"/>
                <a:ea typeface="+mn-ea"/>
                <a:cs typeface="+mn-cs"/>
              </a:rPr>
              <a:t> etc.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Youth </a:t>
            </a:r>
            <a:r>
              <a:rPr kumimoji="0" lang="de-DE" sz="2600" b="0" i="0" u="none" strike="noStrike" kern="1200" cap="none" spc="0" normalizeH="0" baseline="0" noProof="0" dirty="0" err="1">
                <a:ln>
                  <a:noFill/>
                </a:ln>
                <a:solidFill>
                  <a:prstClr val="black"/>
                </a:solidFill>
                <a:effectLst/>
                <a:uLnTx/>
                <a:uFillTx/>
                <a:latin typeface="+mn-lt"/>
                <a:ea typeface="+mn-ea"/>
                <a:cs typeface="+mn-cs"/>
              </a:rPr>
              <a:t>Welfare</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consultation</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kindergarten</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social</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work</a:t>
            </a:r>
            <a:r>
              <a:rPr kumimoji="0" lang="de-DE" sz="2600" b="0" i="0" u="none" strike="noStrike" kern="1200" cap="none" spc="0" normalizeH="0" baseline="0" noProof="0" dirty="0">
                <a:ln>
                  <a:noFill/>
                </a:ln>
                <a:solidFill>
                  <a:prstClr val="black"/>
                </a:solidFill>
                <a:effectLst/>
                <a:uLnTx/>
                <a:uFillTx/>
                <a:latin typeface="+mn-lt"/>
                <a:ea typeface="+mn-ea"/>
                <a:cs typeface="+mn-cs"/>
              </a:rPr>
              <a:t>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schools</a:t>
            </a:r>
            <a:r>
              <a:rPr kumimoji="0" lang="de-DE" sz="2600" b="0" i="0" u="none" strike="noStrike" kern="1200" cap="none" spc="0" normalizeH="0" baseline="0" noProof="0" dirty="0">
                <a:ln>
                  <a:noFill/>
                </a:ln>
                <a:solidFill>
                  <a:prstClr val="black"/>
                </a:solidFill>
                <a:effectLst/>
                <a:uLnTx/>
                <a:uFillTx/>
                <a:latin typeface="+mn-lt"/>
                <a:ea typeface="+mn-ea"/>
                <a:cs typeface="+mn-cs"/>
              </a:rPr>
              <a:t> etc.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2600" b="0" i="0" u="none" strike="noStrike" kern="1200" cap="none" spc="0" normalizeH="0" baseline="0" noProof="0" dirty="0" err="1">
                <a:ln>
                  <a:noFill/>
                </a:ln>
                <a:solidFill>
                  <a:prstClr val="black"/>
                </a:solidFill>
                <a:effectLst/>
                <a:uLnTx/>
                <a:uFillTx/>
                <a:latin typeface="+mn-lt"/>
                <a:ea typeface="+mn-ea"/>
                <a:cs typeface="+mn-cs"/>
              </a:rPr>
              <a:t>Disability</a:t>
            </a:r>
            <a:r>
              <a:rPr kumimoji="0" lang="de-DE" sz="2600" b="0" i="0" u="none" strike="noStrike" kern="1200" cap="none" spc="0" normalizeH="0" baseline="0" noProof="0" dirty="0">
                <a:ln>
                  <a:noFill/>
                </a:ln>
                <a:solidFill>
                  <a:prstClr val="black"/>
                </a:solidFill>
                <a:effectLst/>
                <a:uLnTx/>
                <a:uFillTx/>
                <a:latin typeface="+mn-lt"/>
                <a:ea typeface="+mn-ea"/>
                <a:cs typeface="+mn-cs"/>
              </a:rPr>
              <a:t> Assistance: </a:t>
            </a:r>
            <a:r>
              <a:rPr kumimoji="0" lang="de-DE" sz="2600" b="0" i="0" u="none" strike="noStrike" kern="1200" cap="none" spc="0" normalizeH="0" baseline="0" noProof="0" dirty="0" err="1">
                <a:ln>
                  <a:noFill/>
                </a:ln>
                <a:solidFill>
                  <a:prstClr val="black"/>
                </a:solidFill>
                <a:effectLst/>
                <a:uLnTx/>
                <a:uFillTx/>
                <a:latin typeface="+mn-lt"/>
                <a:ea typeface="+mn-ea"/>
                <a:cs typeface="+mn-cs"/>
              </a:rPr>
              <a:t>inpatient</a:t>
            </a:r>
            <a:r>
              <a:rPr kumimoji="0" lang="de-DE" sz="2600" b="0" i="0" u="none" strike="noStrike" kern="1200" cap="none" spc="0" normalizeH="0" baseline="0" noProof="0" dirty="0">
                <a:ln>
                  <a:noFill/>
                </a:ln>
                <a:solidFill>
                  <a:prstClr val="black"/>
                </a:solidFill>
                <a:effectLst/>
                <a:uLnTx/>
                <a:uFillTx/>
                <a:latin typeface="+mn-lt"/>
                <a:ea typeface="+mn-ea"/>
                <a:cs typeface="+mn-cs"/>
              </a:rPr>
              <a:t> care, </a:t>
            </a:r>
            <a:r>
              <a:rPr kumimoji="0" lang="de-DE" sz="2600" b="0" i="0" u="none" strike="noStrike" kern="1200" cap="none" spc="0" normalizeH="0" baseline="0" noProof="0" dirty="0" err="1">
                <a:ln>
                  <a:noFill/>
                </a:ln>
                <a:solidFill>
                  <a:prstClr val="black"/>
                </a:solidFill>
                <a:effectLst/>
                <a:uLnTx/>
                <a:uFillTx/>
                <a:latin typeface="+mn-lt"/>
                <a:ea typeface="+mn-ea"/>
                <a:cs typeface="+mn-cs"/>
              </a:rPr>
              <a:t>outpatient</a:t>
            </a:r>
            <a:r>
              <a:rPr kumimoji="0" lang="de-DE" sz="2600" b="0" i="0" u="none" strike="noStrike" kern="1200" cap="none" spc="0" normalizeH="0" baseline="0" noProof="0" dirty="0">
                <a:ln>
                  <a:noFill/>
                </a:ln>
                <a:solidFill>
                  <a:prstClr val="black"/>
                </a:solidFill>
                <a:effectLst/>
                <a:uLnTx/>
                <a:uFillTx/>
                <a:latin typeface="+mn-lt"/>
                <a:ea typeface="+mn-ea"/>
                <a:cs typeface="+mn-cs"/>
              </a:rPr>
              <a:t> care, </a:t>
            </a:r>
            <a:r>
              <a:rPr kumimoji="0" lang="de-DE" sz="2600" b="0" i="0" u="none" strike="noStrike" kern="1200" cap="none" spc="0" normalizeH="0" baseline="0" noProof="0" dirty="0" err="1">
                <a:ln>
                  <a:noFill/>
                </a:ln>
                <a:solidFill>
                  <a:prstClr val="black"/>
                </a:solidFill>
                <a:effectLst/>
                <a:uLnTx/>
                <a:uFillTx/>
                <a:latin typeface="+mn-lt"/>
                <a:ea typeface="+mn-ea"/>
                <a:cs typeface="+mn-cs"/>
              </a:rPr>
              <a:t>leisure</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offers</a:t>
            </a:r>
            <a:r>
              <a:rPr kumimoji="0" lang="de-DE" sz="2600" b="0" i="0" u="none" strike="noStrike" kern="1200" cap="none" spc="0" normalizeH="0" baseline="0" noProof="0" dirty="0">
                <a:ln>
                  <a:noFill/>
                </a:ln>
                <a:solidFill>
                  <a:prstClr val="black"/>
                </a:solidFill>
                <a:effectLst/>
                <a:uLnTx/>
                <a:uFillTx/>
                <a:latin typeface="+mn-lt"/>
                <a:ea typeface="+mn-ea"/>
                <a:cs typeface="+mn-cs"/>
              </a:rPr>
              <a:t> etc.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2600" b="0" i="0" u="none" strike="noStrike" kern="1200" cap="none" spc="0" normalizeH="0" baseline="0" noProof="0" dirty="0" err="1">
                <a:ln>
                  <a:noFill/>
                </a:ln>
                <a:solidFill>
                  <a:prstClr val="black"/>
                </a:solidFill>
                <a:effectLst/>
                <a:uLnTx/>
                <a:uFillTx/>
                <a:latin typeface="+mn-lt"/>
                <a:ea typeface="+mn-ea"/>
                <a:cs typeface="+mn-cs"/>
              </a:rPr>
              <a:t>Social</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psychiatry</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consultation</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assisted</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living</a:t>
            </a:r>
            <a:r>
              <a:rPr kumimoji="0" lang="de-DE" sz="2600" b="0" i="0" u="none" strike="noStrike" kern="1200" cap="none" spc="0" normalizeH="0" baseline="0" noProof="0" dirty="0">
                <a:ln>
                  <a:noFill/>
                </a:ln>
                <a:solidFill>
                  <a:prstClr val="black"/>
                </a:solidFill>
                <a:effectLst/>
                <a:uLnTx/>
                <a:uFillTx/>
                <a:latin typeface="+mn-lt"/>
                <a:ea typeface="+mn-ea"/>
                <a:cs typeface="+mn-cs"/>
              </a:rPr>
              <a:t> etc.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2600" b="0" i="0" u="none" strike="noStrike" kern="1200" cap="none" spc="0" normalizeH="0" baseline="0" noProof="0" dirty="0">
                <a:ln>
                  <a:noFill/>
                </a:ln>
                <a:solidFill>
                  <a:prstClr val="black"/>
                </a:solidFill>
                <a:effectLst/>
                <a:uLnTx/>
                <a:uFillTx/>
                <a:latin typeface="+mn-lt"/>
                <a:ea typeface="+mn-ea"/>
                <a:cs typeface="+mn-cs"/>
              </a:rPr>
              <a:t>Education: </a:t>
            </a:r>
            <a:r>
              <a:rPr kumimoji="0" lang="de-DE" sz="2600" b="0" i="0" u="none" strike="noStrike" kern="1200" cap="none" spc="0" normalizeH="0" baseline="0" noProof="0" dirty="0" err="1">
                <a:ln>
                  <a:noFill/>
                </a:ln>
                <a:solidFill>
                  <a:prstClr val="black"/>
                </a:solidFill>
                <a:effectLst/>
                <a:uLnTx/>
                <a:uFillTx/>
                <a:latin typeface="+mn-lt"/>
                <a:ea typeface="+mn-ea"/>
                <a:cs typeface="+mn-cs"/>
              </a:rPr>
              <a:t>workshops</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services</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for</a:t>
            </a:r>
            <a:r>
              <a:rPr kumimoji="0" lang="de-DE" sz="2600" b="0" i="0" u="none" strike="noStrike" kern="1200" cap="none" spc="0" normalizeH="0" baseline="0" noProof="0" dirty="0">
                <a:ln>
                  <a:noFill/>
                </a:ln>
                <a:solidFill>
                  <a:prstClr val="black"/>
                </a:solidFill>
                <a:effectLst/>
                <a:uLnTx/>
                <a:uFillTx/>
                <a:latin typeface="+mn-lt"/>
                <a:ea typeface="+mn-ea"/>
                <a:cs typeface="+mn-cs"/>
              </a:rPr>
              <a:t> </a:t>
            </a:r>
            <a:r>
              <a:rPr kumimoji="0" lang="de-DE" sz="2600" b="0" i="0" u="none" strike="noStrike" kern="1200" cap="none" spc="0" normalizeH="0" baseline="0" noProof="0" dirty="0" err="1">
                <a:ln>
                  <a:noFill/>
                </a:ln>
                <a:solidFill>
                  <a:prstClr val="black"/>
                </a:solidFill>
                <a:effectLst/>
                <a:uLnTx/>
                <a:uFillTx/>
                <a:latin typeface="+mn-lt"/>
                <a:ea typeface="+mn-ea"/>
                <a:cs typeface="+mn-cs"/>
              </a:rPr>
              <a:t>unemployed</a:t>
            </a:r>
            <a:r>
              <a:rPr kumimoji="0" lang="de-DE" sz="2600" b="0" i="0" u="none" strike="noStrike" kern="1200" cap="none" spc="0" normalizeH="0" baseline="0" noProof="0" dirty="0">
                <a:ln>
                  <a:noFill/>
                </a:ln>
                <a:solidFill>
                  <a:prstClr val="black"/>
                </a:solidFill>
                <a:effectLst/>
                <a:uLnTx/>
                <a:uFillTx/>
                <a:latin typeface="+mn-lt"/>
                <a:ea typeface="+mn-ea"/>
                <a:cs typeface="+mn-cs"/>
              </a:rPr>
              <a:t> etc. </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45</a:t>
            </a:fld>
            <a:endParaRPr lang="de-DE"/>
          </a:p>
        </p:txBody>
      </p:sp>
    </p:spTree>
    <p:extLst>
      <p:ext uri="{BB962C8B-B14F-4D97-AF65-F5344CB8AC3E}">
        <p14:creationId xmlns:p14="http://schemas.microsoft.com/office/powerpoint/2010/main" val="92460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The implementation of a sustainability management system into the foundation began in 2010 by implementing the EMAS certification system. By now all business areas, the administration and the internal cooking services are certificated by the EMAS system.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implementation of the EMAS-Certification was achieved through a clustering of the different working areas of the organisation. Those clusters were submitted to the external certificatory which chooses spot checks on a regular basis.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Times New Roman" panose="02020603050405020304" pitchFamily="18" charset="0"/>
              </a:rPr>
              <a:t> </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46</a:t>
            </a:fld>
            <a:endParaRPr lang="de-DE"/>
          </a:p>
        </p:txBody>
      </p:sp>
    </p:spTree>
    <p:extLst>
      <p:ext uri="{BB962C8B-B14F-4D97-AF65-F5344CB8AC3E}">
        <p14:creationId xmlns:p14="http://schemas.microsoft.com/office/powerpoint/2010/main" val="3117391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The aim of an environmental management system is to record, evaluate and make continuous improvements to the specific environmental impacts and the environmental regulations relevant to the company. The international standard ISO 14001:2015 provides the structure and framework for this and the continuous improvement process is based on the Plan-Do-Check-Act (PDCA) method.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Many companies and organisations are familiar with key performance indicators (KPIs) and these figures are often used for cost-profit analysis and other business management aspects. ISO 14001:2015 also requires companies to identify and develop KPIs for resource-intensive areas such as production and logistics. Based on these indicators and assessments, companies should systematically improve their environmental performance. Key figures should also be developed for the products that a company manufactures, where this makes sense (ISO, 2021).</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47</a:t>
            </a:fld>
            <a:endParaRPr lang="de-DE"/>
          </a:p>
        </p:txBody>
      </p:sp>
    </p:spTree>
    <p:extLst>
      <p:ext uri="{BB962C8B-B14F-4D97-AF65-F5344CB8AC3E}">
        <p14:creationId xmlns:p14="http://schemas.microsoft.com/office/powerpoint/2010/main" val="2791566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Practical</a:t>
            </a:r>
            <a:r>
              <a:rPr lang="de-DE" dirty="0"/>
              <a:t> </a:t>
            </a:r>
            <a:r>
              <a:rPr lang="de-DE" dirty="0" err="1"/>
              <a:t>Example</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48</a:t>
            </a:fld>
            <a:endParaRPr lang="de-DE"/>
          </a:p>
        </p:txBody>
      </p:sp>
    </p:spTree>
    <p:extLst>
      <p:ext uri="{BB962C8B-B14F-4D97-AF65-F5344CB8AC3E}">
        <p14:creationId xmlns:p14="http://schemas.microsoft.com/office/powerpoint/2010/main" val="970089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49</a:t>
            </a:fld>
            <a:endParaRPr lang="de-DE"/>
          </a:p>
        </p:txBody>
      </p:sp>
    </p:spTree>
    <p:extLst>
      <p:ext uri="{BB962C8B-B14F-4D97-AF65-F5344CB8AC3E}">
        <p14:creationId xmlns:p14="http://schemas.microsoft.com/office/powerpoint/2010/main" val="257124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overall goal of the ISO 14001: 2015 standard is: Companies should systematically improve their environmental performance based on these key figures and evaluations. This should also be implemented for the products that a company creates. On top of that new key figures should be developed where this makes sense.</a:t>
            </a:r>
          </a:p>
          <a:p>
            <a:r>
              <a:rPr lang="en-US" dirty="0"/>
              <a:t>In the case of “</a:t>
            </a:r>
            <a:r>
              <a:rPr lang="en-US" dirty="0" err="1"/>
              <a:t>Behindertenhilfe</a:t>
            </a:r>
            <a:r>
              <a:rPr lang="en-US" dirty="0"/>
              <a:t> </a:t>
            </a:r>
            <a:r>
              <a:rPr lang="en-US" dirty="0" err="1"/>
              <a:t>Norden</a:t>
            </a:r>
            <a:r>
              <a:rPr lang="en-US" dirty="0"/>
              <a:t> GmbH” the certification is relating to the follow-</a:t>
            </a:r>
            <a:r>
              <a:rPr lang="en-US" dirty="0" err="1"/>
              <a:t>ing</a:t>
            </a:r>
            <a:r>
              <a:rPr lang="en-US" dirty="0"/>
              <a:t> aspects of the </a:t>
            </a:r>
            <a:r>
              <a:rPr lang="en-US" dirty="0" err="1"/>
              <a:t>organisation</a:t>
            </a:r>
            <a:r>
              <a:rPr lang="en-US" dirty="0"/>
              <a:t>: </a:t>
            </a:r>
          </a:p>
          <a:p>
            <a:r>
              <a:rPr lang="en-US" dirty="0"/>
              <a:t>-	Planning: definition of environmental goals, measures, responsibilities, and pro-</a:t>
            </a:r>
            <a:r>
              <a:rPr lang="en-US" dirty="0" err="1"/>
              <a:t>cesses</a:t>
            </a:r>
            <a:r>
              <a:rPr lang="en-US" dirty="0"/>
              <a:t>. </a:t>
            </a:r>
          </a:p>
          <a:p>
            <a:r>
              <a:rPr lang="en-US" dirty="0"/>
              <a:t>-	Execution: implementation of the set measures and processes. </a:t>
            </a:r>
          </a:p>
          <a:p>
            <a:r>
              <a:rPr lang="en-US" dirty="0"/>
              <a:t>-	Control: Control of the responsibilities and measures in context of the environ-mental goals of the </a:t>
            </a:r>
            <a:r>
              <a:rPr lang="en-US" dirty="0" err="1"/>
              <a:t>organisation</a:t>
            </a:r>
            <a:r>
              <a:rPr lang="en-US" dirty="0"/>
              <a:t> </a:t>
            </a:r>
          </a:p>
          <a:p>
            <a:r>
              <a:rPr lang="en-US" dirty="0"/>
              <a:t>-	Improvement: adjustment of the responsibilities, processes, and measures plus the environmental goals</a:t>
            </a:r>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50</a:t>
            </a:fld>
            <a:endParaRPr lang="de-DE"/>
          </a:p>
        </p:txBody>
      </p:sp>
    </p:spTree>
    <p:extLst>
      <p:ext uri="{BB962C8B-B14F-4D97-AF65-F5344CB8AC3E}">
        <p14:creationId xmlns:p14="http://schemas.microsoft.com/office/powerpoint/2010/main" val="3294844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Central Elements:</a:t>
            </a:r>
            <a:r>
              <a:rPr lang="de-AT" baseline="0" dirty="0"/>
              <a:t> </a:t>
            </a:r>
            <a:r>
              <a:rPr lang="de-AT" baseline="0" dirty="0" err="1"/>
              <a:t>see</a:t>
            </a:r>
            <a:r>
              <a:rPr lang="de-AT" baseline="0" dirty="0"/>
              <a:t> </a:t>
            </a:r>
            <a:r>
              <a:rPr lang="de-AT" baseline="0" dirty="0" err="1"/>
              <a:t>next</a:t>
            </a:r>
            <a:r>
              <a:rPr lang="de-AT" baseline="0" dirty="0"/>
              <a:t> </a:t>
            </a:r>
            <a:r>
              <a:rPr lang="de-AT" baseline="0" dirty="0" err="1"/>
              <a:t>slide</a:t>
            </a:r>
            <a:r>
              <a:rPr lang="de-AT" baseline="0" dirty="0"/>
              <a:t> </a:t>
            </a:r>
            <a:endParaRPr lang="de-AT" dirty="0"/>
          </a:p>
        </p:txBody>
      </p:sp>
      <p:sp>
        <p:nvSpPr>
          <p:cNvPr id="4" name="Foliennummernplatzhalter 3"/>
          <p:cNvSpPr>
            <a:spLocks noGrp="1"/>
          </p:cNvSpPr>
          <p:nvPr>
            <p:ph type="sldNum" sz="quarter" idx="10"/>
          </p:nvPr>
        </p:nvSpPr>
        <p:spPr/>
        <p:txBody>
          <a:bodyPr/>
          <a:lstStyle/>
          <a:p>
            <a:fld id="{D9441661-A9B8-8C46-A779-63579DCBF06E}" type="slidenum">
              <a:rPr lang="de-DE" smtClean="0"/>
              <a:t>51</a:t>
            </a:fld>
            <a:endParaRPr lang="de-DE"/>
          </a:p>
        </p:txBody>
      </p:sp>
    </p:spTree>
    <p:extLst>
      <p:ext uri="{BB962C8B-B14F-4D97-AF65-F5344CB8AC3E}">
        <p14:creationId xmlns:p14="http://schemas.microsoft.com/office/powerpoint/2010/main" val="1399771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tabLst>
                <a:tab pos="854710" algn="l"/>
              </a:tabLst>
            </a:pPr>
            <a:r>
              <a:rPr lang="en-GB" sz="1200" dirty="0">
                <a:effectLst/>
                <a:latin typeface="Arial" panose="020B0604020202020204" pitchFamily="34" charset="0"/>
                <a:ea typeface="DengXian"/>
              </a:rPr>
              <a:t>The UNGC is the largest network and stakeholder platform for corporate responsibility and sustainability and was launched by Kofi Annan (Secretary-General on the United Nations) in 2000.</a:t>
            </a:r>
            <a:endParaRPr lang="de-DE" sz="1200" dirty="0">
              <a:effectLst/>
              <a:latin typeface="Arial" panose="020B0604020202020204" pitchFamily="34" charset="0"/>
              <a:ea typeface="DengXian"/>
            </a:endParaRPr>
          </a:p>
          <a:p>
            <a:pPr algn="just">
              <a:lnSpc>
                <a:spcPct val="150000"/>
              </a:lnSpc>
              <a:tabLst>
                <a:tab pos="854710" algn="l"/>
              </a:tabLst>
            </a:pPr>
            <a:r>
              <a:rPr lang="en-GB" sz="1200" dirty="0">
                <a:effectLst/>
                <a:latin typeface="Arial" panose="020B0604020202020204" pitchFamily="34" charset="0"/>
                <a:ea typeface="DengXian"/>
              </a:rPr>
              <a:t>Its aim is to make progressive globalisation more socially and ecologically sustainable. Central elements are the commitment to 10 universal principles as well as the binding support of the SDGs (Sustainable Development Goals). In addition, the network offers information and tools for the implementation of measures in practice.</a:t>
            </a:r>
            <a:endParaRPr lang="de-DE" sz="1200" dirty="0">
              <a:effectLst/>
              <a:latin typeface="Arial" panose="020B0604020202020204" pitchFamily="34" charset="0"/>
              <a:ea typeface="DengXian"/>
            </a:endParaRPr>
          </a:p>
          <a:p>
            <a:pPr algn="just">
              <a:lnSpc>
                <a:spcPct val="150000"/>
              </a:lnSpc>
              <a:tabLst>
                <a:tab pos="854710" algn="l"/>
              </a:tabLst>
            </a:pPr>
            <a:r>
              <a:rPr lang="en-GB"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tabLst>
                <a:tab pos="854710" algn="l"/>
              </a:tabLst>
            </a:pPr>
            <a:r>
              <a:rPr lang="en-GB" sz="1200" dirty="0">
                <a:effectLst/>
                <a:latin typeface="Arial" panose="020B0604020202020204" pitchFamily="34" charset="0"/>
                <a:ea typeface="DengXian"/>
              </a:rPr>
              <a:t>The 10 principles are divided into 4 different thematic areas.</a:t>
            </a:r>
            <a:endParaRPr lang="de-DE" sz="1200" dirty="0">
              <a:effectLst/>
              <a:latin typeface="Arial" panose="020B0604020202020204" pitchFamily="34" charset="0"/>
              <a:ea typeface="DengXian"/>
            </a:endParaRPr>
          </a:p>
          <a:p>
            <a:pPr algn="just">
              <a:lnSpc>
                <a:spcPct val="150000"/>
              </a:lnSpc>
              <a:spcBef>
                <a:spcPts val="1200"/>
              </a:spcBef>
              <a:tabLst>
                <a:tab pos="854710" algn="l"/>
              </a:tabLst>
            </a:pPr>
            <a:r>
              <a:rPr lang="en-GB" sz="1200" b="1" dirty="0">
                <a:effectLst/>
                <a:latin typeface="Arial" panose="020B0604020202020204" pitchFamily="34" charset="0"/>
                <a:ea typeface="DengXian"/>
              </a:rPr>
              <a:t>Human Right</a:t>
            </a:r>
            <a:endParaRPr lang="de-DE" sz="1200" dirty="0">
              <a:effectLst/>
              <a:latin typeface="Arial" panose="020B0604020202020204" pitchFamily="34" charset="0"/>
              <a:ea typeface="DengXian"/>
            </a:endParaRPr>
          </a:p>
          <a:p>
            <a:pPr marL="342900" lvl="0" indent="-342900">
              <a:lnSpc>
                <a:spcPct val="150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Principle 1: Businesses should support and respect the protection of internationally proclaimed human rights </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2: Businesses should ensure that they are not complicit in human rights abuses</a:t>
            </a:r>
            <a:endParaRPr lang="de-DE" sz="1200" dirty="0">
              <a:effectLst/>
              <a:latin typeface="Arial" panose="020B0604020202020204" pitchFamily="34" charset="0"/>
              <a:ea typeface="Arial" panose="020B0604020202020204" pitchFamily="34" charset="0"/>
            </a:endParaRPr>
          </a:p>
          <a:p>
            <a:pPr algn="just">
              <a:lnSpc>
                <a:spcPct val="150000"/>
              </a:lnSpc>
              <a:spcBef>
                <a:spcPts val="1200"/>
              </a:spcBef>
              <a:tabLst>
                <a:tab pos="854710" algn="l"/>
              </a:tabLst>
            </a:pPr>
            <a:r>
              <a:rPr lang="en-GB" sz="1200" b="1" dirty="0">
                <a:effectLst/>
                <a:latin typeface="Arial" panose="020B0604020202020204" pitchFamily="34" charset="0"/>
                <a:ea typeface="DengXian"/>
              </a:rPr>
              <a:t>Work</a:t>
            </a:r>
            <a:endParaRPr lang="de-DE" sz="1200" dirty="0">
              <a:effectLst/>
              <a:latin typeface="Arial" panose="020B0604020202020204" pitchFamily="34" charset="0"/>
              <a:ea typeface="DengXian"/>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3: Businesses should uphold the freedom of association and the effective recognition of the right to collective bargaining.</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4: the elimination of all forms of forced and compulsory labour</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5: the elimination of child labour </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6: the elimination of discrimination in employment and occupation</a:t>
            </a:r>
            <a:endParaRPr lang="de-DE" sz="1200" dirty="0">
              <a:effectLst/>
              <a:latin typeface="Arial" panose="020B0604020202020204" pitchFamily="34" charset="0"/>
              <a:ea typeface="Arial" panose="020B0604020202020204" pitchFamily="34" charset="0"/>
            </a:endParaRPr>
          </a:p>
          <a:p>
            <a:pPr algn="just">
              <a:lnSpc>
                <a:spcPct val="150000"/>
              </a:lnSpc>
              <a:spcBef>
                <a:spcPts val="1200"/>
              </a:spcBef>
              <a:tabLst>
                <a:tab pos="854710" algn="l"/>
              </a:tabLst>
            </a:pPr>
            <a:r>
              <a:rPr lang="en-GB" sz="1200" b="1" dirty="0">
                <a:effectLst/>
                <a:latin typeface="Arial" panose="020B0604020202020204" pitchFamily="34" charset="0"/>
                <a:ea typeface="DengXian"/>
              </a:rPr>
              <a:t>Environment</a:t>
            </a:r>
            <a:endParaRPr lang="de-DE" sz="1200" dirty="0">
              <a:effectLst/>
              <a:latin typeface="Arial" panose="020B0604020202020204" pitchFamily="34" charset="0"/>
              <a:ea typeface="DengXian"/>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7: Businesses should manage environmental challenges prudently </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8: Businesses should take initiatives to promote greater environmental responsibility </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9: environmentally friendly technologies should be encouraged in their development and diffusion</a:t>
            </a:r>
            <a:endParaRPr lang="de-DE" sz="1200" dirty="0">
              <a:effectLst/>
              <a:latin typeface="Arial" panose="020B0604020202020204" pitchFamily="34" charset="0"/>
              <a:ea typeface="Arial" panose="020B0604020202020204" pitchFamily="34" charset="0"/>
            </a:endParaRPr>
          </a:p>
          <a:p>
            <a:pPr algn="just">
              <a:lnSpc>
                <a:spcPct val="150000"/>
              </a:lnSpc>
              <a:spcBef>
                <a:spcPts val="1200"/>
              </a:spcBef>
              <a:tabLst>
                <a:tab pos="854710" algn="l"/>
              </a:tabLst>
            </a:pPr>
            <a:r>
              <a:rPr lang="en-GB" sz="1200" b="1" dirty="0">
                <a:effectLst/>
                <a:latin typeface="Arial" panose="020B0604020202020204" pitchFamily="34" charset="0"/>
                <a:ea typeface="DengXian"/>
              </a:rPr>
              <a:t>Anti-Corruption</a:t>
            </a:r>
            <a:endParaRPr lang="de-DE" sz="1200" dirty="0">
              <a:effectLst/>
              <a:latin typeface="Arial" panose="020B0604020202020204" pitchFamily="34" charset="0"/>
              <a:ea typeface="DengXian"/>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Principle 10: Businesses should work against corruption in all its forms, including extortion and bribery.</a:t>
            </a:r>
            <a:endParaRPr lang="de-DE" sz="1200" dirty="0">
              <a:effectLst/>
              <a:latin typeface="Arial" panose="020B0604020202020204" pitchFamily="34" charset="0"/>
              <a:ea typeface="Arial" panose="020B0604020202020204" pitchFamily="34" charset="0"/>
            </a:endParaRPr>
          </a:p>
          <a:p>
            <a:pPr algn="just">
              <a:lnSpc>
                <a:spcPct val="150000"/>
              </a:lnSpc>
              <a:spcBef>
                <a:spcPts val="1200"/>
              </a:spcBef>
              <a:tabLst>
                <a:tab pos="854710" algn="l"/>
              </a:tabLst>
            </a:pPr>
            <a:r>
              <a:rPr lang="en-GB" sz="1200" dirty="0">
                <a:effectLst/>
                <a:latin typeface="Arial" panose="020B0604020202020204" pitchFamily="34" charset="0"/>
                <a:ea typeface="DengXian"/>
              </a:rPr>
              <a:t>UNGC forms a management model that includes the following areas of activities. </a:t>
            </a:r>
            <a:endParaRPr lang="de-DE" sz="1200" dirty="0">
              <a:effectLst/>
              <a:latin typeface="Arial" panose="020B0604020202020204" pitchFamily="34" charset="0"/>
              <a:ea typeface="DengXian"/>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Commitment from the leadership</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Assess risks, opportunities and impacts across the 4 issue areas</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Define goals, strategies and policies</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Implement these policies through the company and the value chain</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Measure and monitor impacts and the goal progress</a:t>
            </a:r>
            <a:endParaRPr lang="de-DE" sz="1200" dirty="0">
              <a:effectLst/>
              <a:latin typeface="Arial" panose="020B0604020202020204" pitchFamily="34" charset="0"/>
              <a:ea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200" dirty="0">
                <a:effectLst/>
                <a:latin typeface="Arial" panose="020B0604020202020204" pitchFamily="34" charset="0"/>
                <a:ea typeface="Arial" panose="020B0604020202020204" pitchFamily="34" charset="0"/>
              </a:rPr>
              <a:t>Communicate the progress with stakeholders for continuous improvement</a:t>
            </a:r>
            <a:br>
              <a:rPr lang="en-GB" sz="1200" dirty="0">
                <a:effectLst/>
                <a:latin typeface="Arial" panose="020B0604020202020204" pitchFamily="34" charset="0"/>
                <a:ea typeface="Arial" panose="020B0604020202020204" pitchFamily="34" charset="0"/>
              </a:rPr>
            </a:br>
            <a:endParaRPr lang="de-DE" sz="1200" dirty="0">
              <a:effectLst/>
              <a:latin typeface="Arial" panose="020B0604020202020204" pitchFamily="34" charset="0"/>
              <a:ea typeface="Arial" panose="020B0604020202020204" pitchFamily="34" charset="0"/>
            </a:endParaRPr>
          </a:p>
          <a:p>
            <a:r>
              <a:rPr lang="en-GB" sz="1200" dirty="0">
                <a:effectLst/>
                <a:latin typeface="Arial" panose="020B0604020202020204" pitchFamily="34" charset="0"/>
                <a:ea typeface="DengXian"/>
              </a:rPr>
              <a:t>For communication issues the businesses must deliver a progress report called COP – Communication on Progress - once a year, which includes the UNGC statement of support, the description of concrete measures, the implementation of these as well as the quantitative/qualitative measurement of the results. Different levels are available for each type of organisation. Non-private organisations, on the other hand, only have to publish the COE - Communication on Engagement report every two years (</a:t>
            </a:r>
            <a:endParaRPr lang="de-AT" dirty="0"/>
          </a:p>
        </p:txBody>
      </p:sp>
      <p:sp>
        <p:nvSpPr>
          <p:cNvPr id="4" name="Foliennummernplatzhalter 3"/>
          <p:cNvSpPr>
            <a:spLocks noGrp="1"/>
          </p:cNvSpPr>
          <p:nvPr>
            <p:ph type="sldNum" sz="quarter" idx="10"/>
          </p:nvPr>
        </p:nvSpPr>
        <p:spPr/>
        <p:txBody>
          <a:bodyPr/>
          <a:lstStyle/>
          <a:p>
            <a:fld id="{D9441661-A9B8-8C46-A779-63579DCBF06E}" type="slidenum">
              <a:rPr lang="de-DE" smtClean="0"/>
              <a:t>52</a:t>
            </a:fld>
            <a:endParaRPr lang="de-DE"/>
          </a:p>
        </p:txBody>
      </p:sp>
    </p:spTree>
    <p:extLst>
      <p:ext uri="{BB962C8B-B14F-4D97-AF65-F5344CB8AC3E}">
        <p14:creationId xmlns:p14="http://schemas.microsoft.com/office/powerpoint/2010/main" val="2200133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The common good economy seeks to establish an ethical economic model based on values that promote the common good (human dignity, solidarity and justice, environmental sustainability, transparency and co-decision). It is therefore also a driver for change at the economic, political and social levels and the goal of economic activity, is the well-being of people and the environment.</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common good balance sheet as a reporting tool is one of the most comprehensive reporting models, as it provides all stakeholders with a comprehensive systematic view of the company's activities.</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possibility of a common good balance sheet is not only available to companies / organisations, but also communities or educational institutions can make a balance sheet.</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There is a division into 20 topics (business areas), which are checked for their social and ecological impacts and developed further with regard to values that promote the common good. The individual contribution of the company is presented based on the common good matrix.</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53</a:t>
            </a:fld>
            <a:endParaRPr lang="de-DE"/>
          </a:p>
        </p:txBody>
      </p:sp>
    </p:spTree>
    <p:extLst>
      <p:ext uri="{BB962C8B-B14F-4D97-AF65-F5344CB8AC3E}">
        <p14:creationId xmlns:p14="http://schemas.microsoft.com/office/powerpoint/2010/main" val="1540988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The preparation of the common good balance sheet takes place in three steps:</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Step 1 - Prepare a </a:t>
            </a:r>
            <a:r>
              <a:rPr lang="en-GB" sz="1200" b="1" dirty="0">
                <a:effectLst/>
                <a:latin typeface="Arial" panose="020B0604020202020204" pitchFamily="34" charset="0"/>
                <a:ea typeface="DengXian"/>
              </a:rPr>
              <a:t>common good report</a:t>
            </a:r>
            <a:r>
              <a:rPr lang="en-GB" sz="1200" dirty="0">
                <a:effectLst/>
                <a:latin typeface="Arial" panose="020B0604020202020204" pitchFamily="34" charset="0"/>
                <a:ea typeface="DengXian"/>
              </a:rPr>
              <a:t>: A common good report is usually prepared every two years. The qualitative reporting questions and quantitative indicators are presented using the common good matrix. After data collection, an assessment is carried out in form of a self-assessment, which shows how the specific value is realised in the company, which potentials are hidden behind it and which goals are being aimed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self-assessment is supposed to evaluate the impact of the company's activities quantitatively and qualitatively in relation to the common good, in that the company / organisation classifies itself according to the scale. This promotes a value-oriented further development. The assessment levels describe activities and their potential impacts. Each assessment level is related to a scale range that indicates how far the company has already developed in this topic or to which point the different criteria have been fulfilled.</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l">
              <a:lnSpc>
                <a:spcPct val="150000"/>
              </a:lnSpc>
              <a:spcAft>
                <a:spcPts val="0"/>
              </a:spcAft>
              <a:tabLst>
                <a:tab pos="854710" algn="l"/>
                <a:tab pos="449580" algn="l"/>
              </a:tabLst>
            </a:pPr>
            <a:r>
              <a:rPr lang="en-GB" sz="1200" dirty="0">
                <a:effectLst/>
                <a:latin typeface="Arial" panose="020B0604020202020204" pitchFamily="34" charset="0"/>
                <a:ea typeface="DengXian"/>
              </a:rPr>
              <a:t>Step 2 – </a:t>
            </a:r>
            <a:r>
              <a:rPr lang="en-GB" sz="1200" b="1" dirty="0">
                <a:effectLst/>
                <a:latin typeface="Arial" panose="020B0604020202020204" pitchFamily="34" charset="0"/>
                <a:ea typeface="DengXian"/>
              </a:rPr>
              <a:t>Audit</a:t>
            </a:r>
            <a:r>
              <a:rPr lang="en-GB" sz="1200" dirty="0">
                <a:effectLst/>
                <a:latin typeface="Arial" panose="020B0604020202020204" pitchFamily="34" charset="0"/>
                <a:ea typeface="DengXian"/>
              </a:rPr>
              <a:t>: The next step is to audit the internally prepared public good balance sheet from an external point of view. This can be done as part of a peer group evaluation and is the preliminary stage to an audit certificate. If the audit is carried out by an auditor, the companies/organisations receive a final audit certificate and are certified as a "Balancing Company". The common good report and the certificate together represent the </a:t>
            </a:r>
            <a:r>
              <a:rPr lang="en-GB" sz="1200" b="1" dirty="0">
                <a:effectLst/>
                <a:latin typeface="Arial" panose="020B0604020202020204" pitchFamily="34" charset="0"/>
                <a:ea typeface="DengXian"/>
              </a:rPr>
              <a:t>common good balance sheet.</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Step 3 – </a:t>
            </a:r>
            <a:r>
              <a:rPr lang="en-GB" sz="1200" b="1" dirty="0">
                <a:effectLst/>
                <a:latin typeface="Arial" panose="020B0604020202020204" pitchFamily="34" charset="0"/>
                <a:ea typeface="DengXian"/>
              </a:rPr>
              <a:t>Publishing</a:t>
            </a:r>
            <a:r>
              <a:rPr lang="en-GB" sz="1200" dirty="0">
                <a:effectLst/>
                <a:latin typeface="Arial" panose="020B0604020202020204" pitchFamily="34" charset="0"/>
                <a:ea typeface="DengXian"/>
              </a:rPr>
              <a:t>: Finally, the common good balance sheet is published. This should give all interested people the opportunity to have a look at the common good balance sheets (</a:t>
            </a:r>
            <a:r>
              <a:rPr lang="en-GB" sz="1200" dirty="0" err="1">
                <a:effectLst/>
                <a:latin typeface="Arial" panose="020B0604020202020204" pitchFamily="34" charset="0"/>
                <a:ea typeface="DengXian"/>
              </a:rPr>
              <a:t>Ecogood</a:t>
            </a:r>
            <a:r>
              <a:rPr lang="en-GB" sz="1200" dirty="0">
                <a:effectLst/>
                <a:latin typeface="Arial" panose="020B0604020202020204" pitchFamily="34" charset="0"/>
                <a:ea typeface="DengXian"/>
              </a:rPr>
              <a:t>, 2021).</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54</a:t>
            </a:fld>
            <a:endParaRPr lang="de-DE"/>
          </a:p>
        </p:txBody>
      </p:sp>
    </p:spTree>
    <p:extLst>
      <p:ext uri="{BB962C8B-B14F-4D97-AF65-F5344CB8AC3E}">
        <p14:creationId xmlns:p14="http://schemas.microsoft.com/office/powerpoint/2010/main" val="19105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a:effectLst/>
                <a:latin typeface="Arial" panose="020B0604020202020204" pitchFamily="34" charset="0"/>
                <a:ea typeface="DengXian"/>
              </a:rPr>
              <a:t>Daub, </a:t>
            </a:r>
            <a:r>
              <a:rPr lang="en-US" sz="1200" dirty="0" err="1">
                <a:effectLst/>
                <a:latin typeface="Arial" panose="020B0604020202020204" pitchFamily="34" charset="0"/>
                <a:ea typeface="DengXian"/>
              </a:rPr>
              <a:t>Scherrer</a:t>
            </a:r>
            <a:r>
              <a:rPr lang="en-US" sz="1200" dirty="0">
                <a:effectLst/>
                <a:latin typeface="Arial" panose="020B0604020202020204" pitchFamily="34" charset="0"/>
                <a:ea typeface="DengXian"/>
              </a:rPr>
              <a:t> and </a:t>
            </a:r>
            <a:r>
              <a:rPr lang="en-US" sz="1200" dirty="0" err="1">
                <a:effectLst/>
                <a:latin typeface="Arial" panose="020B0604020202020204" pitchFamily="34" charset="0"/>
                <a:ea typeface="DengXian"/>
              </a:rPr>
              <a:t>Frecè</a:t>
            </a:r>
            <a:r>
              <a:rPr lang="en-US" sz="1200" dirty="0">
                <a:effectLst/>
                <a:latin typeface="Arial" panose="020B0604020202020204" pitchFamily="34" charset="0"/>
                <a:ea typeface="DengXian"/>
              </a:rPr>
              <a:t> (2013) identify three requirements for a NPO that has opted for sustainable management:</a:t>
            </a:r>
            <a:endParaRPr lang="de-DE" sz="1200" dirty="0">
              <a:effectLst/>
              <a:latin typeface="Arial" panose="020B0604020202020204" pitchFamily="34" charset="0"/>
              <a:ea typeface="DengXian"/>
            </a:endParaRPr>
          </a:p>
          <a:p>
            <a:pPr marL="342900" lvl="0" indent="-342900" algn="just">
              <a:lnSpc>
                <a:spcPct val="150000"/>
              </a:lnSpc>
              <a:spcAft>
                <a:spcPts val="0"/>
              </a:spcAft>
              <a:buFont typeface="+mj-lt"/>
              <a:buAutoNum type="arabicPeriod"/>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locate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itself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manifold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system</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argue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location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focus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advantageous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aspects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already</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focus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easily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aligned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values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Nevertheless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could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justifiably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turns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away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from</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certain</a:t>
            </a:r>
            <a:r>
              <a:rPr lang="de-DE" sz="1200" dirty="0">
                <a:effectLst/>
                <a:latin typeface="Arial" panose="020B0604020202020204" pitchFamily="34" charset="0"/>
                <a:ea typeface="Arial" panose="020B0604020202020204" pitchFamily="34" charset="0"/>
              </a:rPr>
              <a:t> sub-areas in </a:t>
            </a:r>
            <a:r>
              <a:rPr lang="de-DE" sz="1200" dirty="0" err="1">
                <a:effectLst/>
                <a:latin typeface="Arial" panose="020B0604020202020204" pitchFamily="34" charset="0"/>
                <a:ea typeface="Arial" panose="020B0604020202020204" pitchFamily="34" charset="0"/>
              </a:rPr>
              <a:t>order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avoid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conflicting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mj-lt"/>
              <a:buAutoNum type="arabicPeriod"/>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accept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never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achieved</a:t>
            </a:r>
            <a:r>
              <a:rPr lang="de-DE" sz="1200" dirty="0">
                <a:effectLst/>
                <a:latin typeface="Arial" panose="020B0604020202020204" pitchFamily="34" charset="0"/>
                <a:ea typeface="Arial" panose="020B0604020202020204" pitchFamily="34" charset="0"/>
              </a:rPr>
              <a:t> 100%. </a:t>
            </a:r>
            <a:r>
              <a:rPr lang="de-DE" sz="1200" dirty="0" err="1">
                <a:effectLst/>
                <a:latin typeface="Arial" panose="020B0604020202020204" pitchFamily="34" charset="0"/>
                <a:ea typeface="Arial" panose="020B0604020202020204" pitchFamily="34" charset="0"/>
              </a:rPr>
              <a:t>It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always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about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operating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possible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cannot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treated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singular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project</a:t>
            </a:r>
            <a:r>
              <a:rPr lang="de-DE" sz="1200" dirty="0">
                <a:effectLst/>
                <a:latin typeface="Arial" panose="020B0604020202020204" pitchFamily="34" charset="0"/>
                <a:ea typeface="Arial" panose="020B0604020202020204" pitchFamily="34" charset="0"/>
              </a:rPr>
              <a:t> but </a:t>
            </a:r>
            <a:r>
              <a:rPr lang="de-DE" sz="1200" dirty="0" err="1">
                <a:effectLst/>
                <a:latin typeface="Arial" panose="020B0604020202020204" pitchFamily="34" charset="0"/>
                <a:ea typeface="Arial" panose="020B0604020202020204" pitchFamily="34" charset="0"/>
              </a:rPr>
              <a:t>becomes</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strategic</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element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mj-lt"/>
              <a:buAutoNum type="arabicPeriod"/>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must live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transparency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Only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transparency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allows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monitor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fulfillment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which</a:t>
            </a:r>
            <a:r>
              <a:rPr lang="de-DE" sz="1200" dirty="0">
                <a:effectLst/>
                <a:latin typeface="Arial" panose="020B0604020202020204" pitchFamily="34" charset="0"/>
                <a:ea typeface="Arial" panose="020B0604020202020204" pitchFamily="34" charset="0"/>
              </a:rPr>
              <a:t> also </a:t>
            </a:r>
            <a:r>
              <a:rPr lang="de-DE" sz="1200" dirty="0" err="1">
                <a:effectLst/>
                <a:latin typeface="Arial" panose="020B0604020202020204" pitchFamily="34" charset="0"/>
                <a:ea typeface="Arial" panose="020B0604020202020204" pitchFamily="34" charset="0"/>
              </a:rPr>
              <a:t>increases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credibility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Transparency</a:t>
            </a:r>
            <a:r>
              <a:rPr lang="de-DE" sz="1200" dirty="0">
                <a:effectLst/>
                <a:latin typeface="Arial" panose="020B0604020202020204" pitchFamily="34" charset="0"/>
                <a:ea typeface="Arial" panose="020B0604020202020204" pitchFamily="34" charset="0"/>
              </a:rPr>
              <a:t> also </a:t>
            </a:r>
            <a:r>
              <a:rPr lang="de-DE" sz="1200" dirty="0" err="1">
                <a:effectLst/>
                <a:latin typeface="Arial" panose="020B0604020202020204" pitchFamily="34" charset="0"/>
                <a:ea typeface="Arial" panose="020B0604020202020204" pitchFamily="34" charset="0"/>
              </a:rPr>
              <a:t>makes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easier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monitor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target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achievement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adjust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current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future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targets</a:t>
            </a:r>
            <a:r>
              <a:rPr lang="de-DE" sz="1200" dirty="0">
                <a:effectLst/>
                <a:latin typeface="Arial" panose="020B0604020202020204" pitchFamily="34" charset="0"/>
                <a:ea typeface="Arial" panose="020B0604020202020204" pitchFamily="34" charset="0"/>
              </a:rPr>
              <a:t>. This </a:t>
            </a:r>
            <a:r>
              <a:rPr lang="de-DE" sz="1200" dirty="0" err="1">
                <a:effectLst/>
                <a:latin typeface="Arial" panose="020B0604020202020204" pitchFamily="34" charset="0"/>
                <a:ea typeface="Arial" panose="020B0604020202020204" pitchFamily="34" charset="0"/>
              </a:rPr>
              <a:t>needs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thinking</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one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hand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more</a:t>
            </a:r>
            <a:r>
              <a:rPr lang="de-DE" sz="1200" dirty="0">
                <a:effectLst/>
                <a:latin typeface="Arial" panose="020B0604020202020204" pitchFamily="34" charset="0"/>
                <a:ea typeface="Arial" panose="020B0604020202020204" pitchFamily="34" charset="0"/>
              </a:rPr>
              <a:t> open </a:t>
            </a:r>
            <a:r>
              <a:rPr lang="de-DE" sz="1200" dirty="0" err="1">
                <a:effectLst/>
                <a:latin typeface="Arial" panose="020B0604020202020204" pitchFamily="34" charset="0"/>
                <a:ea typeface="Arial" panose="020B0604020202020204" pitchFamily="34" charset="0"/>
              </a:rPr>
              <a:t>attitude</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part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other</a:t>
            </a:r>
            <a:r>
              <a:rPr lang="de-DE" sz="1200" dirty="0">
                <a:effectLst/>
                <a:latin typeface="Arial" panose="020B0604020202020204" pitchFamily="34" charset="0"/>
                <a:ea typeface="Arial" panose="020B0604020202020204" pitchFamily="34" charset="0"/>
              </a:rPr>
              <a:t>. </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7</a:t>
            </a:fld>
            <a:endParaRPr lang="de-DE"/>
          </a:p>
        </p:txBody>
      </p:sp>
    </p:spTree>
    <p:extLst>
      <p:ext uri="{BB962C8B-B14F-4D97-AF65-F5344CB8AC3E}">
        <p14:creationId xmlns:p14="http://schemas.microsoft.com/office/powerpoint/2010/main" val="2181479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Practical</a:t>
            </a:r>
            <a:r>
              <a:rPr lang="de-DE" dirty="0"/>
              <a:t> </a:t>
            </a:r>
            <a:r>
              <a:rPr lang="de-DE" dirty="0" err="1"/>
              <a:t>Example</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55</a:t>
            </a:fld>
            <a:endParaRPr lang="de-DE"/>
          </a:p>
        </p:txBody>
      </p:sp>
    </p:spTree>
    <p:extLst>
      <p:ext uri="{BB962C8B-B14F-4D97-AF65-F5344CB8AC3E}">
        <p14:creationId xmlns:p14="http://schemas.microsoft.com/office/powerpoint/2010/main" val="2843386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56</a:t>
            </a:fld>
            <a:endParaRPr lang="de-DE"/>
          </a:p>
        </p:txBody>
      </p:sp>
    </p:spTree>
    <p:extLst>
      <p:ext uri="{BB962C8B-B14F-4D97-AF65-F5344CB8AC3E}">
        <p14:creationId xmlns:p14="http://schemas.microsoft.com/office/powerpoint/2010/main" val="1282754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In general, the common good economy establishes an ethical economic model based on values that promote the common good (human dignity, solidarity and justice, ecological sustainability, transparency and co-decision).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common good balance sheet as a reporting tool represents one of the most comprehensive reporting models of the EU reporting directive on non-financial reporting (NFI), as it enables a comprehensive systematic view of the company's activities to all stakeholders. Business areas (20 topics) are reviewed for their social, ecological impact and further developed on values that promote the common good. The individual contribution of the company is presented based on the common good matrix.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following table gives an overview of the 20 business areas and shows the level of implementation by the organisation (in percent)</a:t>
            </a:r>
            <a:endParaRPr lang="de-DE" sz="1200" dirty="0">
              <a:effectLst/>
              <a:latin typeface="Arial" panose="020B0604020202020204" pitchFamily="34" charset="0"/>
              <a:ea typeface="DengXian"/>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Allmenda</a:t>
            </a:r>
            <a:r>
              <a:rPr lang="en-GB" sz="1200" kern="1200" dirty="0">
                <a:solidFill>
                  <a:schemeClr val="tx1"/>
                </a:solidFill>
                <a:effectLst/>
                <a:latin typeface="+mn-lt"/>
                <a:ea typeface="+mn-ea"/>
                <a:cs typeface="+mn-cs"/>
              </a:rPr>
              <a:t> Social Business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(2019) takes the (re)balancing according to the criteria of the common good economy as an opportunity to further improve its own work and to create transparency regarding its own activities internally and externally. The report was prepared in the year 2019 and the process of balancing was accompanied by 3 employees (e.g. data collection, writing the report, participation in workshops and in the audit). In total, 100 working hours were spent on the preparation of the common good balance sheet.</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57</a:t>
            </a:fld>
            <a:endParaRPr lang="de-DE"/>
          </a:p>
        </p:txBody>
      </p:sp>
    </p:spTree>
    <p:extLst>
      <p:ext uri="{BB962C8B-B14F-4D97-AF65-F5344CB8AC3E}">
        <p14:creationId xmlns:p14="http://schemas.microsoft.com/office/powerpoint/2010/main" val="1045471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GB" sz="1200" dirty="0">
                <a:effectLst/>
                <a:latin typeface="Arial" panose="020B0604020202020204" pitchFamily="34" charset="0"/>
                <a:ea typeface="DengXian"/>
              </a:rPr>
              <a:t>Science Based Targets is an initiative founded in 2015 by CDP (not-for-profit charity), UN Global Compact, World Resources Institute and WWF. It provides a science-based methodology that enables organisations to set long-term greenhouse gas reduction targets. It calculates climate targets for the organisation that are in line with the Paris Climate Agreement.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The goal is to develop a sustainability strategy and ensure a profitable corporate future, e.g., climate neutrality, phasing out fossil fuels, halving energy consumption by 2050.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GB" sz="1200" dirty="0">
                <a:effectLst/>
                <a:latin typeface="Arial" panose="020B0604020202020204" pitchFamily="34" charset="0"/>
                <a:ea typeface="DengXian"/>
              </a:rPr>
              <a:t>Participants in the Call to Action commit to achieving a science-based target within two years, which will be reviewed through the Science Based Targets initiative. </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58</a:t>
            </a:fld>
            <a:endParaRPr lang="de-DE"/>
          </a:p>
        </p:txBody>
      </p:sp>
    </p:spTree>
    <p:extLst>
      <p:ext uri="{BB962C8B-B14F-4D97-AF65-F5344CB8AC3E}">
        <p14:creationId xmlns:p14="http://schemas.microsoft.com/office/powerpoint/2010/main" val="1726025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D9441661-A9B8-8C46-A779-63579DCBF06E}" type="slidenum">
              <a:rPr lang="de-DE" smtClean="0"/>
              <a:t>59</a:t>
            </a:fld>
            <a:endParaRPr lang="de-DE"/>
          </a:p>
        </p:txBody>
      </p:sp>
    </p:spTree>
    <p:extLst>
      <p:ext uri="{BB962C8B-B14F-4D97-AF65-F5344CB8AC3E}">
        <p14:creationId xmlns:p14="http://schemas.microsoft.com/office/powerpoint/2010/main" val="3864661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60</a:t>
            </a:fld>
            <a:endParaRPr lang="de-DE"/>
          </a:p>
        </p:txBody>
      </p:sp>
    </p:spTree>
    <p:extLst>
      <p:ext uri="{BB962C8B-B14F-4D97-AF65-F5344CB8AC3E}">
        <p14:creationId xmlns:p14="http://schemas.microsoft.com/office/powerpoint/2010/main" val="3663394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61</a:t>
            </a:fld>
            <a:endParaRPr lang="de-DE" sz="1400" b="0" strike="noStrike" spc="-1">
              <a:latin typeface="Calibri"/>
            </a:endParaRPr>
          </a:p>
        </p:txBody>
      </p:sp>
    </p:spTree>
    <p:extLst>
      <p:ext uri="{BB962C8B-B14F-4D97-AF65-F5344CB8AC3E}">
        <p14:creationId xmlns:p14="http://schemas.microsoft.com/office/powerpoint/2010/main" val="764030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Time </a:t>
            </a:r>
            <a:r>
              <a:rPr lang="de-DE" dirty="0" err="1"/>
              <a:t>frame</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62</a:t>
            </a:fld>
            <a:endParaRPr lang="de-DE"/>
          </a:p>
        </p:txBody>
      </p:sp>
    </p:spTree>
    <p:extLst>
      <p:ext uri="{BB962C8B-B14F-4D97-AF65-F5344CB8AC3E}">
        <p14:creationId xmlns:p14="http://schemas.microsoft.com/office/powerpoint/2010/main" val="838611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group</a:t>
            </a:r>
            <a:r>
              <a:rPr lang="de-DE" dirty="0"/>
              <a:t> </a:t>
            </a:r>
            <a:r>
              <a:rPr lang="de-DE" dirty="0" err="1"/>
              <a:t>work</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63</a:t>
            </a:fld>
            <a:endParaRPr lang="de-DE"/>
          </a:p>
        </p:txBody>
      </p:sp>
    </p:spTree>
    <p:extLst>
      <p:ext uri="{BB962C8B-B14F-4D97-AF65-F5344CB8AC3E}">
        <p14:creationId xmlns:p14="http://schemas.microsoft.com/office/powerpoint/2010/main" val="1468863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content</a:t>
            </a:r>
            <a:r>
              <a:rPr lang="de-DE" dirty="0"/>
              <a:t>, </a:t>
            </a:r>
            <a:r>
              <a:rPr lang="de-DE" dirty="0" err="1"/>
              <a:t>use</a:t>
            </a:r>
            <a:r>
              <a:rPr lang="de-DE" dirty="0"/>
              <a:t> </a:t>
            </a:r>
            <a:r>
              <a:rPr lang="de-DE" dirty="0" err="1"/>
              <a:t>of</a:t>
            </a:r>
            <a:r>
              <a:rPr lang="de-DE" dirty="0"/>
              <a:t> </a:t>
            </a:r>
            <a:r>
              <a:rPr lang="de-DE" dirty="0" err="1"/>
              <a:t>script</a:t>
            </a:r>
            <a:r>
              <a:rPr lang="de-DE" dirty="0"/>
              <a:t>, </a:t>
            </a:r>
            <a:r>
              <a:rPr lang="de-DE" dirty="0" err="1"/>
              <a:t>homework</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64</a:t>
            </a:fld>
            <a:endParaRPr lang="de-DE"/>
          </a:p>
        </p:txBody>
      </p:sp>
    </p:spTree>
    <p:extLst>
      <p:ext uri="{BB962C8B-B14F-4D97-AF65-F5344CB8AC3E}">
        <p14:creationId xmlns:p14="http://schemas.microsoft.com/office/powerpoint/2010/main" val="314231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Eller (2019, p. 16) highlights the importance of a systematic approach to the topic of sustainability. She speaks of the necessity of developing a sustainability concept and defines at least four areas in this regard that must be anchored in it:</a:t>
            </a:r>
          </a:p>
          <a:p>
            <a:r>
              <a:rPr lang="en-US" dirty="0"/>
              <a:t>1.	Materiality analysis: an analysis of the aspects of sustainability that are relevant to the </a:t>
            </a:r>
            <a:r>
              <a:rPr lang="en-US" dirty="0" err="1"/>
              <a:t>organisation</a:t>
            </a:r>
            <a:r>
              <a:rPr lang="en-US" dirty="0"/>
              <a:t>.</a:t>
            </a:r>
          </a:p>
          <a:p>
            <a:r>
              <a:rPr lang="en-US" dirty="0"/>
              <a:t>2.	Stakeholder definition: Involvement of relevant stakeholders in the discussion of sustainability.</a:t>
            </a:r>
          </a:p>
          <a:p>
            <a:r>
              <a:rPr lang="en-US" dirty="0"/>
              <a:t>3.	</a:t>
            </a:r>
            <a:r>
              <a:rPr lang="en-US" dirty="0" err="1"/>
              <a:t>Organisational</a:t>
            </a:r>
            <a:r>
              <a:rPr lang="en-US" dirty="0"/>
              <a:t> anchoring: Strategic anchoring of sustainability</a:t>
            </a:r>
          </a:p>
          <a:p>
            <a:r>
              <a:rPr lang="en-US" dirty="0"/>
              <a:t>4.	Sustainability reporting (sustainable annual reports, sustainability reports) </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8</a:t>
            </a:fld>
            <a:endParaRPr lang="de-DE"/>
          </a:p>
        </p:txBody>
      </p:sp>
    </p:spTree>
    <p:extLst>
      <p:ext uri="{BB962C8B-B14F-4D97-AF65-F5344CB8AC3E}">
        <p14:creationId xmlns:p14="http://schemas.microsoft.com/office/powerpoint/2010/main" val="2674762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Questions</a:t>
            </a:r>
            <a:r>
              <a:rPr lang="de-DE" dirty="0"/>
              <a:t>, </a:t>
            </a:r>
            <a:r>
              <a:rPr lang="de-DE" dirty="0" err="1"/>
              <a:t>discussions</a:t>
            </a:r>
            <a:r>
              <a:rPr lang="de-DE" dirty="0"/>
              <a:t>, </a:t>
            </a:r>
            <a:r>
              <a:rPr lang="de-DE" dirty="0" err="1"/>
              <a:t>feedback</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65</a:t>
            </a:fld>
            <a:endParaRPr lang="de-DE"/>
          </a:p>
        </p:txBody>
      </p:sp>
    </p:spTree>
    <p:extLst>
      <p:ext uri="{BB962C8B-B14F-4D97-AF65-F5344CB8AC3E}">
        <p14:creationId xmlns:p14="http://schemas.microsoft.com/office/powerpoint/2010/main" val="1268801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use</a:t>
            </a:r>
            <a:r>
              <a:rPr lang="de-DE" dirty="0"/>
              <a:t> </a:t>
            </a:r>
            <a:r>
              <a:rPr lang="de-DE" dirty="0" err="1"/>
              <a:t>of</a:t>
            </a:r>
            <a:r>
              <a:rPr lang="de-DE" dirty="0"/>
              <a:t> </a:t>
            </a:r>
            <a:r>
              <a:rPr lang="de-DE" dirty="0" err="1"/>
              <a:t>materials</a:t>
            </a:r>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66</a:t>
            </a:fld>
            <a:endParaRPr lang="de-DE"/>
          </a:p>
        </p:txBody>
      </p:sp>
    </p:spTree>
    <p:extLst>
      <p:ext uri="{BB962C8B-B14F-4D97-AF65-F5344CB8AC3E}">
        <p14:creationId xmlns:p14="http://schemas.microsoft.com/office/powerpoint/2010/main" val="38581373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conclusio</a:t>
            </a:r>
            <a:r>
              <a:rPr lang="de-DE" dirty="0"/>
              <a:t>, </a:t>
            </a:r>
            <a:r>
              <a:rPr lang="de-DE" dirty="0" err="1"/>
              <a:t>to</a:t>
            </a:r>
            <a:r>
              <a:rPr lang="de-DE" dirty="0"/>
              <a:t> dos</a:t>
            </a:r>
          </a:p>
        </p:txBody>
      </p:sp>
      <p:sp>
        <p:nvSpPr>
          <p:cNvPr id="4" name="Foliennummernplatzhalter 3"/>
          <p:cNvSpPr>
            <a:spLocks noGrp="1"/>
          </p:cNvSpPr>
          <p:nvPr>
            <p:ph type="sldNum" sz="quarter" idx="5"/>
          </p:nvPr>
        </p:nvSpPr>
        <p:spPr/>
        <p:txBody>
          <a:bodyPr/>
          <a:lstStyle/>
          <a:p>
            <a:fld id="{D9441661-A9B8-8C46-A779-63579DCBF06E}" type="slidenum">
              <a:rPr lang="de-DE" smtClean="0"/>
              <a:t>67</a:t>
            </a:fld>
            <a:endParaRPr lang="de-DE"/>
          </a:p>
        </p:txBody>
      </p:sp>
    </p:spTree>
    <p:extLst>
      <p:ext uri="{BB962C8B-B14F-4D97-AF65-F5344CB8AC3E}">
        <p14:creationId xmlns:p14="http://schemas.microsoft.com/office/powerpoint/2010/main" val="428271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a:effectLst/>
                <a:latin typeface="Arial" panose="020B0604020202020204" pitchFamily="34" charset="0"/>
                <a:ea typeface="DengXian"/>
              </a:rPr>
              <a:t>According to Daub's (2012, p. 69) model, it involves an analysis of the </a:t>
            </a:r>
            <a:r>
              <a:rPr lang="en-US" sz="1200" dirty="0" err="1">
                <a:effectLst/>
                <a:latin typeface="Arial" panose="020B0604020202020204" pitchFamily="34" charset="0"/>
                <a:ea typeface="DengXian"/>
              </a:rPr>
              <a:t>organisation's</a:t>
            </a:r>
            <a:r>
              <a:rPr lang="en-US" sz="1200" dirty="0">
                <a:effectLst/>
                <a:latin typeface="Arial" panose="020B0604020202020204" pitchFamily="34" charset="0"/>
                <a:ea typeface="DengXian"/>
              </a:rPr>
              <a:t> initial situation, sustainable management design, and monitoring and reporting of the achievement of economic, environmental, and social goals (</a:t>
            </a:r>
            <a:r>
              <a:rPr lang="en-US" sz="1200" dirty="0" err="1">
                <a:effectLst/>
                <a:latin typeface="Arial" panose="020B0604020202020204" pitchFamily="34" charset="0"/>
                <a:ea typeface="DengXian"/>
              </a:rPr>
              <a:t>Stepanek</a:t>
            </a:r>
            <a:r>
              <a:rPr lang="en-US" sz="1200" dirty="0">
                <a:effectLst/>
                <a:latin typeface="Arial" panose="020B0604020202020204" pitchFamily="34" charset="0"/>
                <a:ea typeface="DengXian"/>
              </a:rPr>
              <a:t>, 2022):</a:t>
            </a:r>
            <a:endParaRPr lang="de-DE" sz="1200" dirty="0">
              <a:effectLst/>
              <a:latin typeface="Arial" panose="020B0604020202020204" pitchFamily="34" charset="0"/>
              <a:ea typeface="DengXian"/>
            </a:endParaRP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analysis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initial </a:t>
            </a:r>
            <a:r>
              <a:rPr lang="de-DE" sz="1200" dirty="0" err="1">
                <a:effectLst/>
                <a:latin typeface="Arial" panose="020B0604020202020204" pitchFamily="34" charset="0"/>
                <a:ea typeface="Arial" panose="020B0604020202020204" pitchFamily="34" charset="0"/>
              </a:rPr>
              <a:t>situation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includes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both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external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internal </a:t>
            </a:r>
            <a:r>
              <a:rPr lang="de-DE" sz="1200" dirty="0" err="1">
                <a:effectLst/>
                <a:latin typeface="Arial" panose="020B0604020202020204" pitchFamily="34" charset="0"/>
                <a:ea typeface="Arial" panose="020B0604020202020204" pitchFamily="34" charset="0"/>
              </a:rPr>
              <a:t>aspects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According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an environmental </a:t>
            </a:r>
            <a:r>
              <a:rPr lang="de-DE" sz="1200" dirty="0" err="1">
                <a:effectLst/>
                <a:latin typeface="Arial" panose="020B0604020202020204" pitchFamily="34" charset="0"/>
                <a:ea typeface="Arial" panose="020B0604020202020204" pitchFamily="34" charset="0"/>
              </a:rPr>
              <a:t>analysis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focus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primarily</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ecological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environmental </a:t>
            </a:r>
            <a:r>
              <a:rPr lang="de-DE" sz="1200" dirty="0" err="1">
                <a:effectLst/>
                <a:latin typeface="Arial" panose="020B0604020202020204" pitchFamily="34" charset="0"/>
                <a:ea typeface="Arial" panose="020B0604020202020204" pitchFamily="34" charset="0"/>
              </a:rPr>
              <a:t>factors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relevant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A </a:t>
            </a:r>
            <a:r>
              <a:rPr lang="de-DE" sz="1200" dirty="0" err="1">
                <a:effectLst/>
                <a:latin typeface="Arial" panose="020B0604020202020204" pitchFamily="34" charset="0"/>
                <a:ea typeface="Arial" panose="020B0604020202020204" pitchFamily="34" charset="0"/>
              </a:rPr>
              <a:t>look</a:t>
            </a:r>
            <a:r>
              <a:rPr lang="de-DE" sz="1200" dirty="0">
                <a:effectLst/>
                <a:latin typeface="Arial" panose="020B0604020202020204" pitchFamily="34" charset="0"/>
                <a:ea typeface="Arial" panose="020B0604020202020204" pitchFamily="34" charset="0"/>
              </a:rPr>
              <a:t> at </a:t>
            </a:r>
            <a:r>
              <a:rPr lang="de-DE" sz="1200" dirty="0" err="1">
                <a:effectLst/>
                <a:latin typeface="Arial" panose="020B0604020202020204" pitchFamily="34" charset="0"/>
                <a:ea typeface="Arial" panose="020B0604020202020204" pitchFamily="34" charset="0"/>
              </a:rPr>
              <a:t>culture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structure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processes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intended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gather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existing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information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relevant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design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This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provide</a:t>
            </a:r>
            <a:r>
              <a:rPr lang="de-DE" sz="1200" dirty="0">
                <a:effectLst/>
                <a:latin typeface="Arial" panose="020B0604020202020204" pitchFamily="34" charset="0"/>
                <a:ea typeface="Arial" panose="020B0604020202020204" pitchFamily="34" charset="0"/>
              </a:rPr>
              <a:t> initial </a:t>
            </a:r>
            <a:r>
              <a:rPr lang="de-DE" sz="1200" dirty="0" err="1">
                <a:effectLst/>
                <a:latin typeface="Arial" panose="020B0604020202020204" pitchFamily="34" charset="0"/>
                <a:ea typeface="Arial" panose="020B0604020202020204" pitchFamily="34" charset="0"/>
              </a:rPr>
              <a:t>starting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points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identifying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impacts</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natural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environment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referring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them</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formulation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analysis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human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financial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resources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based</a:t>
            </a:r>
            <a:r>
              <a:rPr lang="de-DE" sz="1200" dirty="0">
                <a:effectLst/>
                <a:latin typeface="Arial" panose="020B0604020202020204" pitchFamily="34" charset="0"/>
                <a:ea typeface="Arial" panose="020B0604020202020204" pitchFamily="34" charset="0"/>
              </a:rPr>
              <a:t> on a </a:t>
            </a:r>
            <a:r>
              <a:rPr lang="de-DE" sz="1200" dirty="0" err="1">
                <a:effectLst/>
                <a:latin typeface="Arial" panose="020B0604020202020204" pitchFamily="34" charset="0"/>
                <a:ea typeface="Arial" panose="020B0604020202020204" pitchFamily="34" charset="0"/>
              </a:rPr>
              <a:t>resource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analysis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expanding</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intangible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resources</a:t>
            </a:r>
            <a:r>
              <a:rPr lang="de-DE" sz="1200" dirty="0">
                <a:effectLst/>
                <a:latin typeface="Arial" panose="020B0604020202020204" pitchFamily="34" charset="0"/>
                <a:ea typeface="Arial" panose="020B0604020202020204" pitchFamily="34" charset="0"/>
              </a:rPr>
              <a:t> (e.g. </a:t>
            </a:r>
            <a:r>
              <a:rPr lang="de-DE" sz="1200" dirty="0" err="1">
                <a:effectLst/>
                <a:latin typeface="Arial" panose="020B0604020202020204" pitchFamily="34" charset="0"/>
                <a:ea typeface="Arial" panose="020B0604020202020204" pitchFamily="34" charset="0"/>
              </a:rPr>
              <a:t>know-how</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image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market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position</a:t>
            </a:r>
            <a:r>
              <a:rPr lang="de-DE" sz="1200" dirty="0">
                <a:effectLst/>
                <a:latin typeface="Arial" panose="020B0604020202020204" pitchFamily="34" charset="0"/>
                <a:ea typeface="Arial" panose="020B0604020202020204" pitchFamily="34" charset="0"/>
              </a:rPr>
              <a:t>). </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9</a:t>
            </a:fld>
            <a:endParaRPr lang="de-DE"/>
          </a:p>
        </p:txBody>
      </p:sp>
    </p:spTree>
    <p:extLst>
      <p:ext uri="{BB962C8B-B14F-4D97-AF65-F5344CB8AC3E}">
        <p14:creationId xmlns:p14="http://schemas.microsoft.com/office/powerpoint/2010/main" val="298884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a:effectLst/>
                <a:latin typeface="Arial" panose="020B0604020202020204" pitchFamily="34" charset="0"/>
                <a:ea typeface="DengXian"/>
              </a:rPr>
              <a:t>In sustainability management, central management areas are supplemented by sustainability topics (</a:t>
            </a:r>
            <a:r>
              <a:rPr lang="en-US" sz="1200" dirty="0" err="1">
                <a:effectLst/>
                <a:latin typeface="Arial" panose="020B0604020202020204" pitchFamily="34" charset="0"/>
                <a:ea typeface="DengXian"/>
              </a:rPr>
              <a:t>Stepanek</a:t>
            </a:r>
            <a:r>
              <a:rPr lang="en-US" sz="1200" dirty="0">
                <a:effectLst/>
                <a:latin typeface="Arial" panose="020B0604020202020204" pitchFamily="34" charset="0"/>
                <a:ea typeface="DengXian"/>
              </a:rPr>
              <a:t>, 2022):</a:t>
            </a:r>
            <a:endParaRPr lang="de-DE" sz="1200" dirty="0">
              <a:effectLst/>
              <a:latin typeface="Arial" panose="020B0604020202020204" pitchFamily="34" charset="0"/>
              <a:ea typeface="DengXian"/>
            </a:endParaRP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Stakeholder </a:t>
            </a:r>
            <a:r>
              <a:rPr lang="de-DE" sz="1200" dirty="0" err="1">
                <a:effectLst/>
                <a:latin typeface="Arial" panose="020B0604020202020204" pitchFamily="34" charset="0"/>
                <a:ea typeface="Arial" panose="020B0604020202020204" pitchFamily="34" charset="0"/>
              </a:rPr>
              <a:t>integration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requires</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systematic</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based</a:t>
            </a:r>
            <a:r>
              <a:rPr lang="de-DE" sz="1200" dirty="0">
                <a:effectLst/>
                <a:latin typeface="Arial" panose="020B0604020202020204" pitchFamily="34" charset="0"/>
                <a:ea typeface="Arial" panose="020B0604020202020204" pitchFamily="34" charset="0"/>
              </a:rPr>
              <a:t> on a </a:t>
            </a:r>
            <a:r>
              <a:rPr lang="de-DE" sz="1200" dirty="0" err="1">
                <a:effectLst/>
                <a:latin typeface="Arial" panose="020B0604020202020204" pitchFamily="34" charset="0"/>
                <a:ea typeface="Arial" panose="020B0604020202020204" pitchFamily="34" charset="0"/>
              </a:rPr>
              <a:t>stakeholder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analysis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already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used</a:t>
            </a:r>
            <a:r>
              <a:rPr lang="de-DE" sz="1200" dirty="0">
                <a:effectLst/>
                <a:latin typeface="Arial" panose="020B0604020202020204" pitchFamily="34" charset="0"/>
                <a:ea typeface="Arial" panose="020B0604020202020204" pitchFamily="34" charset="0"/>
              </a:rPr>
              <a:t> in NPO </a:t>
            </a:r>
            <a:r>
              <a:rPr lang="de-DE" sz="1200" dirty="0" err="1">
                <a:effectLst/>
                <a:latin typeface="Arial" panose="020B0604020202020204" pitchFamily="34" charset="0"/>
                <a:ea typeface="Arial" panose="020B0604020202020204" pitchFamily="34" charset="0"/>
              </a:rPr>
              <a:t>marketing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context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impact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orientation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considerations</a:t>
            </a:r>
            <a:r>
              <a:rPr lang="de-DE" sz="1200" dirty="0">
                <a:effectLst/>
                <a:latin typeface="Arial" panose="020B0604020202020204" pitchFamily="34" charset="0"/>
                <a:ea typeface="Arial" panose="020B0604020202020204" pitchFamily="34" charset="0"/>
              </a:rPr>
              <a:t>, but </a:t>
            </a:r>
            <a:r>
              <a:rPr lang="de-DE" sz="1200" dirty="0" err="1">
                <a:effectLst/>
                <a:latin typeface="Arial" panose="020B0604020202020204" pitchFamily="34" charset="0"/>
                <a:ea typeface="Arial" panose="020B0604020202020204" pitchFamily="34" charset="0"/>
              </a:rPr>
              <a:t>supplemented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ecological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expectations</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formulation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first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requires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picture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future</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sense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vision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developed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involvement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all </a:t>
            </a:r>
            <a:r>
              <a:rPr lang="de-DE" sz="1200" dirty="0" err="1">
                <a:effectLst/>
                <a:latin typeface="Arial" panose="020B0604020202020204" pitchFamily="34" charset="0"/>
                <a:ea typeface="Arial" panose="020B0604020202020204" pitchFamily="34" charset="0"/>
              </a:rPr>
              <a:t>stakeholders</a:t>
            </a:r>
            <a:r>
              <a:rPr lang="de-DE" sz="1200" dirty="0">
                <a:effectLst/>
                <a:latin typeface="Arial" panose="020B0604020202020204" pitchFamily="34" charset="0"/>
                <a:ea typeface="Arial" panose="020B0604020202020204" pitchFamily="34" charset="0"/>
              </a:rPr>
              <a:t>. The </a:t>
            </a:r>
            <a:r>
              <a:rPr lang="de-DE" sz="1200" dirty="0" err="1">
                <a:effectLst/>
                <a:latin typeface="Arial" panose="020B0604020202020204" pitchFamily="34" charset="0"/>
                <a:ea typeface="Arial" panose="020B0604020202020204" pitchFamily="34" charset="0"/>
              </a:rPr>
              <a:t>management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enters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into</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dialog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representatives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various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groups</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sense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leadership</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employees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also </a:t>
            </a:r>
            <a:r>
              <a:rPr lang="de-DE" sz="1200" dirty="0" err="1">
                <a:effectLst/>
                <a:latin typeface="Arial" panose="020B0604020202020204" pitchFamily="34" charset="0"/>
                <a:ea typeface="Arial" panose="020B0604020202020204" pitchFamily="34" charset="0"/>
              </a:rPr>
              <a:t>involved</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process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formulating</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vision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motivated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support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results</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This </a:t>
            </a:r>
            <a:r>
              <a:rPr lang="de-DE" sz="1200" dirty="0" err="1">
                <a:effectLst/>
                <a:latin typeface="Arial" panose="020B0604020202020204" pitchFamily="34" charset="0"/>
                <a:ea typeface="Arial" panose="020B0604020202020204" pitchFamily="34" charset="0"/>
              </a:rPr>
              <a:t>involvement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employees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also </a:t>
            </a:r>
            <a:r>
              <a:rPr lang="de-DE" sz="1200" dirty="0" err="1">
                <a:effectLst/>
                <a:latin typeface="Arial" panose="020B0604020202020204" pitchFamily="34" charset="0"/>
                <a:ea typeface="Arial" panose="020B0604020202020204" pitchFamily="34" charset="0"/>
              </a:rPr>
              <a:t>provide</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significant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impetus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development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corporate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culture</a:t>
            </a:r>
            <a:r>
              <a:rPr lang="de-DE" sz="1200" dirty="0">
                <a:effectLst/>
                <a:latin typeface="Arial" panose="020B0604020202020204" pitchFamily="34" charset="0"/>
                <a:ea typeface="Arial" panose="020B0604020202020204" pitchFamily="34" charset="0"/>
              </a:rPr>
              <a:t>. Leadership </a:t>
            </a:r>
            <a:r>
              <a:rPr lang="de-DE" sz="1200" dirty="0" err="1">
                <a:effectLst/>
                <a:latin typeface="Arial" panose="020B0604020202020204" pitchFamily="34" charset="0"/>
                <a:ea typeface="Arial" panose="020B0604020202020204" pitchFamily="34" charset="0"/>
              </a:rPr>
              <a:t>issues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also </a:t>
            </a:r>
            <a:r>
              <a:rPr lang="de-DE" sz="1200" dirty="0" err="1">
                <a:effectLst/>
                <a:latin typeface="Arial" panose="020B0604020202020204" pitchFamily="34" charset="0"/>
                <a:ea typeface="Arial" panose="020B0604020202020204" pitchFamily="34" charset="0"/>
              </a:rPr>
              <a:t>important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aspects</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context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example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managers</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particular</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act</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accordance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adapt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their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targets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accordingly</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The </a:t>
            </a:r>
            <a:r>
              <a:rPr lang="de-DE" sz="1200" dirty="0" err="1">
                <a:effectLst/>
                <a:latin typeface="Arial" panose="020B0604020202020204" pitchFamily="34" charset="0"/>
                <a:ea typeface="Arial" panose="020B0604020202020204" pitchFamily="34" charset="0"/>
              </a:rPr>
              <a:t>formulation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both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supplement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target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level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ecological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examine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extent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which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resources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competencies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correspond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expanded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target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system</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enable</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In </a:t>
            </a:r>
            <a:r>
              <a:rPr lang="de-DE" sz="1200" dirty="0" err="1">
                <a:effectLst/>
                <a:latin typeface="Arial" panose="020B0604020202020204" pitchFamily="34" charset="0"/>
                <a:ea typeface="Arial" panose="020B0604020202020204" pitchFamily="34" charset="0"/>
              </a:rPr>
              <a:t>line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with</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organisational </a:t>
            </a:r>
            <a:r>
              <a:rPr lang="de-DE" sz="1200" dirty="0" err="1">
                <a:effectLst/>
                <a:latin typeface="Arial" panose="020B0604020202020204" pitchFamily="34" charset="0"/>
                <a:ea typeface="Arial" panose="020B0604020202020204" pitchFamily="34" charset="0"/>
              </a:rPr>
              <a:t>culture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formulated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strategy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system</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further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developed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appropriate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structures</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established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processes</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designed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sustainably</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Finally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also design </a:t>
            </a:r>
            <a:r>
              <a:rPr lang="de-DE" sz="1200" dirty="0" err="1">
                <a:effectLst/>
                <a:latin typeface="Arial" panose="020B0604020202020204" pitchFamily="34" charset="0"/>
                <a:ea typeface="Arial" panose="020B0604020202020204" pitchFamily="34" charset="0"/>
              </a:rPr>
              <a:t>its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own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services</a:t>
            </a:r>
            <a:r>
              <a:rPr lang="de-DE" sz="1200" dirty="0">
                <a:effectLst/>
                <a:latin typeface="Arial" panose="020B0604020202020204" pitchFamily="34" charset="0"/>
                <a:ea typeface="Arial" panose="020B0604020202020204" pitchFamily="34" charset="0"/>
              </a:rPr>
              <a:t> in such a </a:t>
            </a:r>
            <a:r>
              <a:rPr lang="de-DE" sz="1200" dirty="0" err="1">
                <a:effectLst/>
                <a:latin typeface="Arial" panose="020B0604020202020204" pitchFamily="34" charset="0"/>
                <a:ea typeface="Arial" panose="020B0604020202020204" pitchFamily="34" charset="0"/>
              </a:rPr>
              <a:t>way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meet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requirements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a:t>
            </a: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10</a:t>
            </a:fld>
            <a:endParaRPr lang="de-DE"/>
          </a:p>
        </p:txBody>
      </p:sp>
    </p:spTree>
    <p:extLst>
      <p:ext uri="{BB962C8B-B14F-4D97-AF65-F5344CB8AC3E}">
        <p14:creationId xmlns:p14="http://schemas.microsoft.com/office/powerpoint/2010/main" val="263592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0"/>
              </a:spcAft>
              <a:tabLst>
                <a:tab pos="854710" algn="l"/>
              </a:tabLst>
            </a:pPr>
            <a:r>
              <a:rPr lang="en-US" sz="1200" dirty="0">
                <a:effectLst/>
                <a:latin typeface="Arial" panose="020B0604020202020204" pitchFamily="34" charset="0"/>
                <a:ea typeface="DengXian"/>
              </a:rPr>
              <a:t>In monitoring and reporting, a green controlling concept is established that focuses on environmental and </a:t>
            </a:r>
            <a:r>
              <a:rPr lang="en-US" sz="1200" dirty="0" err="1">
                <a:effectLst/>
                <a:latin typeface="Arial" panose="020B0604020202020204" pitchFamily="34" charset="0"/>
                <a:ea typeface="DengXian"/>
              </a:rPr>
              <a:t>organisational</a:t>
            </a:r>
            <a:r>
              <a:rPr lang="en-US" sz="1200" dirty="0">
                <a:effectLst/>
                <a:latin typeface="Arial" panose="020B0604020202020204" pitchFamily="34" charset="0"/>
                <a:ea typeface="DengXian"/>
              </a:rPr>
              <a:t> results and strives for both efficiency and effectiveness (</a:t>
            </a:r>
            <a:r>
              <a:rPr lang="en-US" sz="1200" dirty="0" err="1">
                <a:effectLst/>
                <a:latin typeface="Arial" panose="020B0604020202020204" pitchFamily="34" charset="0"/>
                <a:ea typeface="DengXian"/>
              </a:rPr>
              <a:t>Stepanek</a:t>
            </a:r>
            <a:r>
              <a:rPr lang="en-US" sz="1200" dirty="0">
                <a:effectLst/>
                <a:latin typeface="Arial" panose="020B0604020202020204" pitchFamily="34" charset="0"/>
                <a:ea typeface="DengXian"/>
              </a:rPr>
              <a:t>, 2022):</a:t>
            </a:r>
            <a:endParaRPr lang="de-DE" sz="1200" dirty="0">
              <a:effectLst/>
              <a:latin typeface="Arial" panose="020B0604020202020204" pitchFamily="34" charset="0"/>
              <a:ea typeface="DengXian"/>
            </a:endParaRP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Eco-</a:t>
            </a:r>
            <a:r>
              <a:rPr lang="de-DE" sz="1200" dirty="0" err="1">
                <a:effectLst/>
                <a:latin typeface="Arial" panose="020B0604020202020204" pitchFamily="34" charset="0"/>
                <a:ea typeface="Arial" panose="020B0604020202020204" pitchFamily="34" charset="0"/>
              </a:rPr>
              <a:t>effectiveness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socio-effectiveness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about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achieving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in </a:t>
            </a:r>
            <a:r>
              <a:rPr lang="de-DE" sz="1200" dirty="0" err="1">
                <a:effectLst/>
                <a:latin typeface="Arial" panose="020B0604020202020204" pitchFamily="34" charset="0"/>
                <a:ea typeface="Arial" panose="020B0604020202020204" pitchFamily="34" charset="0"/>
              </a:rPr>
              <a:t>terms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stakeholder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expectations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ensuring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are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few</a:t>
            </a:r>
            <a:r>
              <a:rPr lang="de-DE" sz="1200" dirty="0">
                <a:effectLst/>
                <a:latin typeface="Arial" panose="020B0604020202020204" pitchFamily="34" charset="0"/>
                <a:ea typeface="Arial" panose="020B0604020202020204" pitchFamily="34" charset="0"/>
              </a:rPr>
              <a:t> negative </a:t>
            </a:r>
            <a:r>
              <a:rPr lang="de-DE" sz="1200" dirty="0" err="1">
                <a:effectLst/>
                <a:latin typeface="Arial" panose="020B0604020202020204" pitchFamily="34" charset="0"/>
                <a:ea typeface="Arial" panose="020B0604020202020204" pitchFamily="34" charset="0"/>
              </a:rPr>
              <a:t>impacts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possible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many</a:t>
            </a:r>
            <a:r>
              <a:rPr lang="de-DE" sz="1200" dirty="0">
                <a:effectLst/>
                <a:latin typeface="Arial" panose="020B0604020202020204" pitchFamily="34" charset="0"/>
                <a:ea typeface="Arial" panose="020B0604020202020204" pitchFamily="34" charset="0"/>
              </a:rPr>
              <a:t> positive </a:t>
            </a:r>
            <a:r>
              <a:rPr lang="de-DE" sz="1200" dirty="0" err="1">
                <a:effectLst/>
                <a:latin typeface="Arial" panose="020B0604020202020204" pitchFamily="34" charset="0"/>
                <a:ea typeface="Arial" panose="020B0604020202020204" pitchFamily="34" charset="0"/>
              </a:rPr>
              <a:t>impacts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possible</a:t>
            </a:r>
            <a:r>
              <a:rPr lang="de-DE" sz="1200" dirty="0">
                <a:effectLst/>
                <a:latin typeface="Arial" panose="020B0604020202020204" pitchFamily="34" charset="0"/>
                <a:ea typeface="Arial" panose="020B0604020202020204" pitchFamily="34" charset="0"/>
              </a:rPr>
              <a:t>. </a:t>
            </a:r>
          </a:p>
          <a:p>
            <a:pPr marL="342900" lvl="0" indent="-342900" algn="just">
              <a:lnSpc>
                <a:spcPct val="150000"/>
              </a:lnSpc>
              <a:spcAft>
                <a:spcPts val="0"/>
              </a:spcAft>
              <a:buFont typeface="Symbol" panose="05050102010706020507" pitchFamily="18" charset="2"/>
              <a:buChar char=""/>
            </a:pPr>
            <a:r>
              <a:rPr lang="de-DE" sz="1200" dirty="0" err="1">
                <a:effectLst/>
                <a:latin typeface="Arial" panose="020B0604020202020204" pitchFamily="34" charset="0"/>
                <a:ea typeface="Arial" panose="020B0604020202020204" pitchFamily="34" charset="0"/>
              </a:rPr>
              <a:t>Within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a:t>
            </a:r>
            <a:r>
              <a:rPr lang="de-DE" sz="1200" dirty="0">
                <a:effectLst/>
                <a:latin typeface="Arial" panose="020B0604020202020204" pitchFamily="34" charset="0"/>
                <a:ea typeface="Arial" panose="020B0604020202020204" pitchFamily="34" charset="0"/>
              </a:rPr>
              <a:t>, a </a:t>
            </a:r>
            <a:r>
              <a:rPr lang="de-DE" sz="1200" dirty="0" err="1">
                <a:effectLst/>
                <a:latin typeface="Arial" panose="020B0604020202020204" pitchFamily="34" charset="0"/>
                <a:ea typeface="Arial" panose="020B0604020202020204" pitchFamily="34" charset="0"/>
              </a:rPr>
              <a:t>system</a:t>
            </a:r>
            <a:r>
              <a:rPr lang="de-DE" sz="1200" dirty="0">
                <a:effectLst/>
                <a:latin typeface="Arial" panose="020B0604020202020204" pitchFamily="34" charset="0"/>
                <a:ea typeface="Arial" panose="020B0604020202020204" pitchFamily="34" charset="0"/>
              </a:rPr>
              <a:t> must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established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that</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enables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monitoring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control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long</a:t>
            </a:r>
            <a:r>
              <a:rPr lang="de-DE" sz="1200" dirty="0">
                <a:effectLst/>
                <a:latin typeface="Arial" panose="020B0604020202020204" pitchFamily="34" charset="0"/>
                <a:ea typeface="Arial" panose="020B0604020202020204" pitchFamily="34" charset="0"/>
              </a:rPr>
              <a:t>-term organisational </a:t>
            </a:r>
            <a:r>
              <a:rPr lang="de-DE" sz="1200" dirty="0" err="1">
                <a:effectLst/>
                <a:latin typeface="Arial" panose="020B0604020202020204" pitchFamily="34" charset="0"/>
                <a:ea typeface="Arial" panose="020B0604020202020204" pitchFamily="34" charset="0"/>
              </a:rPr>
              <a:t>goals</a:t>
            </a:r>
            <a:r>
              <a:rPr lang="de-DE" sz="1200" dirty="0">
                <a:effectLst/>
                <a:latin typeface="Arial" panose="020B0604020202020204" pitchFamily="34" charset="0"/>
                <a:ea typeface="Arial" panose="020B0604020202020204" pitchFamily="34" charset="0"/>
              </a:rPr>
              <a:t> on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basis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economic</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ecological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efficiency</a:t>
            </a:r>
            <a:r>
              <a:rPr lang="de-DE" sz="1200" dirty="0">
                <a:effectLst/>
                <a:latin typeface="Arial" panose="020B0604020202020204" pitchFamily="34" charset="0"/>
                <a:ea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de-DE" sz="1200" dirty="0">
                <a:effectLst/>
                <a:latin typeface="Arial" panose="020B0604020202020204" pitchFamily="34" charset="0"/>
                <a:ea typeface="Arial" panose="020B0604020202020204" pitchFamily="34" charset="0"/>
              </a:rPr>
              <a:t>In </a:t>
            </a:r>
            <a:r>
              <a:rPr lang="de-DE" sz="1200" dirty="0" err="1">
                <a:effectLst/>
                <a:latin typeface="Arial" panose="020B0604020202020204" pitchFamily="34" charset="0"/>
                <a:ea typeface="Arial" panose="020B0604020202020204" pitchFamily="34" charset="0"/>
              </a:rPr>
              <a:t>addition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to</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describing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organisation's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performance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impacts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finances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reporting</a:t>
            </a:r>
            <a:r>
              <a:rPr lang="de-DE" sz="1200" dirty="0">
                <a:effectLst/>
                <a:latin typeface="Arial" panose="020B0604020202020204" pitchFamily="34" charset="0"/>
                <a:ea typeface="Arial" panose="020B0604020202020204" pitchFamily="34" charset="0"/>
              </a:rPr>
              <a:t> must also </a:t>
            </a:r>
            <a:r>
              <a:rPr lang="de-DE" sz="1200" dirty="0" err="1">
                <a:effectLst/>
                <a:latin typeface="Arial" panose="020B0604020202020204" pitchFamily="34" charset="0"/>
                <a:ea typeface="Arial" panose="020B0604020202020204" pitchFamily="34" charset="0"/>
              </a:rPr>
              <a:t>include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social</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environmental </a:t>
            </a:r>
            <a:r>
              <a:rPr lang="de-DE" sz="1200" dirty="0" err="1">
                <a:effectLst/>
                <a:latin typeface="Arial" panose="020B0604020202020204" pitchFamily="34" charset="0"/>
                <a:ea typeface="Arial" panose="020B0604020202020204" pitchFamily="34" charset="0"/>
              </a:rPr>
              <a:t>impacts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measures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greater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sustainability</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Various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standards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and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reporting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guidelines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can</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be</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used</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for</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this</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purpose</a:t>
            </a:r>
            <a:r>
              <a:rPr lang="de-DE" sz="1200" dirty="0">
                <a:effectLst/>
                <a:latin typeface="Arial" panose="020B0604020202020204" pitchFamily="34" charset="0"/>
                <a:ea typeface="Arial" panose="020B0604020202020204" pitchFamily="34" charset="0"/>
              </a:rPr>
              <a:t>.</a:t>
            </a:r>
          </a:p>
          <a:p>
            <a:pPr algn="just">
              <a:lnSpc>
                <a:spcPct val="150000"/>
              </a:lnSpc>
              <a:spcAft>
                <a:spcPts val="0"/>
              </a:spcAft>
              <a:tabLst>
                <a:tab pos="854710" algn="l"/>
              </a:tabLst>
            </a:pPr>
            <a:r>
              <a:rPr lang="en-US" sz="1200" dirty="0">
                <a:effectLst/>
                <a:latin typeface="Arial" panose="020B0604020202020204" pitchFamily="34" charset="0"/>
                <a:ea typeface="DengXian"/>
              </a:rPr>
              <a:t> </a:t>
            </a:r>
            <a:endParaRPr lang="de-DE" sz="1200" dirty="0">
              <a:effectLst/>
              <a:latin typeface="Arial" panose="020B0604020202020204" pitchFamily="34" charset="0"/>
              <a:ea typeface="DengXian"/>
            </a:endParaRPr>
          </a:p>
          <a:p>
            <a:pPr algn="just">
              <a:lnSpc>
                <a:spcPct val="150000"/>
              </a:lnSpc>
              <a:spcAft>
                <a:spcPts val="0"/>
              </a:spcAft>
              <a:tabLst>
                <a:tab pos="854710" algn="l"/>
              </a:tabLst>
            </a:pPr>
            <a:r>
              <a:rPr lang="en-US" sz="1200" dirty="0">
                <a:effectLst/>
                <a:latin typeface="Arial" panose="020B0604020202020204" pitchFamily="34" charset="0"/>
                <a:ea typeface="DengXian"/>
              </a:rPr>
              <a:t>Some reporting standards, which can be part of an </a:t>
            </a:r>
            <a:r>
              <a:rPr lang="en-US" sz="1200" dirty="0" err="1">
                <a:effectLst/>
                <a:latin typeface="Arial" panose="020B0604020202020204" pitchFamily="34" charset="0"/>
                <a:ea typeface="DengXian"/>
              </a:rPr>
              <a:t>organisations’</a:t>
            </a:r>
            <a:r>
              <a:rPr lang="en-US" sz="1200" dirty="0">
                <a:effectLst/>
                <a:latin typeface="Arial" panose="020B0604020202020204" pitchFamily="34" charset="0"/>
                <a:ea typeface="DengXian"/>
              </a:rPr>
              <a:t> green controlling, are described in more detail in the second chapter. In addition to the standards, other tools can also be used to address sustainability issues in an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 Some take a standard and work with it, others find it not comprehensive enough or suitable for their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 so other tools are used to define further indicators or goals. As already mentioned by Eller (2019) and </a:t>
            </a:r>
            <a:r>
              <a:rPr lang="en-US" sz="1200" dirty="0" err="1">
                <a:effectLst/>
                <a:latin typeface="Arial" panose="020B0604020202020204" pitchFamily="34" charset="0"/>
                <a:ea typeface="DengXian"/>
              </a:rPr>
              <a:t>Stepanek</a:t>
            </a:r>
            <a:r>
              <a:rPr lang="en-US" sz="1200" dirty="0">
                <a:effectLst/>
                <a:latin typeface="Arial" panose="020B0604020202020204" pitchFamily="34" charset="0"/>
                <a:ea typeface="DengXian"/>
              </a:rPr>
              <a:t> (2022), a materiality analysis or a stakeholder analysis can be used as a tool. But also a PESTEL analysis can be used to deal with the effects of external environmental factors on an </a:t>
            </a:r>
            <a:r>
              <a:rPr lang="en-US" sz="1200" dirty="0" err="1">
                <a:effectLst/>
                <a:latin typeface="Arial" panose="020B0604020202020204" pitchFamily="34" charset="0"/>
                <a:ea typeface="DengXian"/>
              </a:rPr>
              <a:t>organisation</a:t>
            </a:r>
            <a:r>
              <a:rPr lang="en-US" sz="1200" dirty="0">
                <a:effectLst/>
                <a:latin typeface="Arial" panose="020B0604020202020204" pitchFamily="34" charset="0"/>
                <a:ea typeface="DengXian"/>
              </a:rPr>
              <a:t>. During</a:t>
            </a:r>
            <a:r>
              <a:rPr lang="en-US" sz="1200" baseline="0" dirty="0">
                <a:effectLst/>
                <a:latin typeface="Arial" panose="020B0604020202020204" pitchFamily="34" charset="0"/>
                <a:ea typeface="DengXian"/>
              </a:rPr>
              <a:t> the next slides </a:t>
            </a:r>
            <a:r>
              <a:rPr lang="en-US" sz="1200" dirty="0">
                <a:effectLst/>
                <a:latin typeface="Arial" panose="020B0604020202020204" pitchFamily="34" charset="0"/>
                <a:ea typeface="DengXian"/>
              </a:rPr>
              <a:t>you will find an example for each analysis:</a:t>
            </a:r>
            <a:endParaRPr lang="de-DE" sz="1200" dirty="0">
              <a:effectLst/>
              <a:latin typeface="Arial" panose="020B0604020202020204" pitchFamily="34" charset="0"/>
              <a:ea typeface="DengXian"/>
            </a:endParaRPr>
          </a:p>
          <a:p>
            <a:endParaRPr lang="de-DE" dirty="0"/>
          </a:p>
        </p:txBody>
      </p:sp>
      <p:sp>
        <p:nvSpPr>
          <p:cNvPr id="4" name="Foliennummernplatzhalter 3"/>
          <p:cNvSpPr>
            <a:spLocks noGrp="1"/>
          </p:cNvSpPr>
          <p:nvPr>
            <p:ph type="sldNum" sz="quarter" idx="10"/>
          </p:nvPr>
        </p:nvSpPr>
        <p:spPr/>
        <p:txBody>
          <a:bodyPr/>
          <a:lstStyle/>
          <a:p>
            <a:fld id="{D9441661-A9B8-8C46-A779-63579DCBF06E}" type="slidenum">
              <a:rPr lang="de-DE" smtClean="0"/>
              <a:t>11</a:t>
            </a:fld>
            <a:endParaRPr lang="de-DE"/>
          </a:p>
        </p:txBody>
      </p:sp>
    </p:spTree>
    <p:extLst>
      <p:ext uri="{BB962C8B-B14F-4D97-AF65-F5344CB8AC3E}">
        <p14:creationId xmlns:p14="http://schemas.microsoft.com/office/powerpoint/2010/main" val="256195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29577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D557-EE82-E24D-8149-F99D87AFF6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2939199-132C-EB49-8572-8FFA9915111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A66FEA35-D13A-4C40-ADB6-AFE2A283E0AA}"/>
              </a:ext>
            </a:extLst>
          </p:cNvPr>
          <p:cNvSpPr>
            <a:spLocks noGrp="1"/>
          </p:cNvSpPr>
          <p:nvPr>
            <p:ph type="sldNum" sz="quarter" idx="10"/>
          </p:nvPr>
        </p:nvSpPr>
        <p:spPr/>
        <p:txBody>
          <a:bodyPr/>
          <a:lstStyle/>
          <a:p>
            <a:fld id="{7B772478-BD0A-9547-9755-CA051D75CD6F}" type="slidenum">
              <a:rPr lang="de-DE" smtClean="0"/>
              <a:t>‹Nr.›</a:t>
            </a:fld>
            <a:endParaRPr lang="de-DE"/>
          </a:p>
        </p:txBody>
      </p:sp>
      <p:sp>
        <p:nvSpPr>
          <p:cNvPr id="8" name="Fußzeilenplatzhalter 7">
            <a:extLst>
              <a:ext uri="{FF2B5EF4-FFF2-40B4-BE49-F238E27FC236}">
                <a16:creationId xmlns:a16="http://schemas.microsoft.com/office/drawing/2014/main" id="{F2E1D362-58D5-5A44-8B38-D97ED52A5559}"/>
              </a:ext>
            </a:extLst>
          </p:cNvPr>
          <p:cNvSpPr>
            <a:spLocks noGrp="1"/>
          </p:cNvSpPr>
          <p:nvPr>
            <p:ph type="ftr" sz="quarter" idx="11"/>
          </p:nvPr>
        </p:nvSpPr>
        <p:spPr/>
        <p:txBody>
          <a:bodyPr/>
          <a:lstStyle/>
          <a:p>
            <a:r>
              <a:rPr lang="de-DE"/>
              <a:t>Course Name</a:t>
            </a:r>
            <a:endParaRPr lang="de-DE" dirty="0"/>
          </a:p>
        </p:txBody>
      </p:sp>
    </p:spTree>
    <p:extLst>
      <p:ext uri="{BB962C8B-B14F-4D97-AF65-F5344CB8AC3E}">
        <p14:creationId xmlns:p14="http://schemas.microsoft.com/office/powerpoint/2010/main" val="316624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92ADF-5A16-4541-BAEA-7E2050E8F8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FE3F93-67C7-BE46-AFD2-A7B3336B5A31}"/>
              </a:ext>
            </a:extLst>
          </p:cNvPr>
          <p:cNvSpPr>
            <a:spLocks noGrp="1"/>
          </p:cNvSpPr>
          <p:nvPr>
            <p:ph sz="half" idx="1"/>
          </p:nvPr>
        </p:nvSpPr>
        <p:spPr>
          <a:xfrm>
            <a:off x="838200" y="2075543"/>
            <a:ext cx="5181600" cy="41014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E2D2124-1727-7D4C-97AD-4ADE51DB1BDB}"/>
              </a:ext>
            </a:extLst>
          </p:cNvPr>
          <p:cNvSpPr>
            <a:spLocks noGrp="1"/>
          </p:cNvSpPr>
          <p:nvPr>
            <p:ph sz="half" idx="2"/>
          </p:nvPr>
        </p:nvSpPr>
        <p:spPr>
          <a:xfrm>
            <a:off x="6172200" y="2075543"/>
            <a:ext cx="5181600" cy="410142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7">
            <a:extLst>
              <a:ext uri="{FF2B5EF4-FFF2-40B4-BE49-F238E27FC236}">
                <a16:creationId xmlns:a16="http://schemas.microsoft.com/office/drawing/2014/main" id="{653D9736-C6BD-DB45-89CB-BA899077DAFD}"/>
              </a:ext>
            </a:extLst>
          </p:cNvPr>
          <p:cNvSpPr>
            <a:spLocks noGrp="1"/>
          </p:cNvSpPr>
          <p:nvPr>
            <p:ph type="sldNum" sz="quarter" idx="10"/>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229833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9100F-9F4F-9147-A955-FF666869CD27}"/>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9F8C1A94-D12E-3E4B-8927-F1C5342B4769}"/>
              </a:ext>
            </a:extLst>
          </p:cNvPr>
          <p:cNvSpPr>
            <a:spLocks noGrp="1"/>
          </p:cNvSpPr>
          <p:nvPr>
            <p:ph type="ftr" sz="quarter" idx="10"/>
          </p:nvPr>
        </p:nvSpPr>
        <p:spPr/>
        <p:txBody>
          <a:bodyPr/>
          <a:lstStyle/>
          <a:p>
            <a:r>
              <a:rPr lang="de-DE"/>
              <a:t>Course Name</a:t>
            </a:r>
            <a:endParaRPr lang="de-DE" dirty="0"/>
          </a:p>
        </p:txBody>
      </p:sp>
      <p:sp>
        <p:nvSpPr>
          <p:cNvPr id="7" name="Foliennummernplatzhalter 6">
            <a:extLst>
              <a:ext uri="{FF2B5EF4-FFF2-40B4-BE49-F238E27FC236}">
                <a16:creationId xmlns:a16="http://schemas.microsoft.com/office/drawing/2014/main" id="{6883ADB5-B501-0847-8EEA-D21DF4E797D5}"/>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90908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9EB2356-D3EE-8A49-B3CB-1A68BB3AD7CB}"/>
              </a:ext>
            </a:extLst>
          </p:cNvPr>
          <p:cNvSpPr>
            <a:spLocks noGrp="1"/>
          </p:cNvSpPr>
          <p:nvPr>
            <p:ph type="ftr" sz="quarter" idx="10"/>
          </p:nvPr>
        </p:nvSpPr>
        <p:spPr/>
        <p:txBody>
          <a:bodyPr/>
          <a:lstStyle/>
          <a:p>
            <a:r>
              <a:rPr lang="de-DE"/>
              <a:t>Course Name</a:t>
            </a:r>
            <a:endParaRPr lang="de-DE" dirty="0"/>
          </a:p>
        </p:txBody>
      </p:sp>
      <p:sp>
        <p:nvSpPr>
          <p:cNvPr id="6" name="Foliennummernplatzhalter 5">
            <a:extLst>
              <a:ext uri="{FF2B5EF4-FFF2-40B4-BE49-F238E27FC236}">
                <a16:creationId xmlns:a16="http://schemas.microsoft.com/office/drawing/2014/main" id="{C7F45AFF-08BE-9F41-A80A-9C762DE3AA19}"/>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147578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9C002-3D21-1A49-A56A-EA49DD8178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0029F03-F2EF-5C47-8D82-B126AF6A7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C04DB63-3754-F146-BD62-A47ABBBD3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ußzeilenplatzhalter 7">
            <a:extLst>
              <a:ext uri="{FF2B5EF4-FFF2-40B4-BE49-F238E27FC236}">
                <a16:creationId xmlns:a16="http://schemas.microsoft.com/office/drawing/2014/main" id="{542BEEEB-9C39-DD4B-945F-E52BA790F7AF}"/>
              </a:ext>
            </a:extLst>
          </p:cNvPr>
          <p:cNvSpPr>
            <a:spLocks noGrp="1"/>
          </p:cNvSpPr>
          <p:nvPr>
            <p:ph type="ftr" sz="quarter" idx="10"/>
          </p:nvPr>
        </p:nvSpPr>
        <p:spPr/>
        <p:txBody>
          <a:bodyPr/>
          <a:lstStyle/>
          <a:p>
            <a:r>
              <a:rPr lang="de-DE"/>
              <a:t>Course Name</a:t>
            </a:r>
            <a:endParaRPr lang="de-DE" dirty="0"/>
          </a:p>
        </p:txBody>
      </p:sp>
      <p:sp>
        <p:nvSpPr>
          <p:cNvPr id="9" name="Foliennummernplatzhalter 8">
            <a:extLst>
              <a:ext uri="{FF2B5EF4-FFF2-40B4-BE49-F238E27FC236}">
                <a16:creationId xmlns:a16="http://schemas.microsoft.com/office/drawing/2014/main" id="{ABEF6C18-47FA-994B-AA2C-4D900F510201}"/>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87906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3CFEAE6-9CF1-BA4C-A9CD-DE3C76C5BE9D}"/>
              </a:ext>
            </a:extLst>
          </p:cNvPr>
          <p:cNvSpPr>
            <a:spLocks noGrp="1"/>
          </p:cNvSpPr>
          <p:nvPr>
            <p:ph type="title"/>
          </p:nvPr>
        </p:nvSpPr>
        <p:spPr>
          <a:xfrm>
            <a:off x="817581" y="365125"/>
            <a:ext cx="9783184"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7FCA7778-D62E-4A40-B631-C35AF4300FA1}"/>
              </a:ext>
            </a:extLst>
          </p:cNvPr>
          <p:cNvSpPr>
            <a:spLocks noGrp="1"/>
          </p:cNvSpPr>
          <p:nvPr>
            <p:ph type="body" idx="1"/>
          </p:nvPr>
        </p:nvSpPr>
        <p:spPr>
          <a:xfrm>
            <a:off x="817581" y="1847850"/>
            <a:ext cx="10536219"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570F66A2-0D02-0F4C-92A5-41E76BB78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72478-BD0A-9547-9755-CA051D75CD6F}" type="slidenum">
              <a:rPr lang="de-DE" smtClean="0"/>
              <a:t>‹Nr.›</a:t>
            </a:fld>
            <a:endParaRPr lang="de-DE"/>
          </a:p>
        </p:txBody>
      </p:sp>
      <p:pic>
        <p:nvPicPr>
          <p:cNvPr id="7" name="Grafik 6">
            <a:extLst>
              <a:ext uri="{FF2B5EF4-FFF2-40B4-BE49-F238E27FC236}">
                <a16:creationId xmlns:a16="http://schemas.microsoft.com/office/drawing/2014/main" id="{668EBF0F-6A87-8449-8FE2-1B2A13FAE1A4}"/>
              </a:ext>
            </a:extLst>
          </p:cNvPr>
          <p:cNvPicPr>
            <a:picLocks noChangeAspect="1"/>
          </p:cNvPicPr>
          <p:nvPr userDrawn="1"/>
        </p:nvPicPr>
        <p:blipFill rotWithShape="1">
          <a:blip r:embed="rId8"/>
          <a:srcRect l="14637" r="30725" b="11970"/>
          <a:stretch/>
        </p:blipFill>
        <p:spPr>
          <a:xfrm>
            <a:off x="11040932" y="190826"/>
            <a:ext cx="1032521" cy="935971"/>
          </a:xfrm>
          <a:prstGeom prst="rect">
            <a:avLst/>
          </a:prstGeom>
        </p:spPr>
      </p:pic>
      <p:sp>
        <p:nvSpPr>
          <p:cNvPr id="8" name="Fußzeilenplatzhalter 7">
            <a:extLst>
              <a:ext uri="{FF2B5EF4-FFF2-40B4-BE49-F238E27FC236}">
                <a16:creationId xmlns:a16="http://schemas.microsoft.com/office/drawing/2014/main" id="{E4029FF3-20BD-2241-ADB3-3DBB7856BFC8}"/>
              </a:ext>
            </a:extLst>
          </p:cNvPr>
          <p:cNvSpPr>
            <a:spLocks noGrp="1"/>
          </p:cNvSpPr>
          <p:nvPr>
            <p:ph type="ftr" sz="quarter" idx="3"/>
          </p:nvPr>
        </p:nvSpPr>
        <p:spPr>
          <a:xfrm>
            <a:off x="152400" y="63872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Course Name</a:t>
            </a:r>
          </a:p>
        </p:txBody>
      </p:sp>
    </p:spTree>
    <p:extLst>
      <p:ext uri="{BB962C8B-B14F-4D97-AF65-F5344CB8AC3E}">
        <p14:creationId xmlns:p14="http://schemas.microsoft.com/office/powerpoint/2010/main" val="89162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7BEADA-2376-A74F-A189-DBE95D96F20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5223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The </a:t>
            </a:r>
            <a:r>
              <a:rPr lang="de-DE" dirty="0" err="1">
                <a:latin typeface="Arial" panose="020B0604020202020204" pitchFamily="34" charset="0"/>
                <a:cs typeface="Arial" panose="020B0604020202020204" pitchFamily="34" charset="0"/>
              </a:rPr>
              <a:t>process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implementation</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a:normAutofit/>
          </a:bodyPr>
          <a:lstStyle/>
          <a:p>
            <a:pPr marL="0" indent="0">
              <a:buNone/>
            </a:pPr>
            <a:r>
              <a:rPr lang="de-DE" sz="2600" dirty="0" err="1">
                <a:latin typeface="Arial" panose="020B0604020202020204" pitchFamily="34" charset="0"/>
                <a:cs typeface="Arial" panose="020B0604020202020204" pitchFamily="34" charset="0"/>
              </a:rPr>
              <a:t>Sustainability</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management</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supplements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central</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management</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areas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by</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sustainability</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topics</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Stakeholder </a:t>
            </a:r>
            <a:r>
              <a:rPr lang="de-DE" sz="2600" dirty="0" err="1">
                <a:latin typeface="Arial" panose="020B0604020202020204" pitchFamily="34" charset="0"/>
                <a:cs typeface="Arial" panose="020B0604020202020204" pitchFamily="34" charset="0"/>
              </a:rPr>
              <a:t>management</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based</a:t>
            </a:r>
            <a:r>
              <a:rPr lang="de-DE" sz="2600" dirty="0">
                <a:latin typeface="Arial" panose="020B0604020202020204" pitchFamily="34" charset="0"/>
                <a:cs typeface="Arial" panose="020B0604020202020204" pitchFamily="34" charset="0"/>
              </a:rPr>
              <a:t> on </a:t>
            </a:r>
            <a:r>
              <a:rPr lang="de-DE" sz="2600" dirty="0" err="1">
                <a:latin typeface="Arial" panose="020B0604020202020204" pitchFamily="34" charset="0"/>
                <a:cs typeface="Arial" panose="020B0604020202020204" pitchFamily="34" charset="0"/>
              </a:rPr>
              <a:t>stakeholder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analysis</a:t>
            </a:r>
            <a:endParaRPr lang="de-DE" sz="2600" dirty="0">
              <a:latin typeface="Arial" panose="020B0604020202020204" pitchFamily="34" charset="0"/>
              <a:cs typeface="Arial" panose="020B0604020202020204" pitchFamily="34" charset="0"/>
            </a:endParaRPr>
          </a:p>
          <a:p>
            <a:pPr marL="514350" indent="-514350">
              <a:buFont typeface="+mj-lt"/>
              <a:buAutoNum type="arabicPeriod"/>
            </a:pPr>
            <a:r>
              <a:rPr lang="de-DE" sz="2600" dirty="0">
                <a:latin typeface="Arial" panose="020B0604020202020204" pitchFamily="34" charset="0"/>
                <a:cs typeface="Arial" panose="020B0604020202020204" pitchFamily="34" charset="0"/>
              </a:rPr>
              <a:t>Dialog </a:t>
            </a:r>
            <a:r>
              <a:rPr lang="de-DE" sz="2600" dirty="0" err="1">
                <a:latin typeface="Arial" panose="020B0604020202020204" pitchFamily="34" charset="0"/>
                <a:cs typeface="Arial" panose="020B0604020202020204" pitchFamily="34" charset="0"/>
              </a:rPr>
              <a:t>with</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stakeholders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and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employees</a:t>
            </a:r>
            <a:r>
              <a:rPr lang="de-DE" sz="2600" dirty="0">
                <a:latin typeface="Arial" panose="020B0604020202020204" pitchFamily="34" charset="0"/>
                <a:cs typeface="Arial" panose="020B0604020202020204" pitchFamily="34" charset="0"/>
              </a:rPr>
              <a:t> in </a:t>
            </a:r>
            <a:r>
              <a:rPr lang="de-DE" sz="2600" dirty="0" err="1">
                <a:latin typeface="Arial" panose="020B0604020202020204" pitchFamily="34" charset="0"/>
                <a:cs typeface="Arial" panose="020B0604020202020204" pitchFamily="34" charset="0"/>
              </a:rPr>
              <a:t>order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to</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formulate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sustainability</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strategy</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err="1">
                <a:latin typeface="Arial" panose="020B0604020202020204" pitchFamily="34" charset="0"/>
                <a:cs typeface="Arial" panose="020B0604020202020204" pitchFamily="34" charset="0"/>
              </a:rPr>
              <a:t>Implement</a:t>
            </a:r>
            <a:r>
              <a:rPr lang="de-DE" sz="2600" dirty="0">
                <a:latin typeface="Arial" panose="020B0604020202020204" pitchFamily="34" charset="0"/>
                <a:cs typeface="Arial" panose="020B0604020202020204" pitchFamily="34" charset="0"/>
              </a:rPr>
              <a:t> a </a:t>
            </a:r>
            <a:r>
              <a:rPr lang="de-DE" sz="2600" dirty="0" err="1">
                <a:latin typeface="Arial" panose="020B0604020202020204" pitchFamily="34" charset="0"/>
                <a:cs typeface="Arial" panose="020B0604020202020204" pitchFamily="34" charset="0"/>
              </a:rPr>
              <a:t>corporate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culture</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err="1">
                <a:latin typeface="Arial" panose="020B0604020202020204" pitchFamily="34" charset="0"/>
                <a:cs typeface="Arial" panose="020B0604020202020204" pitchFamily="34" charset="0"/>
              </a:rPr>
              <a:t>Structures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and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processes</a:t>
            </a:r>
            <a:r>
              <a:rPr lang="de-DE" sz="2600" dirty="0">
                <a:latin typeface="Arial" panose="020B0604020202020204" pitchFamily="34" charset="0"/>
                <a:cs typeface="Arial" panose="020B0604020202020204" pitchFamily="34" charset="0"/>
              </a:rPr>
              <a:t> must </a:t>
            </a:r>
            <a:r>
              <a:rPr lang="de-DE" sz="2600" dirty="0" err="1">
                <a:latin typeface="Arial" panose="020B0604020202020204" pitchFamily="34" charset="0"/>
                <a:cs typeface="Arial" panose="020B0604020202020204" pitchFamily="34" charset="0"/>
              </a:rPr>
              <a:t>be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designed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sustainable</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Design </a:t>
            </a:r>
            <a:r>
              <a:rPr lang="de-DE" sz="2600" dirty="0" err="1">
                <a:latin typeface="Arial" panose="020B0604020202020204" pitchFamily="34" charset="0"/>
                <a:cs typeface="Arial" panose="020B0604020202020204" pitchFamily="34" charset="0"/>
              </a:rPr>
              <a:t>sustainable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services</a:t>
            </a:r>
            <a:r>
              <a:rPr lang="de-DE" sz="2600" dirty="0">
                <a:latin typeface="Arial" panose="020B0604020202020204" pitchFamily="34" charset="0"/>
                <a:cs typeface="Arial" panose="020B0604020202020204" pitchFamily="34" charset="0"/>
              </a:rPr>
              <a:t> </a:t>
            </a:r>
          </a:p>
          <a:p>
            <a:endParaRPr lang="de-DE" sz="2600" dirty="0">
              <a:latin typeface="Arial" panose="020B0604020202020204" pitchFamily="34" charset="0"/>
              <a:cs typeface="Arial" panose="020B0604020202020204" pitchFamily="34" charset="0"/>
            </a:endParaRPr>
          </a:p>
          <a:p>
            <a:endParaRPr lang="de-DE" sz="260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964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Monitoring and </a:t>
            </a:r>
            <a:r>
              <a:rPr lang="de-DE" dirty="0" err="1">
                <a:latin typeface="Arial" panose="020B0604020202020204" pitchFamily="34" charset="0"/>
                <a:cs typeface="Arial" panose="020B0604020202020204" pitchFamily="34" charset="0"/>
              </a:rPr>
              <a:t>reporting</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vert="horz" lIns="91440" tIns="45720" rIns="91440" bIns="45720" rtlCol="0" anchor="t">
            <a:normAutofit/>
          </a:bodyPr>
          <a:lstStyle/>
          <a:p>
            <a:pPr marL="0" indent="0">
              <a:buNone/>
            </a:pPr>
            <a:r>
              <a:rPr lang="de-DE" sz="2600" b="1" dirty="0">
                <a:latin typeface="Arial" panose="020B0604020202020204" pitchFamily="34" charset="0"/>
                <a:cs typeface="Arial" panose="020B0604020202020204" pitchFamily="34" charset="0"/>
              </a:rPr>
              <a:t>The </a:t>
            </a:r>
            <a:r>
              <a:rPr lang="de-DE" sz="2600" b="1" dirty="0" err="1">
                <a:latin typeface="Arial" panose="020B0604020202020204" pitchFamily="34" charset="0"/>
                <a:cs typeface="Arial" panose="020B0604020202020204" pitchFamily="34" charset="0"/>
              </a:rPr>
              <a:t>following</a:t>
            </a:r>
            <a:r>
              <a:rPr lang="de-DE" sz="2600" b="1" dirty="0">
                <a:latin typeface="Arial" panose="020B0604020202020204" pitchFamily="34" charset="0"/>
                <a:cs typeface="Arial" panose="020B0604020202020204" pitchFamily="34" charset="0"/>
              </a:rPr>
              <a:t> </a:t>
            </a:r>
            <a:r>
              <a:rPr lang="de-DE" sz="2600" b="1" dirty="0" err="1">
                <a:latin typeface="Arial" panose="020B0604020202020204" pitchFamily="34" charset="0"/>
                <a:cs typeface="Arial" panose="020B0604020202020204" pitchFamily="34" charset="0"/>
              </a:rPr>
              <a:t>topics</a:t>
            </a:r>
            <a:r>
              <a:rPr lang="de-DE" sz="2600" b="1" dirty="0">
                <a:latin typeface="Arial" panose="020B0604020202020204" pitchFamily="34" charset="0"/>
                <a:cs typeface="Arial" panose="020B0604020202020204" pitchFamily="34" charset="0"/>
              </a:rPr>
              <a:t> </a:t>
            </a:r>
            <a:r>
              <a:rPr lang="de-DE" sz="2600" b="1" dirty="0" err="1">
                <a:latin typeface="Arial" panose="020B0604020202020204" pitchFamily="34" charset="0"/>
                <a:cs typeface="Arial" panose="020B0604020202020204" pitchFamily="34" charset="0"/>
              </a:rPr>
              <a:t>should</a:t>
            </a:r>
            <a:r>
              <a:rPr lang="de-DE" sz="2600" b="1" dirty="0">
                <a:latin typeface="Arial" panose="020B0604020202020204" pitchFamily="34" charset="0"/>
                <a:cs typeface="Arial" panose="020B0604020202020204" pitchFamily="34" charset="0"/>
              </a:rPr>
              <a:t> </a:t>
            </a:r>
            <a:r>
              <a:rPr lang="de-DE" sz="2600" b="1" dirty="0" err="1">
                <a:latin typeface="Arial" panose="020B0604020202020204" pitchFamily="34" charset="0"/>
                <a:cs typeface="Arial" panose="020B0604020202020204" pitchFamily="34" charset="0"/>
              </a:rPr>
              <a:t>be</a:t>
            </a:r>
            <a:r>
              <a:rPr lang="de-DE" sz="2600" b="1" dirty="0">
                <a:latin typeface="Arial" panose="020B0604020202020204" pitchFamily="34" charset="0"/>
                <a:cs typeface="Arial" panose="020B0604020202020204" pitchFamily="34" charset="0"/>
              </a:rPr>
              <a:t> </a:t>
            </a:r>
            <a:r>
              <a:rPr lang="de-DE" sz="2600" b="1" dirty="0" err="1">
                <a:latin typeface="Arial" panose="020B0604020202020204" pitchFamily="34" charset="0"/>
                <a:cs typeface="Arial" panose="020B0604020202020204" pitchFamily="34" charset="0"/>
              </a:rPr>
              <a:t>adressed</a:t>
            </a:r>
            <a:r>
              <a:rPr lang="de-DE" sz="2600" b="1" dirty="0">
                <a:latin typeface="Arial" panose="020B0604020202020204" pitchFamily="34" charset="0"/>
                <a:cs typeface="Arial" panose="020B0604020202020204" pitchFamily="34" charset="0"/>
              </a:rPr>
              <a:t> </a:t>
            </a:r>
          </a:p>
          <a:p>
            <a:r>
              <a:rPr lang="de-DE" sz="2600" dirty="0">
                <a:latin typeface="Arial" panose="020B0604020202020204" pitchFamily="34" charset="0"/>
                <a:cs typeface="Arial" panose="020B0604020202020204" pitchFamily="34" charset="0"/>
              </a:rPr>
              <a:t>Eco-</a:t>
            </a:r>
            <a:r>
              <a:rPr lang="de-DE" sz="2600" dirty="0" err="1">
                <a:latin typeface="Arial" panose="020B0604020202020204" pitchFamily="34" charset="0"/>
                <a:cs typeface="Arial" panose="020B0604020202020204" pitchFamily="34" charset="0"/>
              </a:rPr>
              <a:t>effectiveness</a:t>
            </a:r>
            <a:r>
              <a:rPr lang="de-DE" sz="2600" dirty="0">
                <a:latin typeface="Arial" panose="020B0604020202020204" pitchFamily="34" charset="0"/>
                <a:cs typeface="Arial" panose="020B0604020202020204" pitchFamily="34" charset="0"/>
              </a:rPr>
              <a:t> and </a:t>
            </a:r>
            <a:r>
              <a:rPr lang="de-DE" sz="2600" dirty="0" err="1">
                <a:latin typeface="Arial" panose="020B0604020202020204" pitchFamily="34" charset="0"/>
                <a:cs typeface="Arial" panose="020B0604020202020204" pitchFamily="34" charset="0"/>
              </a:rPr>
              <a:t>socio-effectiveness</a:t>
            </a:r>
            <a:endParaRPr lang="de-DE" sz="2600" dirty="0">
              <a:latin typeface="Arial" panose="020B0604020202020204" pitchFamily="34" charset="0"/>
              <a:cs typeface="Arial" panose="020B0604020202020204" pitchFamily="34" charset="0"/>
            </a:endParaRPr>
          </a:p>
          <a:p>
            <a:r>
              <a:rPr lang="de-DE" sz="2600" dirty="0" err="1">
                <a:latin typeface="Arial" panose="020B0604020202020204" pitchFamily="34" charset="0"/>
                <a:cs typeface="Arial" panose="020B0604020202020204" pitchFamily="34" charset="0"/>
              </a:rPr>
              <a:t>long</a:t>
            </a:r>
            <a:r>
              <a:rPr lang="de-DE" sz="2600" dirty="0">
                <a:latin typeface="Arial" panose="020B0604020202020204" pitchFamily="34" charset="0"/>
                <a:cs typeface="Arial" panose="020B0604020202020204" pitchFamily="34" charset="0"/>
              </a:rPr>
              <a:t>-term organisational </a:t>
            </a:r>
            <a:r>
              <a:rPr lang="de-DE" sz="2600" dirty="0" err="1">
                <a:latin typeface="Arial" panose="020B0604020202020204" pitchFamily="34" charset="0"/>
                <a:cs typeface="Arial" panose="020B0604020202020204" pitchFamily="34" charset="0"/>
              </a:rPr>
              <a:t>goals</a:t>
            </a:r>
            <a:endParaRPr lang="de-DE"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the reporting must also include the social and environmental impacts and the measures for greater sustainability</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There are certain tools and standards which do support the process </a:t>
            </a:r>
            <a:endParaRPr lang="de-DE" b="1" dirty="0">
              <a:latin typeface="Arial" panose="020B0604020202020204" pitchFamily="34" charset="0"/>
              <a:cs typeface="Arial" panose="020B0604020202020204" pitchFamily="34" charset="0"/>
            </a:endParaRPr>
          </a:p>
          <a:p>
            <a:endParaRPr lang="de-DE" sz="260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71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pic>
        <p:nvPicPr>
          <p:cNvPr id="4" name="Grafik 3"/>
          <p:cNvPicPr>
            <a:picLocks noChangeAspect="1"/>
          </p:cNvPicPr>
          <p:nvPr/>
        </p:nvPicPr>
        <p:blipFill>
          <a:blip r:embed="rId3"/>
          <a:stretch>
            <a:fillRect/>
          </a:stretch>
        </p:blipFill>
        <p:spPr>
          <a:xfrm>
            <a:off x="0" y="0"/>
            <a:ext cx="12192000" cy="6867508"/>
          </a:xfrm>
          <a:prstGeom prst="rect">
            <a:avLst/>
          </a:prstGeom>
        </p:spPr>
      </p:pic>
    </p:spTree>
    <p:extLst>
      <p:ext uri="{BB962C8B-B14F-4D97-AF65-F5344CB8AC3E}">
        <p14:creationId xmlns:p14="http://schemas.microsoft.com/office/powerpoint/2010/main" val="208552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Materiality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analysis</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a:normAutofit/>
          </a:bodyPr>
          <a:lstStyle/>
          <a:p>
            <a:r>
              <a:rPr lang="en-US" dirty="0">
                <a:latin typeface="Arial" panose="020B0604020202020204" pitchFamily="34" charset="0"/>
                <a:cs typeface="Arial" panose="020B0604020202020204" pitchFamily="34" charset="0"/>
              </a:rPr>
              <a:t>The materiality analysis can be used as a first step towards starting a sustainability process</a:t>
            </a:r>
          </a:p>
          <a:p>
            <a:r>
              <a:rPr lang="de-DE" dirty="0">
                <a:latin typeface="Arial" panose="020B0604020202020204" pitchFamily="34" charset="0"/>
                <a:cs typeface="Arial" panose="020B0604020202020204" pitchFamily="34" charset="0"/>
              </a:rPr>
              <a:t>The </a:t>
            </a:r>
            <a:r>
              <a:rPr lang="de-DE" dirty="0" err="1">
                <a:latin typeface="Arial" panose="020B0604020202020204" pitchFamily="34" charset="0"/>
                <a:cs typeface="Arial" panose="020B0604020202020204" pitchFamily="34" charset="0"/>
              </a:rPr>
              <a:t>central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topics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buisness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identified</a:t>
            </a:r>
            <a:r>
              <a:rPr lang="de-DE" dirty="0">
                <a:latin typeface="Arial" panose="020B0604020202020204" pitchFamily="34" charset="0"/>
                <a:cs typeface="Arial" panose="020B0604020202020204" pitchFamily="34" charset="0"/>
              </a:rPr>
              <a:t> </a:t>
            </a:r>
          </a:p>
          <a:p>
            <a:pPr lvl="1"/>
            <a:r>
              <a:rPr lang="de-DE" dirty="0" err="1">
                <a:latin typeface="Arial" panose="020B0604020202020204" pitchFamily="34" charset="0"/>
                <a:cs typeface="Arial" panose="020B0604020202020204" pitchFamily="34" charset="0"/>
              </a:rPr>
              <a:t>What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impact</a:t>
            </a:r>
            <a:r>
              <a:rPr lang="de-DE" dirty="0">
                <a:latin typeface="Arial" panose="020B0604020202020204" pitchFamily="34" charset="0"/>
                <a:cs typeface="Arial" panose="020B0604020202020204" pitchFamily="34" charset="0"/>
              </a:rPr>
              <a:t> on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do </a:t>
            </a:r>
            <a:r>
              <a:rPr lang="de-DE" dirty="0" err="1">
                <a:latin typeface="Arial" panose="020B0604020202020204" pitchFamily="34" charset="0"/>
                <a:cs typeface="Arial" panose="020B0604020202020204" pitchFamily="34" charset="0"/>
              </a:rPr>
              <a:t>they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have</a:t>
            </a:r>
            <a:r>
              <a:rPr lang="de-DE" dirty="0">
                <a:latin typeface="Arial" panose="020B0604020202020204" pitchFamily="34" charset="0"/>
                <a:cs typeface="Arial" panose="020B0604020202020204" pitchFamily="34" charset="0"/>
              </a:rPr>
              <a:t>? </a:t>
            </a:r>
          </a:p>
          <a:p>
            <a:pPr lvl="1"/>
            <a:r>
              <a:rPr lang="de-DE" dirty="0" err="1">
                <a:latin typeface="Arial" panose="020B0604020202020204" pitchFamily="34" charset="0"/>
                <a:cs typeface="Arial" panose="020B0604020202020204" pitchFamily="34" charset="0"/>
              </a:rPr>
              <a:t>What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relevance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organisation</a:t>
            </a:r>
            <a:r>
              <a:rPr lang="de-DE" dirty="0">
                <a:latin typeface="Arial" panose="020B0604020202020204" pitchFamily="34" charset="0"/>
                <a:cs typeface="Arial" panose="020B0604020202020204" pitchFamily="34" charset="0"/>
              </a:rPr>
              <a:t> do </a:t>
            </a:r>
            <a:r>
              <a:rPr lang="de-DE" dirty="0" err="1">
                <a:latin typeface="Arial" panose="020B0604020202020204" pitchFamily="34" charset="0"/>
                <a:cs typeface="Arial" panose="020B0604020202020204" pitchFamily="34" charset="0"/>
              </a:rPr>
              <a:t>they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have</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each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topic</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key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figures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indicators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defined</a:t>
            </a:r>
            <a:r>
              <a:rPr lang="de-DE" dirty="0">
                <a:latin typeface="Arial" panose="020B0604020202020204" pitchFamily="34" charset="0"/>
                <a:cs typeface="Arial" panose="020B0604020202020204" pitchFamily="34" charset="0"/>
              </a:rPr>
              <a:t> </a:t>
            </a:r>
          </a:p>
          <a:p>
            <a:endParaRPr lang="de-DE" sz="260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3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Stakeholder Analysis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a:normAutofit/>
          </a:bodyPr>
          <a:lstStyle/>
          <a:p>
            <a:r>
              <a:rPr lang="de-DE" sz="2600" dirty="0">
                <a:latin typeface="Arial" panose="020B0604020202020204" pitchFamily="34" charset="0"/>
                <a:cs typeface="Arial" panose="020B0604020202020204" pitchFamily="34" charset="0"/>
              </a:rPr>
              <a:t>Central </a:t>
            </a:r>
            <a:r>
              <a:rPr lang="de-DE" sz="2600" dirty="0" err="1">
                <a:latin typeface="Arial" panose="020B0604020202020204" pitchFamily="34" charset="0"/>
                <a:cs typeface="Arial" panose="020B0604020202020204" pitchFamily="34" charset="0"/>
              </a:rPr>
              <a:t>Question</a:t>
            </a:r>
            <a:r>
              <a:rPr lang="de-DE" sz="2600" dirty="0">
                <a:latin typeface="Arial" panose="020B0604020202020204" pitchFamily="34" charset="0"/>
                <a:cs typeface="Arial" panose="020B0604020202020204" pitchFamily="34" charset="0"/>
              </a:rPr>
              <a:t>: </a:t>
            </a:r>
          </a:p>
          <a:p>
            <a:pPr lvl="1"/>
            <a:r>
              <a:rPr lang="de-DE" sz="2600" dirty="0" err="1">
                <a:latin typeface="Arial" panose="020B0604020202020204" pitchFamily="34" charset="0"/>
                <a:cs typeface="Arial" panose="020B0604020202020204" pitchFamily="34" charset="0"/>
              </a:rPr>
              <a:t>Which</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stakeholders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have</a:t>
            </a:r>
            <a:r>
              <a:rPr lang="de-DE" sz="2600" dirty="0">
                <a:latin typeface="Arial" panose="020B0604020202020204" pitchFamily="34" charset="0"/>
                <a:cs typeface="Arial" panose="020B0604020202020204" pitchFamily="34" charset="0"/>
              </a:rPr>
              <a:t> an </a:t>
            </a:r>
            <a:r>
              <a:rPr lang="de-DE" sz="2600" dirty="0" err="1">
                <a:latin typeface="Arial" panose="020B0604020202020204" pitchFamily="34" charset="0"/>
                <a:cs typeface="Arial" panose="020B0604020202020204" pitchFamily="34" charset="0"/>
              </a:rPr>
              <a:t>impact</a:t>
            </a:r>
            <a:r>
              <a:rPr lang="de-DE" sz="2600" dirty="0">
                <a:latin typeface="Arial" panose="020B0604020202020204" pitchFamily="34" charset="0"/>
                <a:cs typeface="Arial" panose="020B0604020202020204" pitchFamily="34" charset="0"/>
              </a:rPr>
              <a:t> on </a:t>
            </a:r>
            <a:r>
              <a:rPr lang="de-DE" sz="2600" dirty="0" err="1">
                <a:latin typeface="Arial" panose="020B0604020202020204" pitchFamily="34" charset="0"/>
                <a:cs typeface="Arial" panose="020B0604020202020204" pitchFamily="34" charset="0"/>
              </a:rPr>
              <a:t>the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success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of</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the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organisation</a:t>
            </a:r>
            <a:r>
              <a:rPr lang="de-DE" sz="2600" dirty="0">
                <a:latin typeface="Arial" panose="020B0604020202020204" pitchFamily="34" charset="0"/>
                <a:cs typeface="Arial" panose="020B0604020202020204" pitchFamily="34" charset="0"/>
              </a:rPr>
              <a:t> </a:t>
            </a:r>
          </a:p>
          <a:p>
            <a:r>
              <a:rPr lang="de-DE" sz="2600" dirty="0" err="1">
                <a:latin typeface="Arial" panose="020B0604020202020204" pitchFamily="34" charset="0"/>
                <a:cs typeface="Arial" panose="020B0604020202020204" pitchFamily="34" charset="0"/>
              </a:rPr>
              <a:t>Procedure</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List relevant </a:t>
            </a:r>
            <a:r>
              <a:rPr lang="de-DE" sz="2600" dirty="0" err="1">
                <a:latin typeface="Arial" panose="020B0604020202020204" pitchFamily="34" charset="0"/>
                <a:cs typeface="Arial" panose="020B0604020202020204" pitchFamily="34" charset="0"/>
              </a:rPr>
              <a:t>stakeholder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groups</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Groups </a:t>
            </a:r>
            <a:r>
              <a:rPr lang="de-DE" sz="2600" dirty="0" err="1">
                <a:latin typeface="Arial" panose="020B0604020202020204" pitchFamily="34" charset="0"/>
                <a:cs typeface="Arial" panose="020B0604020202020204" pitchFamily="34" charset="0"/>
              </a:rPr>
              <a:t>are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numbered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according</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to</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their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influence</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The </a:t>
            </a:r>
            <a:r>
              <a:rPr lang="de-DE" sz="2600" dirty="0" err="1">
                <a:latin typeface="Arial" panose="020B0604020202020204" pitchFamily="34" charset="0"/>
                <a:cs typeface="Arial" panose="020B0604020202020204" pitchFamily="34" charset="0"/>
              </a:rPr>
              <a:t>attitudes</a:t>
            </a:r>
            <a:r>
              <a:rPr lang="de-DE" sz="2600" dirty="0">
                <a:latin typeface="Arial" panose="020B0604020202020204" pitchFamily="34" charset="0"/>
                <a:cs typeface="Arial" panose="020B0604020202020204" pitchFamily="34" charset="0"/>
              </a:rPr>
              <a:t> and </a:t>
            </a:r>
            <a:r>
              <a:rPr lang="de-DE" sz="2600" dirty="0" err="1">
                <a:latin typeface="Arial" panose="020B0604020202020204" pitchFamily="34" charset="0"/>
                <a:cs typeface="Arial" panose="020B0604020202020204" pitchFamily="34" charset="0"/>
              </a:rPr>
              <a:t>provided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resources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are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listed</a:t>
            </a:r>
            <a:r>
              <a:rPr lang="de-DE" sz="2600" dirty="0">
                <a:latin typeface="Arial" panose="020B0604020202020204" pitchFamily="34" charset="0"/>
                <a:cs typeface="Arial" panose="020B0604020202020204" pitchFamily="34" charset="0"/>
              </a:rPr>
              <a:t> </a:t>
            </a:r>
          </a:p>
          <a:p>
            <a:pPr marL="514350" indent="-514350">
              <a:buFont typeface="+mj-lt"/>
              <a:buAutoNum type="arabicPeriod"/>
            </a:pPr>
            <a:r>
              <a:rPr lang="de-DE" sz="2600" dirty="0">
                <a:latin typeface="Arial" panose="020B0604020202020204" pitchFamily="34" charset="0"/>
                <a:cs typeface="Arial" panose="020B0604020202020204" pitchFamily="34" charset="0"/>
              </a:rPr>
              <a:t>The </a:t>
            </a:r>
            <a:r>
              <a:rPr lang="de-DE" sz="2600" dirty="0" err="1">
                <a:latin typeface="Arial" panose="020B0604020202020204" pitchFamily="34" charset="0"/>
                <a:cs typeface="Arial" panose="020B0604020202020204" pitchFamily="34" charset="0"/>
              </a:rPr>
              <a:t>expectations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of</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the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stakeholders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about</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sustainability</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are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listed</a:t>
            </a:r>
            <a:r>
              <a:rPr lang="de-DE" sz="2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48244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sz="half" idx="2"/>
            <p:extLst>
              <p:ext uri="{D42A27DB-BD31-4B8C-83A1-F6EECF244321}">
                <p14:modId xmlns:p14="http://schemas.microsoft.com/office/powerpoint/2010/main" val="648893175"/>
              </p:ext>
            </p:extLst>
          </p:nvPr>
        </p:nvGraphicFramePr>
        <p:xfrm>
          <a:off x="315287" y="481670"/>
          <a:ext cx="10536235" cy="5894660"/>
        </p:xfrm>
        <a:graphic>
          <a:graphicData uri="http://schemas.openxmlformats.org/drawingml/2006/table">
            <a:tbl>
              <a:tblPr firstRow="1" bandRow="1">
                <a:tableStyleId>{616DA210-FB5B-4158-B5E0-FEB733F419BA}</a:tableStyleId>
              </a:tblPr>
              <a:tblGrid>
                <a:gridCol w="1671637">
                  <a:extLst>
                    <a:ext uri="{9D8B030D-6E8A-4147-A177-3AD203B41FA5}">
                      <a16:colId xmlns:a16="http://schemas.microsoft.com/office/drawing/2014/main" val="82314188"/>
                    </a:ext>
                  </a:extLst>
                </a:gridCol>
                <a:gridCol w="1303867">
                  <a:extLst>
                    <a:ext uri="{9D8B030D-6E8A-4147-A177-3AD203B41FA5}">
                      <a16:colId xmlns:a16="http://schemas.microsoft.com/office/drawing/2014/main" val="4243146354"/>
                    </a:ext>
                  </a:extLst>
                </a:gridCol>
                <a:gridCol w="2116666">
                  <a:extLst>
                    <a:ext uri="{9D8B030D-6E8A-4147-A177-3AD203B41FA5}">
                      <a16:colId xmlns:a16="http://schemas.microsoft.com/office/drawing/2014/main" val="1347601741"/>
                    </a:ext>
                  </a:extLst>
                </a:gridCol>
                <a:gridCol w="2116667">
                  <a:extLst>
                    <a:ext uri="{9D8B030D-6E8A-4147-A177-3AD203B41FA5}">
                      <a16:colId xmlns:a16="http://schemas.microsoft.com/office/drawing/2014/main" val="3375124490"/>
                    </a:ext>
                  </a:extLst>
                </a:gridCol>
                <a:gridCol w="3327398">
                  <a:extLst>
                    <a:ext uri="{9D8B030D-6E8A-4147-A177-3AD203B41FA5}">
                      <a16:colId xmlns:a16="http://schemas.microsoft.com/office/drawing/2014/main" val="2247871465"/>
                    </a:ext>
                  </a:extLst>
                </a:gridCol>
              </a:tblGrid>
              <a:tr h="682580">
                <a:tc>
                  <a:txBody>
                    <a:bodyPr/>
                    <a:lstStyle/>
                    <a:p>
                      <a:pPr algn="ctr"/>
                      <a:r>
                        <a:rPr lang="de-DE" sz="1800" dirty="0"/>
                        <a:t>Stakeholder </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pPr algn="ctr"/>
                      <a:r>
                        <a:rPr lang="de-DE" sz="1800" dirty="0" err="1"/>
                        <a:t>Influence</a:t>
                      </a:r>
                      <a:r>
                        <a:rPr lang="de-DE" sz="1800" baseline="0" dirty="0"/>
                        <a:t> </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pPr algn="ctr"/>
                      <a:r>
                        <a:rPr lang="de-DE" sz="1800" dirty="0" err="1"/>
                        <a:t>Attitudes</a:t>
                      </a:r>
                      <a:r>
                        <a:rPr lang="de-DE" sz="1800" dirty="0"/>
                        <a:t>/ </a:t>
                      </a:r>
                      <a:r>
                        <a:rPr lang="de-DE" sz="1800" dirty="0" err="1"/>
                        <a:t>values</a:t>
                      </a:r>
                      <a:r>
                        <a:rPr lang="de-DE" sz="1800" dirty="0"/>
                        <a:t>/ </a:t>
                      </a:r>
                      <a:r>
                        <a:rPr lang="de-DE" sz="1800" dirty="0" err="1"/>
                        <a:t>conflicts</a:t>
                      </a:r>
                      <a:r>
                        <a:rPr lang="de-DE" sz="1800" dirty="0"/>
                        <a:t> </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pPr algn="ctr"/>
                      <a:r>
                        <a:rPr lang="de-DE" sz="1800" dirty="0"/>
                        <a:t>Resources </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pPr algn="ctr"/>
                      <a:r>
                        <a:rPr lang="de-DE" sz="1800" dirty="0" err="1"/>
                        <a:t>Sustainability</a:t>
                      </a:r>
                      <a:r>
                        <a:rPr lang="de-DE" sz="1800" dirty="0"/>
                        <a:t> </a:t>
                      </a:r>
                      <a:r>
                        <a:rPr lang="de-DE" sz="1800" dirty="0" err="1"/>
                        <a:t>expectations</a:t>
                      </a:r>
                      <a:r>
                        <a:rPr lang="de-DE" sz="1800" dirty="0"/>
                        <a:t> </a:t>
                      </a:r>
                      <a:endParaRPr lang="de-DE" sz="180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3350289045"/>
                  </a:ext>
                </a:extLst>
              </a:tr>
              <a:tr h="1498203">
                <a:tc>
                  <a:txBody>
                    <a:bodyPr/>
                    <a:lstStyle/>
                    <a:p>
                      <a:r>
                        <a:rPr lang="de-DE" sz="1800" dirty="0" err="1"/>
                        <a:t>Funding</a:t>
                      </a:r>
                      <a:r>
                        <a:rPr lang="de-DE" sz="1800" baseline="0" dirty="0"/>
                        <a:t> </a:t>
                      </a:r>
                      <a:r>
                        <a:rPr lang="de-DE" sz="1800" baseline="0" dirty="0" err="1"/>
                        <a:t>body</a:t>
                      </a:r>
                      <a:r>
                        <a:rPr lang="de-DE" sz="1800" baseline="0" dirty="0"/>
                        <a:t> </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algn="ctr"/>
                      <a:r>
                        <a:rPr lang="de-DE" sz="1800" dirty="0"/>
                        <a:t>1</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r>
                        <a:rPr lang="en-US" sz="1800" dirty="0"/>
                        <a:t>Expects quality and cost-efficient implementation of the work of the state institution.</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r>
                        <a:rPr lang="en-US" sz="1800" dirty="0"/>
                        <a:t>Funding for stationary services (service contract),</a:t>
                      </a:r>
                    </a:p>
                    <a:p>
                      <a:r>
                        <a:rPr lang="en-US" sz="1800" dirty="0"/>
                        <a:t>Influence on political decision-makers</a:t>
                      </a:r>
                    </a:p>
                    <a:p>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algn="l">
                        <a:lnSpc>
                          <a:spcPct val="150000"/>
                        </a:lnSpc>
                        <a:spcAft>
                          <a:spcPts val="0"/>
                        </a:spcAft>
                        <a:tabLst>
                          <a:tab pos="854710" algn="l"/>
                        </a:tabLst>
                      </a:pPr>
                      <a:r>
                        <a:rPr lang="en-US" sz="1800" dirty="0">
                          <a:effectLst/>
                        </a:rPr>
                        <a:t>1 No poverty</a:t>
                      </a:r>
                      <a:endParaRPr lang="de-DE" sz="1800" dirty="0">
                        <a:effectLst/>
                      </a:endParaRPr>
                    </a:p>
                    <a:p>
                      <a:pPr algn="l">
                        <a:lnSpc>
                          <a:spcPct val="150000"/>
                        </a:lnSpc>
                        <a:spcAft>
                          <a:spcPts val="0"/>
                        </a:spcAft>
                        <a:tabLst>
                          <a:tab pos="854710" algn="l"/>
                        </a:tabLst>
                      </a:pPr>
                      <a:r>
                        <a:rPr lang="en-US" sz="1800" dirty="0">
                          <a:effectLst/>
                        </a:rPr>
                        <a:t>2 Zero hunger</a:t>
                      </a:r>
                      <a:endParaRPr lang="de-DE" sz="1800" dirty="0">
                        <a:effectLst/>
                      </a:endParaRPr>
                    </a:p>
                    <a:p>
                      <a:pPr algn="l">
                        <a:lnSpc>
                          <a:spcPct val="150000"/>
                        </a:lnSpc>
                        <a:spcAft>
                          <a:spcPts val="0"/>
                        </a:spcAft>
                        <a:tabLst>
                          <a:tab pos="854710" algn="l"/>
                        </a:tabLst>
                      </a:pPr>
                      <a:r>
                        <a:rPr lang="en-US" sz="1800" dirty="0">
                          <a:effectLst/>
                        </a:rPr>
                        <a:t>3 Good health and well-being</a:t>
                      </a:r>
                      <a:endParaRPr lang="de-DE" sz="1800" dirty="0">
                        <a:effectLst/>
                      </a:endParaRPr>
                    </a:p>
                    <a:p>
                      <a:pPr algn="l">
                        <a:lnSpc>
                          <a:spcPct val="150000"/>
                        </a:lnSpc>
                        <a:spcAft>
                          <a:spcPts val="0"/>
                        </a:spcAft>
                        <a:tabLst>
                          <a:tab pos="854710" algn="l"/>
                        </a:tabLst>
                      </a:pPr>
                      <a:r>
                        <a:rPr lang="en-US" sz="1800" dirty="0">
                          <a:effectLst/>
                        </a:rPr>
                        <a:t>10 Reduced inequalities</a:t>
                      </a:r>
                      <a:endParaRPr lang="de-DE" sz="1800" dirty="0">
                        <a:effectLst/>
                      </a:endParaRPr>
                    </a:p>
                    <a:p>
                      <a:r>
                        <a:rPr lang="en-US" sz="1800" dirty="0">
                          <a:effectLst/>
                        </a:rPr>
                        <a:t>16 Peace, justice and strong institutions</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267758809"/>
                  </a:ext>
                </a:extLst>
              </a:tr>
              <a:tr h="1048341">
                <a:tc>
                  <a:txBody>
                    <a:bodyPr/>
                    <a:lstStyle/>
                    <a:p>
                      <a:r>
                        <a:rPr lang="de-DE" sz="1800" dirty="0" err="1"/>
                        <a:t>Residents</a:t>
                      </a:r>
                      <a:r>
                        <a:rPr lang="de-DE" sz="1800" dirty="0"/>
                        <a:t> </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pPr algn="ctr"/>
                      <a:r>
                        <a:rPr lang="de-DE" sz="1800" dirty="0"/>
                        <a:t>1</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r>
                        <a:rPr lang="en-US" sz="1800" dirty="0"/>
                        <a:t>Uses</a:t>
                      </a:r>
                      <a:r>
                        <a:rPr lang="en-US" sz="1800" baseline="0" dirty="0"/>
                        <a:t> the service</a:t>
                      </a:r>
                      <a:r>
                        <a:rPr lang="en-US" sz="1800" dirty="0"/>
                        <a:t>, but are rather critical</a:t>
                      </a:r>
                      <a:endParaRPr lang="de-DE" sz="1800" dirty="0">
                        <a:latin typeface="Arial" panose="020B0604020202020204" pitchFamily="34" charset="0"/>
                        <a:cs typeface="Arial" panose="020B0604020202020204" pitchFamily="34" charset="0"/>
                      </a:endParaRPr>
                    </a:p>
                  </a:txBody>
                  <a:tcPr>
                    <a:solidFill>
                      <a:srgbClr val="FDCD05"/>
                    </a:solidFill>
                  </a:tcPr>
                </a:tc>
                <a:tc>
                  <a:txBody>
                    <a:bodyPr/>
                    <a:lstStyle/>
                    <a:p>
                      <a:r>
                        <a:rPr lang="en-US" sz="1800" dirty="0"/>
                        <a:t>Access to other networks, trust, sometimes</a:t>
                      </a:r>
                    </a:p>
                    <a:p>
                      <a:r>
                        <a:rPr lang="en-US" sz="1800" dirty="0"/>
                        <a:t>volunteer work</a:t>
                      </a:r>
                      <a:endParaRPr lang="en-US" sz="1800" dirty="0">
                        <a:latin typeface="Arial" panose="020B0604020202020204" pitchFamily="34" charset="0"/>
                        <a:cs typeface="Arial" panose="020B0604020202020204" pitchFamily="34" charset="0"/>
                      </a:endParaRPr>
                    </a:p>
                  </a:txBody>
                  <a:tcPr>
                    <a:solidFill>
                      <a:srgbClr val="FDCD05"/>
                    </a:solidFill>
                  </a:tcPr>
                </a:tc>
                <a:tc>
                  <a:txBody>
                    <a:bodyPr/>
                    <a:lstStyle/>
                    <a:p>
                      <a:r>
                        <a:rPr lang="en-US" sz="1800" dirty="0"/>
                        <a:t>1 No poverty</a:t>
                      </a:r>
                    </a:p>
                    <a:p>
                      <a:r>
                        <a:rPr lang="en-US" sz="1800" dirty="0"/>
                        <a:t>2 Zero hunger</a:t>
                      </a:r>
                    </a:p>
                    <a:p>
                      <a:r>
                        <a:rPr lang="en-US" sz="1800" dirty="0"/>
                        <a:t>3 Good health and well-being</a:t>
                      </a:r>
                    </a:p>
                    <a:p>
                      <a:r>
                        <a:rPr lang="en-US" sz="1800" dirty="0"/>
                        <a:t>7 Affordable and clean energy</a:t>
                      </a:r>
                      <a:endParaRPr lang="en-US" sz="180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2615830690"/>
                  </a:ext>
                </a:extLst>
              </a:tr>
              <a:tr h="1498203">
                <a:tc>
                  <a:txBody>
                    <a:bodyPr/>
                    <a:lstStyle/>
                    <a:p>
                      <a:r>
                        <a:rPr lang="en-US" sz="1800" dirty="0"/>
                        <a:t>Residents in the immediate</a:t>
                      </a:r>
                    </a:p>
                    <a:p>
                      <a:r>
                        <a:rPr lang="en-US" sz="1800" dirty="0"/>
                        <a:t>sur-</a:t>
                      </a:r>
                      <a:r>
                        <a:rPr lang="en-US" sz="1800" dirty="0" err="1"/>
                        <a:t>roundings</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algn="ctr"/>
                      <a:r>
                        <a:rPr lang="de-DE" sz="1800" dirty="0"/>
                        <a:t>2</a:t>
                      </a:r>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r>
                        <a:rPr lang="en-US" sz="1800" dirty="0"/>
                        <a:t>Want peace in the district, care about the image of the town, support through</a:t>
                      </a:r>
                    </a:p>
                    <a:p>
                      <a:r>
                        <a:rPr lang="en-US" sz="1800" dirty="0"/>
                        <a:t>donations</a:t>
                      </a:r>
                      <a:endParaRPr lang="en-US"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r>
                        <a:rPr lang="en-US" sz="1800" dirty="0"/>
                        <a:t>Social</a:t>
                      </a:r>
                    </a:p>
                    <a:p>
                      <a:r>
                        <a:rPr lang="en-US" sz="1800" dirty="0"/>
                        <a:t>acceptance,</a:t>
                      </a:r>
                    </a:p>
                    <a:p>
                      <a:r>
                        <a:rPr lang="en-US" sz="1800" dirty="0"/>
                        <a:t>donation of time and money</a:t>
                      </a:r>
                    </a:p>
                    <a:p>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r>
                        <a:rPr lang="en-US" sz="1800" dirty="0"/>
                        <a:t>1 No poverty</a:t>
                      </a:r>
                    </a:p>
                    <a:p>
                      <a:r>
                        <a:rPr lang="en-US" sz="1800" dirty="0"/>
                        <a:t>2 Zero hunger</a:t>
                      </a:r>
                    </a:p>
                    <a:p>
                      <a:r>
                        <a:rPr lang="en-US" sz="1800" dirty="0"/>
                        <a:t>3 Good health and well-being</a:t>
                      </a:r>
                    </a:p>
                    <a:p>
                      <a:endParaRPr lang="de-DE" sz="1800"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2445518268"/>
                  </a:ext>
                </a:extLst>
              </a:tr>
            </a:tbl>
          </a:graphicData>
        </a:graphic>
      </p:graphicFrame>
    </p:spTree>
    <p:extLst>
      <p:ext uri="{BB962C8B-B14F-4D97-AF65-F5344CB8AC3E}">
        <p14:creationId xmlns:p14="http://schemas.microsoft.com/office/powerpoint/2010/main" val="1217907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PESTEL </a:t>
            </a:r>
            <a:r>
              <a:rPr lang="de-DE" dirty="0" err="1">
                <a:latin typeface="Arial" panose="020B0604020202020204" pitchFamily="34" charset="0"/>
                <a:cs typeface="Arial" panose="020B0604020202020204" pitchFamily="34" charset="0"/>
              </a:rPr>
              <a:t>analysis</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200" y="2075543"/>
            <a:ext cx="3953934" cy="4101420"/>
          </a:xfrm>
          <a:ln w="38100">
            <a:solidFill>
              <a:srgbClr val="FDCD05"/>
            </a:solidFill>
          </a:ln>
        </p:spPr>
        <p:txBody>
          <a:bodyPr>
            <a:normAutofit/>
          </a:bodyPr>
          <a:lstStyle/>
          <a:p>
            <a:r>
              <a:rPr lang="de-DE" sz="3800" b="1" dirty="0">
                <a:latin typeface="Arial" panose="020B0604020202020204" pitchFamily="34" charset="0"/>
                <a:cs typeface="Arial" panose="020B0604020202020204" pitchFamily="34" charset="0"/>
              </a:rPr>
              <a:t>P </a:t>
            </a:r>
            <a:r>
              <a:rPr lang="de-DE" sz="3800" dirty="0" err="1">
                <a:latin typeface="Arial" panose="020B0604020202020204" pitchFamily="34" charset="0"/>
                <a:cs typeface="Arial" panose="020B0604020202020204" pitchFamily="34" charset="0"/>
              </a:rPr>
              <a:t>olitical</a:t>
            </a:r>
            <a:r>
              <a:rPr lang="de-DE" sz="3800" dirty="0">
                <a:latin typeface="Arial" panose="020B0604020202020204" pitchFamily="34" charset="0"/>
                <a:cs typeface="Arial" panose="020B0604020202020204" pitchFamily="34" charset="0"/>
              </a:rPr>
              <a:t> </a:t>
            </a:r>
          </a:p>
          <a:p>
            <a:r>
              <a:rPr lang="de-DE" sz="3800" b="1" dirty="0">
                <a:latin typeface="Arial" panose="020B0604020202020204" pitchFamily="34" charset="0"/>
                <a:cs typeface="Arial" panose="020B0604020202020204" pitchFamily="34" charset="0"/>
              </a:rPr>
              <a:t>E </a:t>
            </a:r>
            <a:r>
              <a:rPr lang="de-DE" sz="3800" dirty="0" err="1">
                <a:latin typeface="Arial" panose="020B0604020202020204" pitchFamily="34" charset="0"/>
                <a:cs typeface="Arial" panose="020B0604020202020204" pitchFamily="34" charset="0"/>
              </a:rPr>
              <a:t>conomioc</a:t>
            </a:r>
            <a:r>
              <a:rPr lang="de-DE" sz="3800" dirty="0">
                <a:latin typeface="Arial" panose="020B0604020202020204" pitchFamily="34" charset="0"/>
                <a:cs typeface="Arial" panose="020B0604020202020204" pitchFamily="34" charset="0"/>
              </a:rPr>
              <a:t> </a:t>
            </a:r>
          </a:p>
          <a:p>
            <a:r>
              <a:rPr lang="de-DE" sz="3800" b="1" dirty="0">
                <a:latin typeface="Arial" panose="020B0604020202020204" pitchFamily="34" charset="0"/>
                <a:cs typeface="Arial" panose="020B0604020202020204" pitchFamily="34" charset="0"/>
              </a:rPr>
              <a:t>S </a:t>
            </a:r>
            <a:r>
              <a:rPr lang="de-DE" sz="3800" dirty="0" err="1">
                <a:latin typeface="Arial" panose="020B0604020202020204" pitchFamily="34" charset="0"/>
                <a:cs typeface="Arial" panose="020B0604020202020204" pitchFamily="34" charset="0"/>
              </a:rPr>
              <a:t>ocial</a:t>
            </a:r>
            <a:r>
              <a:rPr lang="de-DE" sz="3800" dirty="0">
                <a:latin typeface="Arial" panose="020B0604020202020204" pitchFamily="34" charset="0"/>
                <a:cs typeface="Arial" panose="020B0604020202020204" pitchFamily="34" charset="0"/>
              </a:rPr>
              <a:t> </a:t>
            </a:r>
          </a:p>
          <a:p>
            <a:r>
              <a:rPr lang="de-DE" sz="3800" b="1" dirty="0">
                <a:latin typeface="Arial" panose="020B0604020202020204" pitchFamily="34" charset="0"/>
                <a:cs typeface="Arial" panose="020B0604020202020204" pitchFamily="34" charset="0"/>
              </a:rPr>
              <a:t>T </a:t>
            </a:r>
            <a:r>
              <a:rPr lang="de-DE" sz="3800" dirty="0" err="1">
                <a:latin typeface="Arial" panose="020B0604020202020204" pitchFamily="34" charset="0"/>
                <a:cs typeface="Arial" panose="020B0604020202020204" pitchFamily="34" charset="0"/>
              </a:rPr>
              <a:t>echnological</a:t>
            </a:r>
            <a:r>
              <a:rPr lang="de-DE" sz="3800" dirty="0">
                <a:latin typeface="Arial" panose="020B0604020202020204" pitchFamily="34" charset="0"/>
                <a:cs typeface="Arial" panose="020B0604020202020204" pitchFamily="34" charset="0"/>
              </a:rPr>
              <a:t> </a:t>
            </a:r>
          </a:p>
          <a:p>
            <a:r>
              <a:rPr lang="de-DE" sz="3800" b="1" dirty="0">
                <a:latin typeface="Arial" panose="020B0604020202020204" pitchFamily="34" charset="0"/>
                <a:cs typeface="Arial" panose="020B0604020202020204" pitchFamily="34" charset="0"/>
              </a:rPr>
              <a:t>E </a:t>
            </a:r>
            <a:r>
              <a:rPr lang="de-DE" sz="3800" dirty="0" err="1">
                <a:latin typeface="Arial" panose="020B0604020202020204" pitchFamily="34" charset="0"/>
                <a:cs typeface="Arial" panose="020B0604020202020204" pitchFamily="34" charset="0"/>
              </a:rPr>
              <a:t>nvironmental</a:t>
            </a:r>
            <a:r>
              <a:rPr lang="de-DE" sz="3800" dirty="0">
                <a:latin typeface="Arial" panose="020B0604020202020204" pitchFamily="34" charset="0"/>
                <a:cs typeface="Arial" panose="020B0604020202020204" pitchFamily="34" charset="0"/>
              </a:rPr>
              <a:t> </a:t>
            </a:r>
          </a:p>
          <a:p>
            <a:r>
              <a:rPr lang="de-DE" sz="3800" b="1" dirty="0">
                <a:latin typeface="Arial" panose="020B0604020202020204" pitchFamily="34" charset="0"/>
                <a:cs typeface="Arial" panose="020B0604020202020204" pitchFamily="34" charset="0"/>
              </a:rPr>
              <a:t>L </a:t>
            </a:r>
            <a:r>
              <a:rPr lang="de-DE" sz="3800" dirty="0">
                <a:latin typeface="Arial" panose="020B0604020202020204" pitchFamily="34" charset="0"/>
                <a:cs typeface="Arial" panose="020B0604020202020204" pitchFamily="34" charset="0"/>
              </a:rPr>
              <a:t>egal </a:t>
            </a:r>
          </a:p>
        </p:txBody>
      </p:sp>
      <p:sp>
        <p:nvSpPr>
          <p:cNvPr id="4"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5122832" y="2075543"/>
            <a:ext cx="5477933" cy="4101420"/>
          </a:xfrm>
        </p:spPr>
        <p:txBody>
          <a:bodyPr>
            <a:normAutofit/>
          </a:bodyPr>
          <a:lstStyle/>
          <a:p>
            <a:pPr marL="742950" indent="-742950">
              <a:buFont typeface="+mj-lt"/>
              <a:buAutoNum type="arabicPeriod"/>
            </a:pPr>
            <a:r>
              <a:rPr lang="de-DE" sz="3800" dirty="0" err="1">
                <a:latin typeface="Arial" panose="020B0604020202020204" pitchFamily="34" charset="0"/>
                <a:cs typeface="Arial" panose="020B0604020202020204" pitchFamily="34" charset="0"/>
              </a:rPr>
              <a:t>Identify</a:t>
            </a:r>
            <a:r>
              <a:rPr lang="de-DE" sz="3800" dirty="0">
                <a:latin typeface="Arial" panose="020B0604020202020204" pitchFamily="34" charset="0"/>
                <a:cs typeface="Arial" panose="020B0604020202020204" pitchFamily="34" charset="0"/>
              </a:rPr>
              <a:t> relevant </a:t>
            </a:r>
            <a:r>
              <a:rPr lang="de-DE" sz="3800" dirty="0" err="1">
                <a:latin typeface="Arial" panose="020B0604020202020204" pitchFamily="34" charset="0"/>
                <a:cs typeface="Arial" panose="020B0604020202020204" pitchFamily="34" charset="0"/>
              </a:rPr>
              <a:t>topics</a:t>
            </a:r>
            <a:r>
              <a:rPr lang="de-DE" sz="3800" dirty="0">
                <a:latin typeface="Arial" panose="020B0604020202020204" pitchFamily="34" charset="0"/>
                <a:cs typeface="Arial" panose="020B0604020202020204" pitchFamily="34" charset="0"/>
              </a:rPr>
              <a:t> </a:t>
            </a:r>
          </a:p>
          <a:p>
            <a:pPr marL="742950" indent="-742950">
              <a:buFont typeface="+mj-lt"/>
              <a:buAutoNum type="arabicPeriod"/>
            </a:pPr>
            <a:r>
              <a:rPr lang="de-DE" sz="3800" dirty="0" err="1">
                <a:latin typeface="Arial" panose="020B0604020202020204" pitchFamily="34" charset="0"/>
                <a:cs typeface="Arial" panose="020B0604020202020204" pitchFamily="34" charset="0"/>
              </a:rPr>
              <a:t>Collect</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data</a:t>
            </a:r>
            <a:r>
              <a:rPr lang="de-DE" sz="3800" dirty="0">
                <a:latin typeface="Arial" panose="020B0604020202020204" pitchFamily="34" charset="0"/>
                <a:cs typeface="Arial" panose="020B0604020202020204" pitchFamily="34" charset="0"/>
              </a:rPr>
              <a:t> in </a:t>
            </a:r>
            <a:r>
              <a:rPr lang="de-DE" sz="3800" dirty="0" err="1">
                <a:latin typeface="Arial" panose="020B0604020202020204" pitchFamily="34" charset="0"/>
                <a:cs typeface="Arial" panose="020B0604020202020204" pitchFamily="34" charset="0"/>
              </a:rPr>
              <a:t>order</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to</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estimate</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impact</a:t>
            </a:r>
            <a:r>
              <a:rPr lang="de-DE" sz="3800" dirty="0">
                <a:latin typeface="Arial" panose="020B0604020202020204" pitchFamily="34" charset="0"/>
                <a:cs typeface="Arial" panose="020B0604020202020204" pitchFamily="34" charset="0"/>
              </a:rPr>
              <a:t> </a:t>
            </a:r>
          </a:p>
          <a:p>
            <a:pPr marL="742950" indent="-742950">
              <a:buFont typeface="+mj-lt"/>
              <a:buAutoNum type="arabicPeriod"/>
            </a:pPr>
            <a:r>
              <a:rPr lang="de-DE" sz="3800" dirty="0" err="1">
                <a:latin typeface="Arial" panose="020B0604020202020204" pitchFamily="34" charset="0"/>
                <a:cs typeface="Arial" panose="020B0604020202020204" pitchFamily="34" charset="0"/>
              </a:rPr>
              <a:t>Classify</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the</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degree</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of</a:t>
            </a:r>
            <a:r>
              <a:rPr lang="de-DE" sz="3800" dirty="0">
                <a:latin typeface="Arial" panose="020B0604020202020204" pitchFamily="34" charset="0"/>
                <a:cs typeface="Arial" panose="020B0604020202020204" pitchFamily="34" charset="0"/>
              </a:rPr>
              <a:t> </a:t>
            </a:r>
            <a:r>
              <a:rPr lang="de-DE" sz="3800" dirty="0" err="1">
                <a:latin typeface="Arial" panose="020B0604020202020204" pitchFamily="34" charset="0"/>
                <a:cs typeface="Arial" panose="020B0604020202020204" pitchFamily="34" charset="0"/>
              </a:rPr>
              <a:t>influence</a:t>
            </a:r>
            <a:r>
              <a:rPr lang="de-DE" sz="3800" dirty="0">
                <a:latin typeface="Arial" panose="020B0604020202020204" pitchFamily="34" charset="0"/>
                <a:cs typeface="Arial" panose="020B0604020202020204" pitchFamily="34" charset="0"/>
              </a:rPr>
              <a:t> </a:t>
            </a:r>
          </a:p>
          <a:p>
            <a:pPr marL="0" indent="0">
              <a:buNone/>
            </a:pPr>
            <a:endParaRPr lang="de-DE"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5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PESTEL </a:t>
            </a:r>
            <a:r>
              <a:rPr lang="de-DE" dirty="0" err="1">
                <a:latin typeface="Arial" panose="020B0604020202020204" pitchFamily="34" charset="0"/>
                <a:cs typeface="Arial" panose="020B0604020202020204" pitchFamily="34" charset="0"/>
              </a:rPr>
              <a:t>analysis</a:t>
            </a:r>
            <a:r>
              <a:rPr lang="de-DE" dirty="0">
                <a:latin typeface="Arial" panose="020B0604020202020204" pitchFamily="34" charset="0"/>
                <a:cs typeface="Arial" panose="020B0604020202020204" pitchFamily="34" charset="0"/>
              </a:rPr>
              <a:t> </a:t>
            </a:r>
          </a:p>
        </p:txBody>
      </p:sp>
      <p:graphicFrame>
        <p:nvGraphicFramePr>
          <p:cNvPr id="9" name="Table 9">
            <a:extLst>
              <a:ext uri="{FF2B5EF4-FFF2-40B4-BE49-F238E27FC236}">
                <a16:creationId xmlns:a16="http://schemas.microsoft.com/office/drawing/2014/main" id="{012AA55C-29E1-080E-79B5-324E452406E6}"/>
              </a:ext>
            </a:extLst>
          </p:cNvPr>
          <p:cNvGraphicFramePr>
            <a:graphicFrameLocks noGrp="1"/>
          </p:cNvGraphicFramePr>
          <p:nvPr>
            <p:ph sz="half" idx="1"/>
            <p:extLst>
              <p:ext uri="{D42A27DB-BD31-4B8C-83A1-F6EECF244321}">
                <p14:modId xmlns:p14="http://schemas.microsoft.com/office/powerpoint/2010/main" val="2254930365"/>
              </p:ext>
            </p:extLst>
          </p:nvPr>
        </p:nvGraphicFramePr>
        <p:xfrm>
          <a:off x="838200" y="2074863"/>
          <a:ext cx="9801225" cy="3870960"/>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852809670"/>
                    </a:ext>
                  </a:extLst>
                </a:gridCol>
                <a:gridCol w="3267075">
                  <a:extLst>
                    <a:ext uri="{9D8B030D-6E8A-4147-A177-3AD203B41FA5}">
                      <a16:colId xmlns:a16="http://schemas.microsoft.com/office/drawing/2014/main" val="3826006423"/>
                    </a:ext>
                  </a:extLst>
                </a:gridCol>
                <a:gridCol w="3267075">
                  <a:extLst>
                    <a:ext uri="{9D8B030D-6E8A-4147-A177-3AD203B41FA5}">
                      <a16:colId xmlns:a16="http://schemas.microsoft.com/office/drawing/2014/main" val="2633796885"/>
                    </a:ext>
                  </a:extLst>
                </a:gridCol>
              </a:tblGrid>
              <a:tr h="370840">
                <a:tc>
                  <a:txBody>
                    <a:bodyPr/>
                    <a:lstStyle/>
                    <a:p>
                      <a:pPr lvl="0" algn="ctr">
                        <a:buNone/>
                      </a:pPr>
                      <a:r>
                        <a:rPr lang="en-US" sz="2200" dirty="0">
                          <a:latin typeface="Arial" panose="020B0604020202020204" pitchFamily="34" charset="0"/>
                          <a:cs typeface="Arial" panose="020B0604020202020204" pitchFamily="34" charset="0"/>
                        </a:rPr>
                        <a:t>Political </a:t>
                      </a:r>
                    </a:p>
                  </a:txBody>
                  <a:tcPr>
                    <a:solidFill>
                      <a:srgbClr val="0093DD"/>
                    </a:solidFill>
                  </a:tcPr>
                </a:tc>
                <a:tc>
                  <a:txBody>
                    <a:bodyPr/>
                    <a:lstStyle/>
                    <a:p>
                      <a:pPr algn="ctr"/>
                      <a:r>
                        <a:rPr lang="en-US" sz="2200" dirty="0">
                          <a:latin typeface="Arial" panose="020B0604020202020204" pitchFamily="34" charset="0"/>
                          <a:cs typeface="Arial" panose="020B0604020202020204" pitchFamily="34" charset="0"/>
                        </a:rPr>
                        <a:t>Socio-Cultural </a:t>
                      </a:r>
                    </a:p>
                  </a:txBody>
                  <a:tcPr>
                    <a:solidFill>
                      <a:srgbClr val="0093DD"/>
                    </a:solidFill>
                  </a:tcPr>
                </a:tc>
                <a:tc>
                  <a:txBody>
                    <a:bodyPr/>
                    <a:lstStyle/>
                    <a:p>
                      <a:pPr algn="ctr"/>
                      <a:r>
                        <a:rPr lang="en-US" sz="2200" dirty="0">
                          <a:latin typeface="Arial" panose="020B0604020202020204" pitchFamily="34" charset="0"/>
                          <a:cs typeface="Arial" panose="020B0604020202020204" pitchFamily="34" charset="0"/>
                        </a:rPr>
                        <a:t>Environmental </a:t>
                      </a:r>
                    </a:p>
                  </a:txBody>
                  <a:tcPr>
                    <a:solidFill>
                      <a:srgbClr val="0093DD"/>
                    </a:solidFill>
                  </a:tcPr>
                </a:tc>
                <a:extLst>
                  <a:ext uri="{0D108BD9-81ED-4DB2-BD59-A6C34878D82A}">
                    <a16:rowId xmlns:a16="http://schemas.microsoft.com/office/drawing/2014/main" val="2973049442"/>
                  </a:ext>
                </a:extLst>
              </a:tr>
              <a:tr h="370840">
                <a:tc>
                  <a:txBody>
                    <a:bodyPr/>
                    <a:lstStyle/>
                    <a:p>
                      <a:pPr marL="285750" indent="-285750" algn="l">
                        <a:buFont typeface="Arial"/>
                        <a:buChar char="•"/>
                      </a:pPr>
                      <a:r>
                        <a:rPr lang="en-US" sz="2200" dirty="0">
                          <a:latin typeface="Arial" panose="020B0604020202020204" pitchFamily="34" charset="0"/>
                          <a:cs typeface="Arial" panose="020B0604020202020204" pitchFamily="34" charset="0"/>
                        </a:rPr>
                        <a:t>Legislation </a:t>
                      </a:r>
                    </a:p>
                    <a:p>
                      <a:pPr marL="285750" lvl="0" indent="-285750" algn="l">
                        <a:buFont typeface="Arial"/>
                        <a:buChar char="•"/>
                      </a:pPr>
                      <a:r>
                        <a:rPr lang="en-US" sz="2200" dirty="0">
                          <a:latin typeface="Arial" panose="020B0604020202020204" pitchFamily="34" charset="0"/>
                          <a:cs typeface="Arial" panose="020B0604020202020204" pitchFamily="34" charset="0"/>
                        </a:rPr>
                        <a:t>Political stability </a:t>
                      </a:r>
                    </a:p>
                    <a:p>
                      <a:pPr marL="285750" lvl="0" indent="-285750" algn="l">
                        <a:buFont typeface="Arial"/>
                        <a:buChar char="•"/>
                      </a:pPr>
                      <a:r>
                        <a:rPr lang="en-US" sz="2200" dirty="0">
                          <a:latin typeface="Arial" panose="020B0604020202020204" pitchFamily="34" charset="0"/>
                          <a:cs typeface="Arial" panose="020B0604020202020204" pitchFamily="34" charset="0"/>
                        </a:rPr>
                        <a:t>Tax guidelines </a:t>
                      </a:r>
                    </a:p>
                    <a:p>
                      <a:pPr marL="285750" lvl="0" indent="-285750" algn="l">
                        <a:buFont typeface="Arial"/>
                        <a:buChar char="•"/>
                      </a:pPr>
                      <a:r>
                        <a:rPr lang="en-US" sz="2200" dirty="0">
                          <a:latin typeface="Arial" panose="020B0604020202020204" pitchFamily="34" charset="0"/>
                          <a:cs typeface="Arial" panose="020B0604020202020204" pitchFamily="34" charset="0"/>
                        </a:rPr>
                        <a:t>Subvention </a:t>
                      </a:r>
                    </a:p>
                    <a:p>
                      <a:pPr marL="285750" lvl="0" indent="-285750" algn="l">
                        <a:buFont typeface="Arial"/>
                        <a:buChar char="•"/>
                      </a:pPr>
                      <a:r>
                        <a:rPr lang="en-US" sz="2200" dirty="0">
                          <a:latin typeface="Arial" panose="020B0604020202020204" pitchFamily="34" charset="0"/>
                          <a:cs typeface="Arial" panose="020B0604020202020204" pitchFamily="34" charset="0"/>
                        </a:rPr>
                        <a:t>Foreign policy </a:t>
                      </a:r>
                    </a:p>
                    <a:p>
                      <a:pPr marL="285750" lvl="0" indent="-285750" algn="l">
                        <a:buFont typeface="Arial"/>
                        <a:buChar char="•"/>
                      </a:pPr>
                      <a:r>
                        <a:rPr lang="en-US" sz="2200" dirty="0">
                          <a:latin typeface="Arial" panose="020B0604020202020204" pitchFamily="34" charset="0"/>
                          <a:cs typeface="Arial" panose="020B0604020202020204" pitchFamily="34" charset="0"/>
                        </a:rPr>
                        <a:t>Social policy </a:t>
                      </a:r>
                    </a:p>
                    <a:p>
                      <a:pPr marL="285750" lvl="0" indent="-285750" algn="l">
                        <a:buFont typeface="Arial"/>
                        <a:buChar char="•"/>
                      </a:pPr>
                      <a:r>
                        <a:rPr lang="en-US" sz="2200" dirty="0">
                          <a:latin typeface="Arial" panose="020B0604020202020204" pitchFamily="34" charset="0"/>
                          <a:cs typeface="Arial" panose="020B0604020202020204" pitchFamily="34" charset="0"/>
                        </a:rPr>
                        <a:t>Founding </a:t>
                      </a:r>
                    </a:p>
                  </a:txBody>
                  <a:tcPr>
                    <a:solidFill>
                      <a:srgbClr val="0093DD">
                        <a:alpha val="20000"/>
                      </a:srgbClr>
                    </a:solidFill>
                  </a:tcPr>
                </a:tc>
                <a:tc>
                  <a:txBody>
                    <a:bodyPr/>
                    <a:lstStyle/>
                    <a:p>
                      <a:pPr marL="285750" indent="-285750" algn="l">
                        <a:buFont typeface="Arial"/>
                        <a:buChar char="•"/>
                      </a:pPr>
                      <a:r>
                        <a:rPr lang="en-US" sz="2200" dirty="0">
                          <a:latin typeface="Arial" panose="020B0604020202020204" pitchFamily="34" charset="0"/>
                          <a:cs typeface="Arial" panose="020B0604020202020204" pitchFamily="34" charset="0"/>
                        </a:rPr>
                        <a:t>Language skills </a:t>
                      </a:r>
                    </a:p>
                    <a:p>
                      <a:pPr marL="285750" lvl="0" indent="-285750" algn="l">
                        <a:buFont typeface="Arial"/>
                        <a:buChar char="•"/>
                      </a:pPr>
                      <a:r>
                        <a:rPr lang="en-US" sz="2200" dirty="0">
                          <a:latin typeface="Arial" panose="020B0604020202020204" pitchFamily="34" charset="0"/>
                          <a:cs typeface="Arial" panose="020B0604020202020204" pitchFamily="34" charset="0"/>
                        </a:rPr>
                        <a:t>Demographic population development </a:t>
                      </a:r>
                    </a:p>
                    <a:p>
                      <a:pPr marL="285750" lvl="0" indent="-285750" algn="l">
                        <a:buFont typeface="Arial"/>
                        <a:buChar char="•"/>
                      </a:pPr>
                      <a:r>
                        <a:rPr lang="en-US" sz="2200" dirty="0">
                          <a:latin typeface="Arial" panose="020B0604020202020204" pitchFamily="34" charset="0"/>
                          <a:cs typeface="Arial" panose="020B0604020202020204" pitchFamily="34" charset="0"/>
                        </a:rPr>
                        <a:t>Religion </a:t>
                      </a:r>
                    </a:p>
                    <a:p>
                      <a:pPr marL="285750" lvl="0" indent="-285750" algn="l">
                        <a:buFont typeface="Arial"/>
                        <a:buChar char="•"/>
                      </a:pPr>
                      <a:r>
                        <a:rPr lang="en-US" sz="2200" dirty="0">
                          <a:latin typeface="Arial" panose="020B0604020202020204" pitchFamily="34" charset="0"/>
                          <a:cs typeface="Arial" panose="020B0604020202020204" pitchFamily="34" charset="0"/>
                        </a:rPr>
                        <a:t>Values, norms </a:t>
                      </a:r>
                    </a:p>
                    <a:p>
                      <a:pPr marL="285750" lvl="0" indent="-285750" algn="l">
                        <a:buFont typeface="Arial"/>
                        <a:buChar char="•"/>
                      </a:pPr>
                      <a:r>
                        <a:rPr lang="en-US" sz="2200" dirty="0">
                          <a:latin typeface="Arial" panose="020B0604020202020204" pitchFamily="34" charset="0"/>
                          <a:cs typeface="Arial" panose="020B0604020202020204" pitchFamily="34" charset="0"/>
                        </a:rPr>
                        <a:t>Education </a:t>
                      </a:r>
                    </a:p>
                    <a:p>
                      <a:pPr marL="285750" lvl="0" indent="-285750" algn="l">
                        <a:buFont typeface="Arial"/>
                        <a:buChar char="•"/>
                      </a:pPr>
                      <a:r>
                        <a:rPr lang="en-US" sz="2200" dirty="0">
                          <a:latin typeface="Arial" panose="020B0604020202020204" pitchFamily="34" charset="0"/>
                          <a:cs typeface="Arial" panose="020B0604020202020204" pitchFamily="34" charset="0"/>
                        </a:rPr>
                        <a:t>Income distribution </a:t>
                      </a:r>
                    </a:p>
                    <a:p>
                      <a:pPr marL="285750" lvl="0" indent="-285750" algn="l">
                        <a:buFont typeface="Arial"/>
                        <a:buChar char="•"/>
                      </a:pPr>
                      <a:r>
                        <a:rPr lang="en-US" sz="2200" dirty="0">
                          <a:latin typeface="Arial" panose="020B0604020202020204" pitchFamily="34" charset="0"/>
                          <a:cs typeface="Arial" panose="020B0604020202020204" pitchFamily="34" charset="0"/>
                        </a:rPr>
                        <a:t>Leisure, lifestyle </a:t>
                      </a:r>
                    </a:p>
                  </a:txBody>
                  <a:tcPr>
                    <a:solidFill>
                      <a:srgbClr val="0093DD">
                        <a:alpha val="20000"/>
                      </a:srgbClr>
                    </a:solidFill>
                  </a:tcPr>
                </a:tc>
                <a:tc>
                  <a:txBody>
                    <a:bodyPr/>
                    <a:lstStyle/>
                    <a:p>
                      <a:pPr marL="285750" indent="-285750" algn="l">
                        <a:buFont typeface="Arial"/>
                        <a:buChar char="•"/>
                      </a:pPr>
                      <a:r>
                        <a:rPr lang="en-US" sz="2200" dirty="0">
                          <a:latin typeface="Arial" panose="020B0604020202020204" pitchFamily="34" charset="0"/>
                          <a:cs typeface="Arial" panose="020B0604020202020204" pitchFamily="34" charset="0"/>
                        </a:rPr>
                        <a:t>Environmental regulations </a:t>
                      </a:r>
                    </a:p>
                    <a:p>
                      <a:pPr marL="285750" lvl="0" indent="-285750" algn="l">
                        <a:buFont typeface="Arial"/>
                        <a:buChar char="•"/>
                      </a:pPr>
                      <a:r>
                        <a:rPr lang="en-US" sz="2200" dirty="0">
                          <a:latin typeface="Arial" panose="020B0604020202020204" pitchFamily="34" charset="0"/>
                          <a:cs typeface="Arial" panose="020B0604020202020204" pitchFamily="34" charset="0"/>
                        </a:rPr>
                        <a:t>Changes in purchasing </a:t>
                      </a:r>
                      <a:r>
                        <a:rPr lang="en-US" sz="2200" dirty="0" err="1">
                          <a:latin typeface="Arial" panose="020B0604020202020204" pitchFamily="34" charset="0"/>
                          <a:cs typeface="Arial" panose="020B0604020202020204" pitchFamily="34" charset="0"/>
                        </a:rPr>
                        <a:t>behaviour</a:t>
                      </a:r>
                      <a:r>
                        <a:rPr lang="en-US" sz="2200" dirty="0">
                          <a:latin typeface="Arial" panose="020B0604020202020204" pitchFamily="34" charset="0"/>
                          <a:cs typeface="Arial" panose="020B0604020202020204" pitchFamily="34" charset="0"/>
                        </a:rPr>
                        <a:t> </a:t>
                      </a:r>
                    </a:p>
                    <a:p>
                      <a:pPr marL="285750" lvl="0" indent="-285750" algn="l">
                        <a:buFont typeface="Arial"/>
                        <a:buChar char="•"/>
                      </a:pPr>
                      <a:r>
                        <a:rPr lang="en-US" sz="2200" dirty="0">
                          <a:latin typeface="Arial" panose="020B0604020202020204" pitchFamily="34" charset="0"/>
                          <a:cs typeface="Arial" panose="020B0604020202020204" pitchFamily="34" charset="0"/>
                        </a:rPr>
                        <a:t>Sources of raw materials </a:t>
                      </a:r>
                    </a:p>
                    <a:p>
                      <a:pPr marL="285750" lvl="0" indent="-285750" algn="l">
                        <a:buFont typeface="Arial"/>
                        <a:buChar char="•"/>
                      </a:pPr>
                      <a:r>
                        <a:rPr lang="en-US" sz="2200" dirty="0">
                          <a:latin typeface="Arial" panose="020B0604020202020204" pitchFamily="34" charset="0"/>
                          <a:cs typeface="Arial" panose="020B0604020202020204" pitchFamily="34" charset="0"/>
                        </a:rPr>
                        <a:t>Climate change </a:t>
                      </a:r>
                    </a:p>
                    <a:p>
                      <a:pPr marL="285750" lvl="0" indent="-285750" algn="l">
                        <a:buFont typeface="Arial"/>
                        <a:buChar char="•"/>
                      </a:pPr>
                      <a:r>
                        <a:rPr lang="en-US" sz="2200" dirty="0">
                          <a:latin typeface="Arial" panose="020B0604020202020204" pitchFamily="34" charset="0"/>
                          <a:cs typeface="Arial" panose="020B0604020202020204" pitchFamily="34" charset="0"/>
                        </a:rPr>
                        <a:t>Consumption </a:t>
                      </a:r>
                    </a:p>
                    <a:p>
                      <a:pPr marL="285750" lvl="0" indent="-285750" algn="l">
                        <a:buFont typeface="Arial"/>
                        <a:buChar char="•"/>
                      </a:pPr>
                      <a:r>
                        <a:rPr lang="en-US" sz="2200" dirty="0">
                          <a:latin typeface="Arial" panose="020B0604020202020204" pitchFamily="34" charset="0"/>
                          <a:cs typeface="Arial" panose="020B0604020202020204" pitchFamily="34" charset="0"/>
                        </a:rPr>
                        <a:t>Recycling, disposal </a:t>
                      </a:r>
                    </a:p>
                    <a:p>
                      <a:pPr marL="285750" lvl="0" indent="-285750" algn="l">
                        <a:buFont typeface="Arial"/>
                        <a:buChar char="•"/>
                      </a:pPr>
                      <a:r>
                        <a:rPr lang="en-US" sz="2200" dirty="0">
                          <a:latin typeface="Arial" panose="020B0604020202020204" pitchFamily="34" charset="0"/>
                          <a:cs typeface="Arial" panose="020B0604020202020204" pitchFamily="34" charset="0"/>
                        </a:rPr>
                        <a:t>Air pollution </a:t>
                      </a:r>
                    </a:p>
                  </a:txBody>
                  <a:tcPr>
                    <a:solidFill>
                      <a:srgbClr val="0093DD">
                        <a:alpha val="20000"/>
                      </a:srgbClr>
                    </a:solidFill>
                  </a:tcPr>
                </a:tc>
                <a:extLst>
                  <a:ext uri="{0D108BD9-81ED-4DB2-BD59-A6C34878D82A}">
                    <a16:rowId xmlns:a16="http://schemas.microsoft.com/office/drawing/2014/main" val="3471195111"/>
                  </a:ext>
                </a:extLst>
              </a:tr>
            </a:tbl>
          </a:graphicData>
        </a:graphic>
      </p:graphicFrame>
    </p:spTree>
    <p:extLst>
      <p:ext uri="{BB962C8B-B14F-4D97-AF65-F5344CB8AC3E}">
        <p14:creationId xmlns:p14="http://schemas.microsoft.com/office/powerpoint/2010/main" val="329364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Stapel von Büchern mit einem Apfel oben"/>
          <p:cNvPicPr>
            <a:picLocks noChangeAspect="1"/>
          </p:cNvPicPr>
          <p:nvPr/>
        </p:nvPicPr>
        <p:blipFill rotWithShape="1">
          <a:blip r:embed="rId3">
            <a:alphaModFix amt="50000"/>
          </a:blip>
          <a:srcRect t="5913" b="10459"/>
          <a:stretch/>
        </p:blipFill>
        <p:spPr>
          <a:xfrm>
            <a:off x="0" y="0"/>
            <a:ext cx="10934163" cy="6858000"/>
          </a:xfrm>
          <a:prstGeom prst="rect">
            <a:avLst/>
          </a:prstGeom>
        </p:spPr>
      </p:pic>
      <p:sp>
        <p:nvSpPr>
          <p:cNvPr id="2" name="Titel 1"/>
          <p:cNvSpPr>
            <a:spLocks noGrp="1"/>
          </p:cNvSpPr>
          <p:nvPr>
            <p:ph type="title"/>
          </p:nvPr>
        </p:nvSpPr>
        <p:spPr>
          <a:xfrm>
            <a:off x="575489" y="2766218"/>
            <a:ext cx="9783184" cy="1325563"/>
          </a:xfrm>
          <a:ln w="25400">
            <a:solidFill>
              <a:srgbClr val="009BE8"/>
            </a:solidFill>
            <a:prstDash val="dash"/>
          </a:ln>
        </p:spPr>
        <p:txBody>
          <a:bodyPr>
            <a:normAutofit/>
          </a:bodyPr>
          <a:lstStyle/>
          <a:p>
            <a:pPr algn="ctr"/>
            <a:r>
              <a:rPr lang="de-DE" sz="5000" dirty="0">
                <a:solidFill>
                  <a:srgbClr val="009BE8"/>
                </a:solidFill>
                <a:latin typeface="Arial" panose="020B0604020202020204" pitchFamily="34" charset="0"/>
                <a:cs typeface="Arial" panose="020B0604020202020204" pitchFamily="34" charset="0"/>
              </a:rPr>
              <a:t>Summary</a:t>
            </a:r>
            <a:r>
              <a:rPr lang="de-DE" sz="5000" b="1" dirty="0">
                <a:solidFill>
                  <a:srgbClr val="009BE8"/>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3236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management</a:t>
            </a:r>
            <a:r>
              <a:rPr lang="de-DE" dirty="0">
                <a:latin typeface="Arial" panose="020B0604020202020204" pitchFamily="34" charset="0"/>
                <a:cs typeface="Arial" panose="020B0604020202020204" pitchFamily="34" charset="0"/>
              </a:rPr>
              <a:t> </a:t>
            </a:r>
          </a:p>
        </p:txBody>
      </p:sp>
      <p:sp>
        <p:nvSpPr>
          <p:cNvPr id="3" name="Inhaltsplatzhalter 2"/>
          <p:cNvSpPr>
            <a:spLocks noGrp="1"/>
          </p:cNvSpPr>
          <p:nvPr>
            <p:ph sz="half" idx="1"/>
          </p:nvPr>
        </p:nvSpPr>
        <p:spPr/>
        <p:txBody>
          <a:bodyPr>
            <a:normAutofit/>
          </a:bodyPr>
          <a:lstStyle/>
          <a:p>
            <a:r>
              <a:rPr lang="de-DE" sz="3200" dirty="0" err="1">
                <a:latin typeface="Arial" panose="020B0604020202020204" pitchFamily="34" charset="0"/>
                <a:cs typeface="Arial" panose="020B0604020202020204" pitchFamily="34" charset="0"/>
              </a:rPr>
              <a:t>Describes</a:t>
            </a:r>
            <a:r>
              <a:rPr lang="de-DE" sz="3200" dirty="0">
                <a:latin typeface="Arial" panose="020B0604020202020204" pitchFamily="34" charset="0"/>
                <a:cs typeface="Arial" panose="020B0604020202020204" pitchFamily="34" charset="0"/>
              </a:rPr>
              <a:t> a </a:t>
            </a:r>
            <a:r>
              <a:rPr lang="de-DE" sz="3200" dirty="0" err="1">
                <a:latin typeface="Arial" panose="020B0604020202020204" pitchFamily="34" charset="0"/>
                <a:cs typeface="Arial" panose="020B0604020202020204" pitchFamily="34" charset="0"/>
              </a:rPr>
              <a:t>holistic</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integrated</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management</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approach</a:t>
            </a:r>
            <a:r>
              <a:rPr lang="de-DE" sz="3200" dirty="0">
                <a:latin typeface="Arial" panose="020B0604020202020204" pitchFamily="34" charset="0"/>
                <a:cs typeface="Arial" panose="020B0604020202020204" pitchFamily="34" charset="0"/>
              </a:rPr>
              <a:t> </a:t>
            </a:r>
          </a:p>
          <a:p>
            <a:r>
              <a:rPr lang="de-DE" sz="3200" dirty="0" err="1">
                <a:latin typeface="Arial" panose="020B0604020202020204" pitchFamily="34" charset="0"/>
                <a:cs typeface="Arial" panose="020B0604020202020204" pitchFamily="34" charset="0"/>
              </a:rPr>
              <a:t>Based</a:t>
            </a:r>
            <a:r>
              <a:rPr lang="de-DE" sz="3200" dirty="0">
                <a:latin typeface="Arial" panose="020B0604020202020204" pitchFamily="34" charset="0"/>
                <a:cs typeface="Arial" panose="020B0604020202020204" pitchFamily="34" charset="0"/>
              </a:rPr>
              <a:t> on </a:t>
            </a:r>
            <a:r>
              <a:rPr lang="de-DE" sz="3200" dirty="0" err="1">
                <a:latin typeface="Arial" panose="020B0604020202020204" pitchFamily="34" charset="0"/>
                <a:cs typeface="Arial" panose="020B0604020202020204" pitchFamily="34" charset="0"/>
              </a:rPr>
              <a:t>sustainability</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strategy</a:t>
            </a:r>
            <a:r>
              <a:rPr lang="de-DE" sz="3200" dirty="0">
                <a:latin typeface="Arial" panose="020B0604020202020204" pitchFamily="34" charset="0"/>
                <a:cs typeface="Arial" panose="020B0604020202020204" pitchFamily="34" charset="0"/>
              </a:rPr>
              <a:t> </a:t>
            </a:r>
          </a:p>
          <a:p>
            <a:r>
              <a:rPr lang="de-DE" sz="3200" dirty="0" err="1">
                <a:latin typeface="Arial" panose="020B0604020202020204" pitchFamily="34" charset="0"/>
                <a:cs typeface="Arial" panose="020B0604020202020204" pitchFamily="34" charset="0"/>
              </a:rPr>
              <a:t>Analyses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the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enterprise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organisation</a:t>
            </a:r>
            <a:r>
              <a:rPr lang="de-DE" sz="3200" dirty="0">
                <a:latin typeface="Arial" panose="020B0604020202020204" pitchFamily="34" charset="0"/>
                <a:cs typeface="Arial" panose="020B0604020202020204" pitchFamily="34" charset="0"/>
              </a:rPr>
              <a:t> </a:t>
            </a:r>
          </a:p>
        </p:txBody>
      </p:sp>
      <p:sp>
        <p:nvSpPr>
          <p:cNvPr id="4" name="Inhaltsplatzhalter 3"/>
          <p:cNvSpPr>
            <a:spLocks noGrp="1"/>
          </p:cNvSpPr>
          <p:nvPr>
            <p:ph sz="half" idx="2"/>
          </p:nvPr>
        </p:nvSpPr>
        <p:spPr/>
        <p:txBody>
          <a:bodyPr vert="horz" lIns="91440" tIns="45720" rIns="91440" bIns="45720" rtlCol="0" anchor="t">
            <a:normAutofit/>
          </a:bodyPr>
          <a:lstStyle/>
          <a:p>
            <a:r>
              <a:rPr lang="de-DE" sz="3200" dirty="0" err="1">
                <a:latin typeface="Arial" panose="020B0604020202020204" pitchFamily="34" charset="0"/>
                <a:cs typeface="Arial" panose="020B0604020202020204" pitchFamily="34" charset="0"/>
              </a:rPr>
              <a:t>Describes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sustainability</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management</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goals</a:t>
            </a:r>
            <a:r>
              <a:rPr lang="de-DE" sz="3200" dirty="0">
                <a:latin typeface="Arial" panose="020B0604020202020204" pitchFamily="34" charset="0"/>
                <a:cs typeface="Arial" panose="020B0604020202020204" pitchFamily="34" charset="0"/>
              </a:rPr>
              <a:t> </a:t>
            </a:r>
          </a:p>
          <a:p>
            <a:r>
              <a:rPr lang="de-DE" sz="3200" dirty="0" err="1">
                <a:latin typeface="Arial" panose="020B0604020202020204" pitchFamily="34" charset="0"/>
                <a:cs typeface="Arial" panose="020B0604020202020204" pitchFamily="34" charset="0"/>
              </a:rPr>
              <a:t>Uses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green</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controlling</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instruments</a:t>
            </a:r>
            <a:r>
              <a:rPr lang="de-DE" sz="3200" dirty="0">
                <a:latin typeface="Arial" panose="020B0604020202020204" pitchFamily="34" charset="0"/>
                <a:cs typeface="Arial" panose="020B0604020202020204" pitchFamily="34" charset="0"/>
              </a:rPr>
              <a:t> </a:t>
            </a:r>
          </a:p>
          <a:p>
            <a:r>
              <a:rPr lang="de-DE" sz="3200" dirty="0" err="1">
                <a:latin typeface="Arial" panose="020B0604020202020204" pitchFamily="34" charset="0"/>
                <a:cs typeface="Arial" panose="020B0604020202020204" pitchFamily="34" charset="0"/>
              </a:rPr>
              <a:t>Produces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sustainability</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reports</a:t>
            </a:r>
            <a:r>
              <a:rPr lang="de-DE" sz="3200" dirty="0">
                <a:latin typeface="Arial" panose="020B0604020202020204" pitchFamily="34" charset="0"/>
                <a:cs typeface="Arial" panose="020B0604020202020204" pitchFamily="34" charset="0"/>
              </a:rPr>
              <a:t> </a:t>
            </a:r>
          </a:p>
          <a:p>
            <a:r>
              <a:rPr lang="de-DE" sz="3200" dirty="0" err="1">
                <a:latin typeface="Arial" panose="020B0604020202020204" pitchFamily="34" charset="0"/>
                <a:cs typeface="Arial" panose="020B0604020202020204" pitchFamily="34" charset="0"/>
              </a:rPr>
              <a:t>Establishes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measuses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derived</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from</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the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strategy</a:t>
            </a:r>
            <a:r>
              <a:rPr lang="de-DE"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1674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7BEADA-2376-A74F-A189-DBE95D96F20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02005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Role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Manager </a:t>
            </a:r>
          </a:p>
        </p:txBody>
      </p:sp>
      <p:sp>
        <p:nvSpPr>
          <p:cNvPr id="3" name="Inhaltsplatzhalter 2"/>
          <p:cNvSpPr>
            <a:spLocks noGrp="1"/>
          </p:cNvSpPr>
          <p:nvPr>
            <p:ph idx="1"/>
          </p:nvPr>
        </p:nvSpPr>
        <p:spPr/>
        <p:txBody>
          <a:bodyPr vert="horz" lIns="91440" tIns="45720" rIns="91440" bIns="45720" rtlCol="0" anchor="t">
            <a:normAutofit fontScale="92500" lnSpcReduction="10000"/>
          </a:bodyPr>
          <a:lstStyle/>
          <a:p>
            <a:pPr marL="0" indent="0">
              <a:buNone/>
            </a:pPr>
            <a:r>
              <a:rPr lang="de-DE" sz="3200" b="1" dirty="0">
                <a:latin typeface="Arial" panose="020B0604020202020204" pitchFamily="34" charset="0"/>
                <a:cs typeface="Arial" panose="020B0604020202020204" pitchFamily="34" charset="0"/>
              </a:rPr>
              <a:t>Main </a:t>
            </a:r>
            <a:r>
              <a:rPr lang="de-DE" sz="3200" b="1" dirty="0" err="1">
                <a:latin typeface="Arial" panose="020B0604020202020204" pitchFamily="34" charset="0"/>
                <a:cs typeface="Arial" panose="020B0604020202020204" pitchFamily="34" charset="0"/>
              </a:rPr>
              <a:t>Activities</a:t>
            </a:r>
            <a:r>
              <a:rPr lang="de-DE" sz="3200" b="1"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Integration and </a:t>
            </a:r>
            <a:r>
              <a:rPr lang="de-DE" dirty="0" err="1">
                <a:latin typeface="Arial" panose="020B0604020202020204" pitchFamily="34" charset="0"/>
                <a:cs typeface="Arial" panose="020B0604020202020204" pitchFamily="34" charset="0"/>
              </a:rPr>
              <a:t>implementation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Communication and </a:t>
            </a:r>
            <a:r>
              <a:rPr lang="de-DE" dirty="0" err="1">
                <a:latin typeface="Arial" panose="020B0604020202020204" pitchFamily="34" charset="0"/>
                <a:cs typeface="Arial" panose="020B0604020202020204" pitchFamily="34" charset="0"/>
              </a:rPr>
              <a:t>networking</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Cooperation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with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various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departments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develop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solutions</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Cooperation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with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other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stakeholders</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Prepare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financing</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investment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plans</a:t>
            </a:r>
          </a:p>
          <a:p>
            <a:r>
              <a:rPr lang="de-DE" dirty="0" err="1">
                <a:latin typeface="Arial" panose="020B0604020202020204" pitchFamily="34" charset="0"/>
                <a:cs typeface="Arial" panose="020B0604020202020204" pitchFamily="34" charset="0"/>
              </a:rPr>
              <a:t>Creation</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evaluation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meaures</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Monitoring and </a:t>
            </a:r>
            <a:r>
              <a:rPr lang="de-DE" dirty="0" err="1">
                <a:latin typeface="Arial" panose="020B0604020202020204" pitchFamily="34" charset="0"/>
                <a:cs typeface="Arial" panose="020B0604020202020204" pitchFamily="34" charset="0"/>
              </a:rPr>
              <a:t>supporting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implementation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process</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Preparing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reports</a:t>
            </a:r>
            <a:r>
              <a:rPr lang="de-DE" dirty="0">
                <a:latin typeface="Arial" panose="020B0604020202020204" pitchFamily="34" charset="0"/>
                <a:cs typeface="Arial" panose="020B0604020202020204" pitchFamily="34" charset="0"/>
              </a:rPr>
              <a:t> </a:t>
            </a: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564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 Café Nase (CZ)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1293471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Cupcakes">
            <a:extLst>
              <a:ext uri="{FF2B5EF4-FFF2-40B4-BE49-F238E27FC236}">
                <a16:creationId xmlns:a16="http://schemas.microsoft.com/office/drawing/2014/main" id="{8BFE59AE-7290-85FF-D536-B976975E1580}"/>
              </a:ext>
            </a:extLst>
          </p:cNvPr>
          <p:cNvPicPr>
            <a:picLocks noChangeAspect="1"/>
          </p:cNvPicPr>
          <p:nvPr/>
        </p:nvPicPr>
        <p:blipFill rotWithShape="1">
          <a:blip r:embed="rId2"/>
          <a:srcRect t="22629" r="9091" b="762"/>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4736EF5-5F0D-6F19-7C62-22F71079A6C2}"/>
              </a:ext>
            </a:extLst>
          </p:cNvPr>
          <p:cNvSpPr>
            <a:spLocks noGrp="1"/>
          </p:cNvSpPr>
          <p:nvPr>
            <p:ph type="title"/>
          </p:nvPr>
        </p:nvSpPr>
        <p:spPr>
          <a:xfrm>
            <a:off x="594803" y="433597"/>
            <a:ext cx="6619811" cy="694320"/>
          </a:xfrm>
        </p:spPr>
        <p:txBody>
          <a:bodyPr>
            <a:normAutofit/>
          </a:bodyPr>
          <a:lstStyle/>
          <a:p>
            <a:r>
              <a:rPr lang="de-DE" sz="4000" dirty="0">
                <a:latin typeface="Arial" panose="020B0604020202020204" pitchFamily="34" charset="0"/>
                <a:cs typeface="Arial" panose="020B0604020202020204" pitchFamily="34" charset="0"/>
              </a:rPr>
              <a:t>Café Nase I</a:t>
            </a:r>
          </a:p>
        </p:txBody>
      </p:sp>
      <p:sp>
        <p:nvSpPr>
          <p:cNvPr id="3" name="Inhaltsplatzhalter 2">
            <a:extLst>
              <a:ext uri="{FF2B5EF4-FFF2-40B4-BE49-F238E27FC236}">
                <a16:creationId xmlns:a16="http://schemas.microsoft.com/office/drawing/2014/main" id="{C6C796FA-4022-42FB-1DEB-1B47131652D3}"/>
              </a:ext>
            </a:extLst>
          </p:cNvPr>
          <p:cNvSpPr>
            <a:spLocks noGrp="1"/>
          </p:cNvSpPr>
          <p:nvPr>
            <p:ph idx="1"/>
          </p:nvPr>
        </p:nvSpPr>
        <p:spPr>
          <a:xfrm>
            <a:off x="594109" y="1180069"/>
            <a:ext cx="6620505" cy="4859560"/>
          </a:xfrm>
        </p:spPr>
        <p:txBody>
          <a:bodyPr>
            <a:noAutofit/>
          </a:bodyPr>
          <a:lstStyle/>
          <a:p>
            <a:r>
              <a:rPr lang="en-GB" sz="2300" dirty="0">
                <a:effectLst/>
                <a:latin typeface="Arial" panose="020B0604020202020204" pitchFamily="34" charset="0"/>
                <a:ea typeface="DengXian" panose="02010600030101010101" pitchFamily="2" charset="-122"/>
                <a:cs typeface="Arial" panose="020B0604020202020204" pitchFamily="34" charset="0"/>
              </a:rPr>
              <a:t>Café </a:t>
            </a:r>
            <a:r>
              <a:rPr lang="en-GB" sz="2300" dirty="0" err="1">
                <a:effectLst/>
                <a:latin typeface="Arial" panose="020B0604020202020204" pitchFamily="34" charset="0"/>
                <a:ea typeface="DengXian" panose="02010600030101010101" pitchFamily="2" charset="-122"/>
                <a:cs typeface="Arial" panose="020B0604020202020204" pitchFamily="34" charset="0"/>
              </a:rPr>
              <a:t>Naše</a:t>
            </a:r>
            <a:r>
              <a:rPr lang="en-GB" sz="2300" dirty="0">
                <a:latin typeface="Arial" panose="020B0604020202020204" pitchFamily="34" charset="0"/>
                <a:ea typeface="DengXian" panose="02010600030101010101" pitchFamily="2" charset="-122"/>
                <a:cs typeface="Arial" panose="020B0604020202020204" pitchFamily="34" charset="0"/>
              </a:rPr>
              <a:t> </a:t>
            </a:r>
            <a:r>
              <a:rPr lang="en-GB" sz="2300" dirty="0">
                <a:effectLst/>
                <a:latin typeface="Arial" panose="020B0604020202020204" pitchFamily="34" charset="0"/>
                <a:ea typeface="DengXian" panose="02010600030101010101" pitchFamily="2" charset="-122"/>
                <a:cs typeface="Arial" panose="020B0604020202020204" pitchFamily="34" charset="0"/>
              </a:rPr>
              <a:t>is a social enterprise that employs people to treat addictions and allows them a meaningful restart into life in a professional environment. </a:t>
            </a:r>
          </a:p>
          <a:p>
            <a:r>
              <a:rPr lang="en-GB" sz="2300" dirty="0">
                <a:latin typeface="Arial" panose="020B0604020202020204" pitchFamily="34" charset="0"/>
                <a:ea typeface="DengXian" panose="02010600030101010101" pitchFamily="2" charset="-122"/>
                <a:cs typeface="Arial" panose="020B0604020202020204" pitchFamily="34" charset="0"/>
              </a:rPr>
              <a:t>The key activities are:</a:t>
            </a:r>
          </a:p>
          <a:p>
            <a:pPr lvl="1"/>
            <a:r>
              <a:rPr lang="en-GB" sz="2300" dirty="0">
                <a:latin typeface="Arial" panose="020B0604020202020204" pitchFamily="34" charset="0"/>
                <a:ea typeface="DengXian" panose="02010600030101010101" pitchFamily="2" charset="-122"/>
                <a:cs typeface="Arial" panose="020B0604020202020204" pitchFamily="34" charset="0"/>
              </a:rPr>
              <a:t>Operation of the café – sale of coffee and cakes, production of cakes</a:t>
            </a:r>
          </a:p>
          <a:p>
            <a:pPr lvl="1"/>
            <a:r>
              <a:rPr lang="en-GB" sz="2300" dirty="0">
                <a:latin typeface="Arial" panose="020B0604020202020204" pitchFamily="34" charset="0"/>
                <a:ea typeface="DengXian" panose="02010600030101010101" pitchFamily="2" charset="-122"/>
                <a:cs typeface="Arial" panose="020B0604020202020204" pitchFamily="34" charset="0"/>
              </a:rPr>
              <a:t>Education and employment of workers (social rehabilitation)</a:t>
            </a:r>
          </a:p>
          <a:p>
            <a:r>
              <a:rPr lang="en-GB" sz="2300" dirty="0">
                <a:latin typeface="Arial" panose="020B0604020202020204" pitchFamily="34" charset="0"/>
                <a:ea typeface="DengXian" panose="02010600030101010101" pitchFamily="2" charset="-122"/>
                <a:cs typeface="Arial" panose="020B0604020202020204" pitchFamily="34" charset="0"/>
              </a:rPr>
              <a:t>Target group</a:t>
            </a:r>
          </a:p>
          <a:p>
            <a:pPr lvl="1"/>
            <a:r>
              <a:rPr lang="de-DE" sz="2300" dirty="0">
                <a:latin typeface="Arial" panose="020B0604020202020204" pitchFamily="34" charset="0"/>
                <a:cs typeface="Arial" panose="020B0604020202020204" pitchFamily="34" charset="0"/>
              </a:rPr>
              <a:t>At least 40 % </a:t>
            </a:r>
            <a:r>
              <a:rPr lang="de-DE" sz="2300" dirty="0" err="1">
                <a:latin typeface="Arial" panose="020B0604020202020204" pitchFamily="34" charset="0"/>
                <a:cs typeface="Arial" panose="020B0604020202020204" pitchFamily="34" charset="0"/>
              </a:rPr>
              <a:t>of</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the</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employees</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belong</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to</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disadvantaged</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groups</a:t>
            </a:r>
            <a:r>
              <a:rPr lang="de-DE" sz="2300" dirty="0">
                <a:latin typeface="Arial" panose="020B0604020202020204" pitchFamily="34" charset="0"/>
                <a:cs typeface="Arial" panose="020B0604020202020204" pitchFamily="34" charset="0"/>
              </a:rPr>
              <a:t>. </a:t>
            </a:r>
          </a:p>
          <a:p>
            <a:pPr lvl="1"/>
            <a:r>
              <a:rPr lang="de-DE" sz="2300" dirty="0">
                <a:latin typeface="Arial" panose="020B0604020202020204" pitchFamily="34" charset="0"/>
                <a:cs typeface="Arial" panose="020B0604020202020204" pitchFamily="34" charset="0"/>
              </a:rPr>
              <a:t>Jobs </a:t>
            </a:r>
            <a:r>
              <a:rPr lang="de-DE" sz="2300" dirty="0" err="1">
                <a:latin typeface="Arial" panose="020B0604020202020204" pitchFamily="34" charset="0"/>
                <a:cs typeface="Arial" panose="020B0604020202020204" pitchFamily="34" charset="0"/>
              </a:rPr>
              <a:t>are</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reserved</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for</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people</a:t>
            </a:r>
            <a:r>
              <a:rPr lang="de-DE" sz="2300" dirty="0">
                <a:latin typeface="Arial" panose="020B0604020202020204" pitchFamily="34" charset="0"/>
                <a:cs typeface="Arial" panose="020B0604020202020204" pitchFamily="34" charset="0"/>
              </a:rPr>
              <a:t> in </a:t>
            </a:r>
            <a:r>
              <a:rPr lang="de-DE" sz="2300" dirty="0" err="1">
                <a:latin typeface="Arial" panose="020B0604020202020204" pitchFamily="34" charset="0"/>
                <a:cs typeface="Arial" panose="020B0604020202020204" pitchFamily="34" charset="0"/>
              </a:rPr>
              <a:t>addiction</a:t>
            </a:r>
            <a:r>
              <a:rPr lang="de-DE" sz="2300" dirty="0">
                <a:latin typeface="Arial" panose="020B0604020202020204" pitchFamily="34" charset="0"/>
                <a:cs typeface="Arial" panose="020B0604020202020204" pitchFamily="34" charset="0"/>
              </a:rPr>
              <a:t> </a:t>
            </a:r>
            <a:r>
              <a:rPr lang="de-DE" sz="2300" dirty="0" err="1">
                <a:latin typeface="Arial" panose="020B0604020202020204" pitchFamily="34" charset="0"/>
                <a:cs typeface="Arial" panose="020B0604020202020204" pitchFamily="34" charset="0"/>
              </a:rPr>
              <a:t>treatment</a:t>
            </a:r>
            <a:r>
              <a:rPr lang="de-DE" sz="23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209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62C5-E9D2-833D-B40D-5F0C4BE67198}"/>
              </a:ext>
            </a:extLst>
          </p:cNvPr>
          <p:cNvSpPr>
            <a:spLocks noGrp="1"/>
          </p:cNvSpPr>
          <p:nvPr>
            <p:ph type="title"/>
          </p:nvPr>
        </p:nvSpPr>
        <p:spPr>
          <a:xfrm>
            <a:off x="817580" y="365125"/>
            <a:ext cx="9872831" cy="1325563"/>
          </a:xfrm>
        </p:spPr>
        <p:txBody>
          <a:bodyPr>
            <a:normAutofit/>
          </a:bodyPr>
          <a:lstStyle/>
          <a:p>
            <a:r>
              <a:rPr lang="de-DE" sz="4000" dirty="0">
                <a:latin typeface="Arial" panose="020B0604020202020204" pitchFamily="34" charset="0"/>
                <a:cs typeface="Arial" panose="020B0604020202020204" pitchFamily="34" charset="0"/>
              </a:rPr>
              <a:t>Café Nase II – environmental </a:t>
            </a:r>
            <a:r>
              <a:rPr lang="de-DE" sz="4000" dirty="0" err="1">
                <a:latin typeface="Arial" panose="020B0604020202020204" pitchFamily="34" charset="0"/>
                <a:cs typeface="Arial" panose="020B0604020202020204" pitchFamily="34" charset="0"/>
              </a:rPr>
              <a:t>sustainability</a:t>
            </a:r>
            <a:endParaRPr lang="de-DE" sz="40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656E765-0EA5-9A8B-6E56-7D6DAF628A7D}"/>
              </a:ext>
            </a:extLst>
          </p:cNvPr>
          <p:cNvSpPr>
            <a:spLocks noGrp="1"/>
          </p:cNvSpPr>
          <p:nvPr>
            <p:ph idx="1"/>
          </p:nvPr>
        </p:nvSpPr>
        <p:spPr>
          <a:xfrm>
            <a:off x="817581" y="1690688"/>
            <a:ext cx="10536219" cy="4645025"/>
          </a:xfrm>
        </p:spPr>
        <p:txBody>
          <a:bodyPr>
            <a:normAutofit fontScale="92500"/>
          </a:bodyPr>
          <a:lstStyle/>
          <a:p>
            <a:pPr marL="342900" lvl="0" indent="-342900">
              <a:lnSpc>
                <a:spcPct val="100000"/>
              </a:lnSpc>
              <a:spcAft>
                <a:spcPts val="800"/>
              </a:spcAft>
              <a:buFont typeface="Symbol" pitchFamily="2" charset="2"/>
              <a:buChar char=""/>
            </a:pPr>
            <a:r>
              <a:rPr lang="en-US" sz="2600" dirty="0">
                <a:effectLst/>
                <a:latin typeface="Arial" panose="020B0604020202020204" pitchFamily="34" charset="0"/>
                <a:ea typeface="Arial" panose="020B0604020202020204" pitchFamily="34" charset="0"/>
              </a:rPr>
              <a:t>They reduce waste and offer coffee in returnable cups within the project “Turn the cup” and by recycling different materials. They buy large packages of anything and essentially in returnable glass bottles.</a:t>
            </a:r>
            <a:endParaRPr lang="de-AT" sz="2600" dirty="0">
              <a:effectLst/>
              <a:latin typeface="Arial" panose="020B0604020202020204" pitchFamily="34" charset="0"/>
              <a:ea typeface="Arial" panose="020B0604020202020204" pitchFamily="34" charset="0"/>
            </a:endParaRPr>
          </a:p>
          <a:p>
            <a:pPr marL="342900" lvl="0" indent="-342900">
              <a:lnSpc>
                <a:spcPct val="100000"/>
              </a:lnSpc>
              <a:spcAft>
                <a:spcPts val="800"/>
              </a:spcAft>
              <a:buFont typeface="Symbol" pitchFamily="2" charset="2"/>
              <a:buChar char=""/>
            </a:pPr>
            <a:r>
              <a:rPr lang="en-US" sz="2600" dirty="0">
                <a:effectLst/>
                <a:latin typeface="Arial" panose="020B0604020202020204" pitchFamily="34" charset="0"/>
                <a:ea typeface="Arial" panose="020B0604020202020204" pitchFamily="34" charset="0"/>
              </a:rPr>
              <a:t>They save energy by the usage of energy-efficient appliances and LED lighting.</a:t>
            </a:r>
            <a:endParaRPr lang="de-AT" sz="2600" dirty="0">
              <a:effectLst/>
              <a:latin typeface="Arial" panose="020B0604020202020204" pitchFamily="34" charset="0"/>
              <a:ea typeface="Arial" panose="020B0604020202020204" pitchFamily="34" charset="0"/>
            </a:endParaRPr>
          </a:p>
          <a:p>
            <a:pPr marL="342900" lvl="0" indent="-342900">
              <a:lnSpc>
                <a:spcPct val="100000"/>
              </a:lnSpc>
              <a:spcAft>
                <a:spcPts val="800"/>
              </a:spcAft>
              <a:buFont typeface="Symbol" pitchFamily="2" charset="2"/>
              <a:buChar char=""/>
            </a:pPr>
            <a:r>
              <a:rPr lang="en-US" sz="2600" dirty="0">
                <a:effectLst/>
                <a:latin typeface="Arial" panose="020B0604020202020204" pitchFamily="34" charset="0"/>
                <a:ea typeface="Arial" panose="020B0604020202020204" pitchFamily="34" charset="0"/>
              </a:rPr>
              <a:t>By use of environmentally friendly cleaning products they cut the amount of water pollution.</a:t>
            </a:r>
            <a:endParaRPr lang="de-AT" sz="2600" dirty="0">
              <a:effectLst/>
              <a:latin typeface="Arial" panose="020B0604020202020204" pitchFamily="34" charset="0"/>
              <a:ea typeface="Arial" panose="020B0604020202020204" pitchFamily="34" charset="0"/>
            </a:endParaRPr>
          </a:p>
          <a:p>
            <a:pPr marL="342900" lvl="0" indent="-342900">
              <a:lnSpc>
                <a:spcPct val="100000"/>
              </a:lnSpc>
              <a:spcAft>
                <a:spcPts val="800"/>
              </a:spcAft>
              <a:buFont typeface="Symbol" pitchFamily="2" charset="2"/>
              <a:buChar char=""/>
            </a:pPr>
            <a:r>
              <a:rPr lang="en-US" sz="2600" dirty="0">
                <a:effectLst/>
                <a:latin typeface="Arial" panose="020B0604020202020204" pitchFamily="34" charset="0"/>
                <a:ea typeface="Arial" panose="020B0604020202020204" pitchFamily="34" charset="0"/>
              </a:rPr>
              <a:t>They have a strong local principle. The cafe uses products from local farmers. It involves local actors in cooperation (local authorities, labor offices, schools, social </a:t>
            </a:r>
            <a:r>
              <a:rPr lang="en-US" sz="2600" dirty="0" err="1">
                <a:effectLst/>
                <a:latin typeface="Arial" panose="020B0604020202020204" pitchFamily="34" charset="0"/>
                <a:ea typeface="Arial" panose="020B0604020202020204" pitchFamily="34" charset="0"/>
              </a:rPr>
              <a:t>organisations</a:t>
            </a:r>
            <a:r>
              <a:rPr lang="en-US" sz="2600" dirty="0">
                <a:effectLst/>
                <a:latin typeface="Arial" panose="020B0604020202020204" pitchFamily="34" charset="0"/>
                <a:ea typeface="Arial" panose="020B0604020202020204" pitchFamily="34" charset="0"/>
              </a:rPr>
              <a:t>, etc.).</a:t>
            </a:r>
            <a:endParaRPr lang="de-AT" sz="2600" dirty="0">
              <a:effectLst/>
              <a:latin typeface="Arial" panose="020B0604020202020204" pitchFamily="34" charset="0"/>
              <a:ea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81248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62C5-E9D2-833D-B40D-5F0C4BE67198}"/>
              </a:ext>
            </a:extLst>
          </p:cNvPr>
          <p:cNvSpPr>
            <a:spLocks noGrp="1"/>
          </p:cNvSpPr>
          <p:nvPr>
            <p:ph type="title"/>
          </p:nvPr>
        </p:nvSpPr>
        <p:spPr>
          <a:xfrm>
            <a:off x="817581" y="365125"/>
            <a:ext cx="9913172" cy="1325563"/>
          </a:xfrm>
        </p:spPr>
        <p:txBody>
          <a:bodyPr/>
          <a:lstStyle/>
          <a:p>
            <a:r>
              <a:rPr lang="de-DE" dirty="0">
                <a:latin typeface="Arial" panose="020B0604020202020204" pitchFamily="34" charset="0"/>
                <a:cs typeface="Arial" panose="020B0604020202020204" pitchFamily="34" charset="0"/>
              </a:rPr>
              <a:t>Café Nase III – social </a:t>
            </a:r>
            <a:r>
              <a:rPr lang="de-DE" dirty="0" err="1">
                <a:latin typeface="Arial" panose="020B0604020202020204" pitchFamily="34" charset="0"/>
                <a:cs typeface="Arial" panose="020B0604020202020204" pitchFamily="34" charset="0"/>
              </a:rPr>
              <a:t>sustainability</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656E765-0EA5-9A8B-6E56-7D6DAF628A7D}"/>
              </a:ext>
            </a:extLst>
          </p:cNvPr>
          <p:cNvSpPr>
            <a:spLocks noGrp="1"/>
          </p:cNvSpPr>
          <p:nvPr>
            <p:ph idx="1"/>
          </p:nvPr>
        </p:nvSpPr>
        <p:spPr>
          <a:xfrm>
            <a:off x="817581" y="1690688"/>
            <a:ext cx="10536219" cy="4645025"/>
          </a:xfrm>
        </p:spPr>
        <p:txBody>
          <a:bodyPr>
            <a:noAutofit/>
          </a:bodyPr>
          <a:lstStyle/>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They adequately adapt working conditions and the environment to the needs and capabilities of employees.</a:t>
            </a:r>
            <a:endParaRPr lang="de-AT" sz="2400" dirty="0">
              <a:effectLst/>
              <a:latin typeface="Arial" panose="020B0604020202020204" pitchFamily="34" charset="0"/>
              <a:ea typeface="Arial" panose="020B0604020202020204" pitchFamily="34" charset="0"/>
            </a:endParaRPr>
          </a:p>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P-center clients who go through the program (training on the job) will thus gain demonstrable experience (customer service, coffee preparation, food preparation) and a credit report. </a:t>
            </a:r>
            <a:endParaRPr lang="de-AT" sz="2400" dirty="0">
              <a:effectLst/>
              <a:latin typeface="Arial" panose="020B0604020202020204" pitchFamily="34" charset="0"/>
              <a:ea typeface="Arial" panose="020B0604020202020204" pitchFamily="34" charset="0"/>
            </a:endParaRPr>
          </a:p>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They will gain work habits, learn to express their needs, communicate with colleagues and superiors and try to act as a contractor, everything in the protected environment of a social enterprise. </a:t>
            </a:r>
            <a:endParaRPr lang="de-AT"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26381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62C5-E9D2-833D-B40D-5F0C4BE67198}"/>
              </a:ext>
            </a:extLst>
          </p:cNvPr>
          <p:cNvSpPr>
            <a:spLocks noGrp="1"/>
          </p:cNvSpPr>
          <p:nvPr>
            <p:ph type="title"/>
          </p:nvPr>
        </p:nvSpPr>
        <p:spPr>
          <a:xfrm>
            <a:off x="817581" y="365125"/>
            <a:ext cx="9913172" cy="1325563"/>
          </a:xfrm>
        </p:spPr>
        <p:txBody>
          <a:bodyPr/>
          <a:lstStyle/>
          <a:p>
            <a:r>
              <a:rPr lang="de-DE" dirty="0">
                <a:latin typeface="Arial" panose="020B0604020202020204" pitchFamily="34" charset="0"/>
                <a:cs typeface="Arial" panose="020B0604020202020204" pitchFamily="34" charset="0"/>
              </a:rPr>
              <a:t>Café Nase IV – social </a:t>
            </a:r>
            <a:r>
              <a:rPr lang="de-DE" dirty="0" err="1">
                <a:latin typeface="Arial" panose="020B0604020202020204" pitchFamily="34" charset="0"/>
                <a:cs typeface="Arial" panose="020B0604020202020204" pitchFamily="34" charset="0"/>
              </a:rPr>
              <a:t>sustainability</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656E765-0EA5-9A8B-6E56-7D6DAF628A7D}"/>
              </a:ext>
            </a:extLst>
          </p:cNvPr>
          <p:cNvSpPr>
            <a:spLocks noGrp="1"/>
          </p:cNvSpPr>
          <p:nvPr>
            <p:ph idx="1"/>
          </p:nvPr>
        </p:nvSpPr>
        <p:spPr>
          <a:xfrm>
            <a:off x="817581" y="1690688"/>
            <a:ext cx="10536219" cy="4645025"/>
          </a:xfrm>
        </p:spPr>
        <p:txBody>
          <a:bodyPr>
            <a:noAutofit/>
          </a:bodyPr>
          <a:lstStyle/>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As a result, they are equipped with such abilities, skills and demonstrable advantages for better employment. At least 40% of employees are disadvantaged in the labor market. </a:t>
            </a:r>
            <a:endParaRPr lang="de-AT" sz="2400" dirty="0">
              <a:effectLst/>
              <a:latin typeface="Arial" panose="020B0604020202020204" pitchFamily="34" charset="0"/>
              <a:ea typeface="Arial" panose="020B0604020202020204" pitchFamily="34" charset="0"/>
            </a:endParaRPr>
          </a:p>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Ethical principles and principles of working with a target group of people with addiction are observed.</a:t>
            </a:r>
            <a:endParaRPr lang="de-AT" sz="2400" dirty="0">
              <a:effectLst/>
              <a:latin typeface="Arial" panose="020B0604020202020204" pitchFamily="34" charset="0"/>
              <a:ea typeface="Arial" panose="020B0604020202020204" pitchFamily="34" charset="0"/>
            </a:endParaRPr>
          </a:p>
          <a:p>
            <a:pPr marL="342900" lvl="0" indent="-342900">
              <a:lnSpc>
                <a:spcPct val="120000"/>
              </a:lnSpc>
              <a:spcAft>
                <a:spcPts val="800"/>
              </a:spcAft>
              <a:buFont typeface="Symbol" pitchFamily="2" charset="2"/>
              <a:buChar char=""/>
            </a:pPr>
            <a:r>
              <a:rPr lang="en-US" sz="2400" dirty="0">
                <a:effectLst/>
                <a:latin typeface="Arial" panose="020B0604020202020204" pitchFamily="34" charset="0"/>
                <a:ea typeface="Arial" panose="020B0604020202020204" pitchFamily="34" charset="0"/>
              </a:rPr>
              <a:t>Employees participate in the management of the company at regular meetings. They strive for the professional development of employees, and they increase their skills and ability to compete in the open labor market.</a:t>
            </a:r>
            <a:endParaRPr lang="de-AT"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42027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62C5-E9D2-833D-B40D-5F0C4BE67198}"/>
              </a:ext>
            </a:extLst>
          </p:cNvPr>
          <p:cNvSpPr>
            <a:spLocks noGrp="1"/>
          </p:cNvSpPr>
          <p:nvPr>
            <p:ph type="title"/>
          </p:nvPr>
        </p:nvSpPr>
        <p:spPr>
          <a:xfrm>
            <a:off x="817581" y="365125"/>
            <a:ext cx="9913172" cy="1325563"/>
          </a:xfrm>
        </p:spPr>
        <p:txBody>
          <a:bodyPr/>
          <a:lstStyle/>
          <a:p>
            <a:r>
              <a:rPr lang="de-DE" dirty="0">
                <a:latin typeface="Arial" panose="020B0604020202020204" pitchFamily="34" charset="0"/>
                <a:cs typeface="Arial" panose="020B0604020202020204" pitchFamily="34" charset="0"/>
              </a:rPr>
              <a:t>Café Nase V</a:t>
            </a:r>
          </a:p>
        </p:txBody>
      </p:sp>
      <p:sp>
        <p:nvSpPr>
          <p:cNvPr id="3" name="Inhaltsplatzhalter 2">
            <a:extLst>
              <a:ext uri="{FF2B5EF4-FFF2-40B4-BE49-F238E27FC236}">
                <a16:creationId xmlns:a16="http://schemas.microsoft.com/office/drawing/2014/main" id="{D656E765-0EA5-9A8B-6E56-7D6DAF628A7D}"/>
              </a:ext>
            </a:extLst>
          </p:cNvPr>
          <p:cNvSpPr>
            <a:spLocks noGrp="1"/>
          </p:cNvSpPr>
          <p:nvPr>
            <p:ph idx="1"/>
          </p:nvPr>
        </p:nvSpPr>
        <p:spPr>
          <a:xfrm>
            <a:off x="817581" y="1540716"/>
            <a:ext cx="10536219" cy="4952159"/>
          </a:xfrm>
        </p:spPr>
        <p:txBody>
          <a:bodyPr>
            <a:noAutofit/>
          </a:bodyPr>
          <a:lstStyle/>
          <a:p>
            <a:pPr marL="0" indent="0" algn="just">
              <a:lnSpc>
                <a:spcPct val="100000"/>
              </a:lnSpc>
              <a:buNone/>
              <a:tabLst>
                <a:tab pos="854710" algn="l"/>
              </a:tabLst>
            </a:pPr>
            <a:r>
              <a:rPr lang="en-US" sz="2400" dirty="0">
                <a:effectLst/>
                <a:latin typeface="Arial" panose="020B0604020202020204" pitchFamily="34" charset="0"/>
                <a:ea typeface="DengXian" panose="02010600030101010101" pitchFamily="2" charset="-122"/>
              </a:rPr>
              <a:t>The social enterprise does not distribute the profit among the business owners. They invest it into different other activities or keep it as a financial resource for the future to finance investments. This is one important aspect of </a:t>
            </a:r>
            <a:r>
              <a:rPr lang="en-US" sz="2400" b="1" dirty="0">
                <a:effectLst/>
                <a:latin typeface="Arial" panose="020B0604020202020204" pitchFamily="34" charset="0"/>
                <a:ea typeface="DengXian" panose="02010600030101010101" pitchFamily="2" charset="-122"/>
              </a:rPr>
              <a:t>economic sustainability</a:t>
            </a:r>
            <a:r>
              <a:rPr lang="en-US" sz="2400" dirty="0">
                <a:effectLst/>
                <a:latin typeface="Arial" panose="020B0604020202020204" pitchFamily="34" charset="0"/>
                <a:ea typeface="DengXian" panose="02010600030101010101" pitchFamily="2" charset="-122"/>
              </a:rPr>
              <a:t>. </a:t>
            </a:r>
          </a:p>
          <a:p>
            <a:pPr marL="0" indent="0" algn="just">
              <a:lnSpc>
                <a:spcPct val="100000"/>
              </a:lnSpc>
              <a:buNone/>
              <a:tabLst>
                <a:tab pos="854710" algn="l"/>
              </a:tabLst>
            </a:pPr>
            <a:endParaRPr lang="en-US" sz="2400" dirty="0">
              <a:latin typeface="Arial" panose="020B0604020202020204" pitchFamily="34" charset="0"/>
              <a:ea typeface="DengXian" panose="02010600030101010101" pitchFamily="2" charset="-122"/>
            </a:endParaRPr>
          </a:p>
          <a:p>
            <a:pPr>
              <a:lnSpc>
                <a:spcPct val="100000"/>
              </a:lnSpc>
            </a:pPr>
            <a:r>
              <a:rPr lang="en-GB" sz="2400" dirty="0">
                <a:latin typeface="Arial" panose="020B0604020202020204" pitchFamily="34" charset="0"/>
                <a:cs typeface="Arial" panose="020B0604020202020204" pitchFamily="34" charset="0"/>
              </a:rPr>
              <a:t>Examples of SDGs they address</a:t>
            </a: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Goal 1: </a:t>
            </a:r>
            <a:r>
              <a:rPr lang="en-US" dirty="0">
                <a:effectLst/>
                <a:latin typeface="Arial" panose="020B0604020202020204" pitchFamily="34" charset="0"/>
                <a:ea typeface="DengXian" panose="02010600030101010101" pitchFamily="2" charset="-122"/>
                <a:cs typeface="Arial" panose="020B0604020202020204" pitchFamily="34" charset="0"/>
              </a:rPr>
              <a:t>People with addictions are employed and return to society is encouraged.</a:t>
            </a:r>
            <a:endParaRPr lang="de-AT" dirty="0">
              <a:latin typeface="Arial" panose="020B0604020202020204" pitchFamily="34" charset="0"/>
              <a:ea typeface="DengXian" panose="02010600030101010101" pitchFamily="2" charset="-122"/>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Goal 4: </a:t>
            </a:r>
            <a:r>
              <a:rPr lang="en-US" dirty="0">
                <a:effectLst/>
                <a:latin typeface="Arial" panose="020B0604020202020204" pitchFamily="34" charset="0"/>
                <a:ea typeface="DengXian" panose="02010600030101010101" pitchFamily="2" charset="-122"/>
                <a:cs typeface="Arial" panose="020B0604020202020204" pitchFamily="34" charset="0"/>
              </a:rPr>
              <a:t>The social enterprise educates and retrains people from the target group.</a:t>
            </a:r>
            <a:endParaRPr lang="de-AT" dirty="0">
              <a:latin typeface="Arial" panose="020B0604020202020204" pitchFamily="34" charset="0"/>
              <a:ea typeface="DengXian" panose="02010600030101010101" pitchFamily="2" charset="-122"/>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Goal 12: </a:t>
            </a:r>
            <a:r>
              <a:rPr lang="en-US" dirty="0">
                <a:effectLst/>
                <a:latin typeface="Arial" panose="020B0604020202020204" pitchFamily="34" charset="0"/>
                <a:ea typeface="DengXian" panose="02010600030101010101" pitchFamily="2" charset="-122"/>
                <a:cs typeface="Arial" panose="020B0604020202020204" pitchFamily="34" charset="0"/>
              </a:rPr>
              <a:t>The social enterprise uses an environmentally friendly method in the operation of the cafe.</a:t>
            </a:r>
            <a:r>
              <a:rPr lang="de-AT" dirty="0">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indent="0" algn="just">
              <a:lnSpc>
                <a:spcPct val="100000"/>
              </a:lnSpc>
              <a:buNone/>
              <a:tabLst>
                <a:tab pos="854710" algn="l"/>
              </a:tabLst>
            </a:pPr>
            <a:endParaRPr lang="en-US" sz="2400" dirty="0">
              <a:latin typeface="Arial" panose="020B0604020202020204" pitchFamily="34" charset="0"/>
              <a:ea typeface="DengXian" panose="02010600030101010101" pitchFamily="2" charset="-122"/>
            </a:endParaRPr>
          </a:p>
          <a:p>
            <a:pPr marL="0" indent="0" algn="just">
              <a:lnSpc>
                <a:spcPct val="100000"/>
              </a:lnSpc>
              <a:buNone/>
              <a:tabLst>
                <a:tab pos="854710" algn="l"/>
              </a:tabLst>
            </a:pPr>
            <a:endParaRPr lang="de-AT" sz="2400" dirty="0">
              <a:effectLst/>
              <a:latin typeface="Arial" panose="020B0604020202020204" pitchFamily="34" charset="0"/>
              <a:ea typeface="DengXian" panose="02010600030101010101" pitchFamily="2" charset="-122"/>
            </a:endParaRPr>
          </a:p>
        </p:txBody>
      </p:sp>
    </p:spTree>
    <p:extLst>
      <p:ext uri="{BB962C8B-B14F-4D97-AF65-F5344CB8AC3E}">
        <p14:creationId xmlns:p14="http://schemas.microsoft.com/office/powerpoint/2010/main" val="57970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 R.U.S.Z. (AT)</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1886616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3053787246"/>
              </p:ext>
            </p:extLst>
          </p:nvPr>
        </p:nvGraphicFramePr>
        <p:xfrm>
          <a:off x="817581" y="1550909"/>
          <a:ext cx="10275554" cy="4639848"/>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1061887">
                <a:tc>
                  <a:txBody>
                    <a:bodyPr/>
                    <a:lstStyle/>
                    <a:p>
                      <a:r>
                        <a:rPr lang="de-DE" sz="2000" dirty="0">
                          <a:latin typeface="Arial" panose="020B0604020202020204" pitchFamily="34" charset="0"/>
                          <a:cs typeface="Arial" panose="020B0604020202020204" pitchFamily="34" charset="0"/>
                        </a:rPr>
                        <a:t>Vision/</a:t>
                      </a:r>
                      <a:r>
                        <a:rPr lang="de-DE" sz="2000" dirty="0" err="1">
                          <a:latin typeface="Arial" panose="020B0604020202020204" pitchFamily="34" charset="0"/>
                          <a:cs typeface="Arial" panose="020B0604020202020204" pitchFamily="34" charset="0"/>
                        </a:rPr>
                        <a:t>targets</a:t>
                      </a:r>
                      <a:r>
                        <a:rPr lang="de-DE" sz="2000" dirty="0">
                          <a:latin typeface="Arial" panose="020B0604020202020204" pitchFamily="34" charset="0"/>
                          <a:cs typeface="Arial" panose="020B0604020202020204" pitchFamily="34" charset="0"/>
                        </a:rPr>
                        <a:t> </a:t>
                      </a:r>
                      <a:endParaRPr lang="de-AT" sz="2000"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kern="1200" dirty="0">
                          <a:solidFill>
                            <a:schemeClr val="tx1"/>
                          </a:solidFill>
                          <a:effectLst/>
                          <a:latin typeface="Arial" panose="020B0604020202020204" pitchFamily="34" charset="0"/>
                          <a:ea typeface="+mn-ea"/>
                          <a:cs typeface="Arial" panose="020B0604020202020204" pitchFamily="34" charset="0"/>
                        </a:rPr>
                        <a:t>Repair and Service </a:t>
                      </a:r>
                      <a:r>
                        <a:rPr lang="en-GB" sz="2000" b="0" kern="1200" dirty="0" err="1">
                          <a:solidFill>
                            <a:schemeClr val="tx1"/>
                          </a:solidFill>
                          <a:effectLst/>
                          <a:latin typeface="Arial" panose="020B0604020202020204" pitchFamily="34" charset="0"/>
                          <a:ea typeface="+mn-ea"/>
                          <a:cs typeface="Arial" panose="020B0604020202020204" pitchFamily="34" charset="0"/>
                        </a:rPr>
                        <a:t>Center</a:t>
                      </a:r>
                      <a:r>
                        <a:rPr lang="en-GB" sz="2000" b="0" kern="1200" dirty="0">
                          <a:solidFill>
                            <a:schemeClr val="tx1"/>
                          </a:solidFill>
                          <a:effectLst/>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kern="1200" dirty="0">
                          <a:solidFill>
                            <a:schemeClr val="tx1"/>
                          </a:solidFill>
                          <a:effectLst/>
                          <a:latin typeface="Arial" panose="020B0604020202020204" pitchFamily="34" charset="0"/>
                          <a:ea typeface="+mn-ea"/>
                          <a:cs typeface="Arial" panose="020B0604020202020204" pitchFamily="34" charset="0"/>
                        </a:rPr>
                        <a:t>The vision is: Out of the hamster wheel of material satisfaction of needs - into a good life for all! </a:t>
                      </a:r>
                      <a:endParaRPr lang="de-AT" sz="2000"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2654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effectLst/>
                          <a:latin typeface="Arial" panose="020B0604020202020204" pitchFamily="34" charset="0"/>
                          <a:cs typeface="Arial" panose="020B0604020202020204" pitchFamily="34" charset="0"/>
                        </a:rPr>
                        <a:t>Key activities/ working fields </a:t>
                      </a:r>
                      <a:endParaRPr lang="de-AT" sz="200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Repair services for electrical products, product service and sale of used products</a:t>
                      </a: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Operation of the repair café "</a:t>
                      </a:r>
                      <a:r>
                        <a:rPr lang="en-GB" sz="2000" kern="1200" dirty="0" err="1">
                          <a:solidFill>
                            <a:schemeClr val="tx1"/>
                          </a:solidFill>
                          <a:effectLst/>
                          <a:latin typeface="Arial" panose="020B0604020202020204" pitchFamily="34" charset="0"/>
                          <a:ea typeface="+mn-ea"/>
                          <a:cs typeface="Arial" panose="020B0604020202020204" pitchFamily="34" charset="0"/>
                        </a:rPr>
                        <a:t>Schraube</a:t>
                      </a:r>
                      <a:r>
                        <a:rPr lang="en-GB" sz="2000" kern="1200" dirty="0">
                          <a:solidFill>
                            <a:schemeClr val="tx1"/>
                          </a:solidFill>
                          <a:effectLst/>
                          <a:latin typeface="Arial" panose="020B0604020202020204" pitchFamily="34" charset="0"/>
                          <a:ea typeface="+mn-ea"/>
                          <a:cs typeface="Arial" panose="020B0604020202020204" pitchFamily="34" charset="0"/>
                        </a:rPr>
                        <a:t> 14" (Screw 14) </a:t>
                      </a:r>
                      <a:endParaRPr lang="de-AT" sz="2000" kern="1200" dirty="0">
                        <a:solidFill>
                          <a:schemeClr val="tx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Running a network of repair specialists </a:t>
                      </a:r>
                      <a:endParaRPr lang="de-AT" sz="2000" kern="1200" dirty="0">
                        <a:solidFill>
                          <a:schemeClr val="tx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Sale of second-life products </a:t>
                      </a:r>
                      <a:endParaRPr lang="de-AT" sz="2000" kern="1200" dirty="0">
                        <a:solidFill>
                          <a:schemeClr val="tx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Equipment rental for washing machines </a:t>
                      </a:r>
                      <a:endParaRPr lang="de-AT" sz="2000" kern="1200" dirty="0">
                        <a:solidFill>
                          <a:schemeClr val="tx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Vocational training of formerly long-term unemployed people, trainees and people with refugee background </a:t>
                      </a:r>
                      <a:endParaRPr lang="de-AT" sz="2000" kern="1200" dirty="0">
                        <a:solidFill>
                          <a:schemeClr val="tx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GB" sz="2000" kern="1200" dirty="0">
                          <a:solidFill>
                            <a:schemeClr val="tx1"/>
                          </a:solidFill>
                          <a:effectLst/>
                          <a:latin typeface="Arial" panose="020B0604020202020204" pitchFamily="34" charset="0"/>
                          <a:ea typeface="+mn-ea"/>
                          <a:cs typeface="Arial" panose="020B0604020202020204" pitchFamily="34" charset="0"/>
                        </a:rPr>
                        <a:t>Lobbying at EU policy level</a:t>
                      </a:r>
                      <a:r>
                        <a:rPr lang="de-AT" sz="2000" dirty="0">
                          <a:effectLst/>
                          <a:latin typeface="Arial" panose="020B0604020202020204" pitchFamily="34" charset="0"/>
                          <a:cs typeface="Arial" panose="020B0604020202020204" pitchFamily="34" charset="0"/>
                        </a:rPr>
                        <a:t> </a:t>
                      </a:r>
                      <a:endParaRPr lang="de-DE" sz="20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743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2000" b="1" dirty="0">
                          <a:latin typeface="Arial" panose="020B0604020202020204" pitchFamily="34" charset="0"/>
                          <a:cs typeface="Arial" panose="020B0604020202020204" pitchFamily="34" charset="0"/>
                        </a:rPr>
                        <a:t>Target</a:t>
                      </a:r>
                      <a:r>
                        <a:rPr lang="de-AT" sz="2000" b="1" baseline="0" dirty="0">
                          <a:latin typeface="Arial" panose="020B0604020202020204" pitchFamily="34" charset="0"/>
                          <a:cs typeface="Arial" panose="020B0604020202020204" pitchFamily="34" charset="0"/>
                        </a:rPr>
                        <a:t> </a:t>
                      </a:r>
                      <a:r>
                        <a:rPr lang="de-AT" sz="2000" b="1" baseline="0" dirty="0" err="1">
                          <a:latin typeface="Arial" panose="020B0604020202020204" pitchFamily="34" charset="0"/>
                          <a:cs typeface="Arial" panose="020B0604020202020204" pitchFamily="34" charset="0"/>
                        </a:rPr>
                        <a:t>groups</a:t>
                      </a:r>
                      <a:r>
                        <a:rPr lang="de-AT" sz="2000" b="1" baseline="0" dirty="0">
                          <a:latin typeface="Arial" panose="020B0604020202020204" pitchFamily="34" charset="0"/>
                          <a:cs typeface="Arial" panose="020B0604020202020204" pitchFamily="34" charset="0"/>
                        </a:rPr>
                        <a:t> </a:t>
                      </a:r>
                      <a:endParaRPr lang="de-AT" sz="2000" b="1"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1200" dirty="0">
                          <a:solidFill>
                            <a:schemeClr val="tx1"/>
                          </a:solidFill>
                          <a:effectLst/>
                          <a:latin typeface="Arial" panose="020B0604020202020204" pitchFamily="34" charset="0"/>
                          <a:ea typeface="+mn-ea"/>
                          <a:cs typeface="Arial" panose="020B0604020202020204" pitchFamily="34" charset="0"/>
                        </a:rPr>
                        <a:t>Long-term unemployed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1200" dirty="0">
                          <a:solidFill>
                            <a:schemeClr val="tx1"/>
                          </a:solidFill>
                          <a:effectLst/>
                          <a:latin typeface="Arial" panose="020B0604020202020204" pitchFamily="34" charset="0"/>
                          <a:ea typeface="+mn-ea"/>
                          <a:cs typeface="Arial" panose="020B0604020202020204" pitchFamily="34" charset="0"/>
                        </a:rPr>
                        <a:t>People with refugee background </a:t>
                      </a:r>
                      <a:endParaRPr lang="de-DE" sz="20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3"/>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3063"/>
            <a:ext cx="9783184" cy="925793"/>
          </a:xfrm>
        </p:spPr>
        <p:txBody>
          <a:bodyPr/>
          <a:lstStyle/>
          <a:p>
            <a:r>
              <a:rPr lang="de-AT" dirty="0">
                <a:latin typeface="Arial" panose="020B0604020202020204" pitchFamily="34" charset="0"/>
                <a:cs typeface="Arial" panose="020B0604020202020204" pitchFamily="34" charset="0"/>
              </a:rPr>
              <a:t>R.U.S.Z. I</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955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7559-32E0-3AEB-77A7-323156FBDFDB}"/>
              </a:ext>
            </a:extLst>
          </p:cNvPr>
          <p:cNvSpPr>
            <a:spLocks noGrp="1"/>
          </p:cNvSpPr>
          <p:nvPr>
            <p:ph type="title"/>
          </p:nvPr>
        </p:nvSpPr>
        <p:spPr>
          <a:xfrm>
            <a:off x="817581" y="658812"/>
            <a:ext cx="9783184" cy="1089211"/>
          </a:xfrm>
        </p:spPr>
        <p:txBody>
          <a:bodyPr>
            <a:normAutofit fontScale="90000"/>
          </a:bodyPr>
          <a:lstStyle/>
          <a:p>
            <a:r>
              <a:rPr lang="en-GB" sz="4000" dirty="0">
                <a:effectLst/>
                <a:latin typeface="Arial" panose="020B0604020202020204" pitchFamily="34" charset="0"/>
                <a:ea typeface="DengXian" panose="02010600030101010101" pitchFamily="2" charset="-122"/>
              </a:rPr>
              <a:t>R.U.S.Z. II</a:t>
            </a:r>
            <a:br>
              <a:rPr lang="en-GB" sz="4000" dirty="0">
                <a:effectLst/>
                <a:latin typeface="Arial" panose="020B0604020202020204" pitchFamily="34" charset="0"/>
                <a:ea typeface="DengXian" panose="02010600030101010101" pitchFamily="2" charset="-122"/>
              </a:rPr>
            </a:br>
            <a:r>
              <a:rPr lang="en-GB" sz="4000" dirty="0">
                <a:effectLst/>
                <a:latin typeface="Arial" panose="020B0604020202020204" pitchFamily="34" charset="0"/>
                <a:ea typeface="DengXian" panose="02010600030101010101" pitchFamily="2" charset="-122"/>
              </a:rPr>
              <a:t>Connex and Contribution to sustainability</a:t>
            </a:r>
            <a:br>
              <a:rPr lang="de-AT" sz="1800" dirty="0">
                <a:effectLst/>
                <a:latin typeface="Arial" panose="020B0604020202020204" pitchFamily="34" charset="0"/>
                <a:ea typeface="DengXian" panose="02010600030101010101" pitchFamily="2" charset="-122"/>
              </a:rPr>
            </a:br>
            <a:endParaRPr lang="de-DE" dirty="0"/>
          </a:p>
        </p:txBody>
      </p:sp>
      <p:sp>
        <p:nvSpPr>
          <p:cNvPr id="3" name="Inhaltsplatzhalter 2">
            <a:extLst>
              <a:ext uri="{FF2B5EF4-FFF2-40B4-BE49-F238E27FC236}">
                <a16:creationId xmlns:a16="http://schemas.microsoft.com/office/drawing/2014/main" id="{EB9D9C8D-9C9E-FC7D-DC31-93887DDD230B}"/>
              </a:ext>
            </a:extLst>
          </p:cNvPr>
          <p:cNvSpPr>
            <a:spLocks noGrp="1"/>
          </p:cNvSpPr>
          <p:nvPr>
            <p:ph idx="1"/>
          </p:nvPr>
        </p:nvSpPr>
        <p:spPr/>
        <p:txBody>
          <a:bodyPr>
            <a:normAutofit fontScale="92500" lnSpcReduction="20000"/>
          </a:bodyPr>
          <a:lstStyle/>
          <a:p>
            <a:pPr>
              <a:lnSpc>
                <a:spcPct val="110000"/>
              </a:lnSpc>
            </a:pPr>
            <a:r>
              <a:rPr lang="de-DE" dirty="0">
                <a:latin typeface="Arial" panose="020B0604020202020204" pitchFamily="34" charset="0"/>
                <a:cs typeface="Arial" panose="020B0604020202020204" pitchFamily="34" charset="0"/>
              </a:rPr>
              <a:t>Action </a:t>
            </a:r>
            <a:r>
              <a:rPr lang="de-DE" dirty="0" err="1">
                <a:latin typeface="Arial" panose="020B0604020202020204" pitchFamily="34" charset="0"/>
                <a:cs typeface="Arial" panose="020B0604020202020204" pitchFamily="34" charset="0"/>
              </a:rPr>
              <a:t>principle</a:t>
            </a:r>
            <a:r>
              <a:rPr lang="de-DE" dirty="0">
                <a:latin typeface="Arial" panose="020B0604020202020204" pitchFamily="34" charset="0"/>
                <a:cs typeface="Arial" panose="020B0604020202020204" pitchFamily="34" charset="0"/>
              </a:rPr>
              <a:t>: </a:t>
            </a:r>
            <a:r>
              <a:rPr lang="en-GB" dirty="0">
                <a:effectLst/>
                <a:latin typeface="Arial" panose="020B0604020202020204" pitchFamily="34" charset="0"/>
                <a:ea typeface="DengXian" panose="02010600030101010101" pitchFamily="2" charset="-122"/>
                <a:cs typeface="Arial" panose="020B0604020202020204" pitchFamily="34" charset="0"/>
              </a:rPr>
              <a:t>"Use longer instead of buying more often” </a:t>
            </a:r>
            <a:r>
              <a:rPr lang="en-GB" dirty="0">
                <a:effectLst/>
                <a:latin typeface="Arial" panose="020B0604020202020204" pitchFamily="34" charset="0"/>
                <a:ea typeface="DengXian" panose="02010600030101010101" pitchFamily="2" charset="-122"/>
                <a:cs typeface="Arial" panose="020B0604020202020204" pitchFamily="34" charset="0"/>
                <a:sym typeface="Wingdings" pitchFamily="2" charset="2"/>
              </a:rPr>
              <a:t> importance of resource conservation</a:t>
            </a:r>
          </a:p>
          <a:p>
            <a:pPr>
              <a:lnSpc>
                <a:spcPct val="110000"/>
              </a:lnSpc>
            </a:pPr>
            <a:r>
              <a:rPr lang="de-AT" dirty="0">
                <a:effectLst/>
                <a:latin typeface="Arial" panose="020B0604020202020204" pitchFamily="34" charset="0"/>
                <a:cs typeface="Arial" panose="020B0604020202020204" pitchFamily="34" charset="0"/>
              </a:rPr>
              <a:t>Strategic </a:t>
            </a:r>
            <a:r>
              <a:rPr lang="de-AT" dirty="0" err="1">
                <a:effectLst/>
                <a:latin typeface="Arial" panose="020B0604020202020204" pitchFamily="34" charset="0"/>
                <a:cs typeface="Arial" panose="020B0604020202020204" pitchFamily="34" charset="0"/>
              </a:rPr>
              <a:t>goal</a:t>
            </a:r>
            <a:r>
              <a:rPr lang="de-AT" dirty="0">
                <a:effectLst/>
                <a:latin typeface="Arial" panose="020B0604020202020204" pitchFamily="34" charset="0"/>
                <a:cs typeface="Arial" panose="020B0604020202020204" pitchFamily="34" charset="0"/>
              </a:rPr>
              <a:t>: </a:t>
            </a:r>
            <a:r>
              <a:rPr lang="en-GB" dirty="0">
                <a:effectLst/>
                <a:latin typeface="Arial" panose="020B0604020202020204" pitchFamily="34" charset="0"/>
                <a:ea typeface="DengXian" panose="02010600030101010101" pitchFamily="2" charset="-122"/>
                <a:cs typeface="Arial" panose="020B0604020202020204" pitchFamily="34" charset="0"/>
              </a:rPr>
              <a:t>combine ecological necessities with labour market policy demands</a:t>
            </a:r>
          </a:p>
          <a:p>
            <a:pPr>
              <a:lnSpc>
                <a:spcPct val="110000"/>
              </a:lnSpc>
            </a:pPr>
            <a:r>
              <a:rPr lang="de-AT" dirty="0" err="1">
                <a:latin typeface="Arial" panose="020B0604020202020204" pitchFamily="34" charset="0"/>
                <a:ea typeface="DengXian" panose="02010600030101010101" pitchFamily="2" charset="-122"/>
                <a:cs typeface="Arial" panose="020B0604020202020204" pitchFamily="34" charset="0"/>
              </a:rPr>
              <a:t>Employment</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of</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people</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with</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refugee</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background</a:t>
            </a:r>
            <a:r>
              <a:rPr lang="de-AT" dirty="0">
                <a:latin typeface="Arial" panose="020B0604020202020204" pitchFamily="34" charset="0"/>
                <a:ea typeface="DengXian" panose="02010600030101010101" pitchFamily="2" charset="-122"/>
                <a:cs typeface="Arial" panose="020B0604020202020204" pitchFamily="34" charset="0"/>
              </a:rPr>
              <a:t> and </a:t>
            </a:r>
            <a:r>
              <a:rPr lang="de-AT" dirty="0" err="1">
                <a:latin typeface="Arial" panose="020B0604020202020204" pitchFamily="34" charset="0"/>
                <a:ea typeface="DengXian" panose="02010600030101010101" pitchFamily="2" charset="-122"/>
                <a:cs typeface="Arial" panose="020B0604020202020204" pitchFamily="34" charset="0"/>
              </a:rPr>
              <a:t>long</a:t>
            </a:r>
            <a:r>
              <a:rPr lang="de-AT" dirty="0">
                <a:latin typeface="Arial" panose="020B0604020202020204" pitchFamily="34" charset="0"/>
                <a:ea typeface="DengXian" panose="02010600030101010101" pitchFamily="2" charset="-122"/>
                <a:cs typeface="Arial" panose="020B0604020202020204" pitchFamily="34" charset="0"/>
              </a:rPr>
              <a:t>-term </a:t>
            </a:r>
            <a:r>
              <a:rPr lang="de-AT" dirty="0" err="1">
                <a:latin typeface="Arial" panose="020B0604020202020204" pitchFamily="34" charset="0"/>
                <a:ea typeface="DengXian" panose="02010600030101010101" pitchFamily="2" charset="-122"/>
                <a:cs typeface="Arial" panose="020B0604020202020204" pitchFamily="34" charset="0"/>
              </a:rPr>
              <a:t>unemployed</a:t>
            </a:r>
            <a:r>
              <a:rPr lang="de-AT" dirty="0">
                <a:latin typeface="Arial" panose="020B0604020202020204" pitchFamily="34" charset="0"/>
                <a:ea typeface="DengXian" panose="02010600030101010101" pitchFamily="2" charset="-122"/>
                <a:cs typeface="Arial" panose="020B0604020202020204" pitchFamily="34" charset="0"/>
              </a:rPr>
              <a:t> </a:t>
            </a:r>
            <a:r>
              <a:rPr lang="de-AT" dirty="0" err="1">
                <a:latin typeface="Arial" panose="020B0604020202020204" pitchFamily="34" charset="0"/>
                <a:ea typeface="DengXian" panose="02010600030101010101" pitchFamily="2" charset="-122"/>
                <a:cs typeface="Arial" panose="020B0604020202020204" pitchFamily="34" charset="0"/>
              </a:rPr>
              <a:t>people</a:t>
            </a:r>
            <a:endParaRPr lang="de-AT" dirty="0">
              <a:latin typeface="Arial" panose="020B0604020202020204" pitchFamily="34" charset="0"/>
              <a:ea typeface="DengXian" panose="02010600030101010101" pitchFamily="2" charset="-122"/>
              <a:cs typeface="Arial" panose="020B0604020202020204" pitchFamily="34" charset="0"/>
            </a:endParaRPr>
          </a:p>
          <a:p>
            <a:pPr>
              <a:lnSpc>
                <a:spcPct val="110000"/>
              </a:lnSpc>
            </a:pPr>
            <a:r>
              <a:rPr lang="de-AT" dirty="0">
                <a:effectLst/>
                <a:latin typeface="Arial" panose="020B0604020202020204" pitchFamily="34" charset="0"/>
                <a:cs typeface="Arial" panose="020B0604020202020204" pitchFamily="34" charset="0"/>
              </a:rPr>
              <a:t>Small </a:t>
            </a:r>
            <a:r>
              <a:rPr lang="de-AT" dirty="0" err="1">
                <a:effectLst/>
                <a:latin typeface="Arial" panose="020B0604020202020204" pitchFamily="34" charset="0"/>
                <a:cs typeface="Arial" panose="020B0604020202020204" pitchFamily="34" charset="0"/>
              </a:rPr>
              <a:t>salary</a:t>
            </a:r>
            <a:r>
              <a:rPr lang="de-AT" dirty="0">
                <a:effectLst/>
                <a:latin typeface="Arial" panose="020B0604020202020204" pitchFamily="34" charset="0"/>
                <a:cs typeface="Arial" panose="020B0604020202020204" pitchFamily="34" charset="0"/>
              </a:rPr>
              <a:t> </a:t>
            </a:r>
            <a:r>
              <a:rPr lang="de-AT" dirty="0" err="1">
                <a:effectLst/>
                <a:latin typeface="Arial" panose="020B0604020202020204" pitchFamily="34" charset="0"/>
                <a:cs typeface="Arial" panose="020B0604020202020204" pitchFamily="34" charset="0"/>
              </a:rPr>
              <a:t>range</a:t>
            </a:r>
            <a:r>
              <a:rPr lang="de-AT" dirty="0">
                <a:effectLst/>
                <a:latin typeface="Arial" panose="020B0604020202020204" pitchFamily="34" charset="0"/>
                <a:cs typeface="Arial" panose="020B0604020202020204" pitchFamily="34" charset="0"/>
              </a:rPr>
              <a:t> </a:t>
            </a:r>
            <a:r>
              <a:rPr lang="de-AT" dirty="0" err="1">
                <a:effectLst/>
                <a:latin typeface="Arial" panose="020B0604020202020204" pitchFamily="34" charset="0"/>
                <a:cs typeface="Arial" panose="020B0604020202020204" pitchFamily="34" charset="0"/>
              </a:rPr>
              <a:t>between</a:t>
            </a:r>
            <a:r>
              <a:rPr lang="de-AT" dirty="0">
                <a:effectLst/>
                <a:latin typeface="Arial" panose="020B0604020202020204" pitchFamily="34" charset="0"/>
                <a:cs typeface="Arial" panose="020B0604020202020204" pitchFamily="34" charset="0"/>
              </a:rPr>
              <a:t> </a:t>
            </a:r>
            <a:r>
              <a:rPr lang="de-AT" dirty="0" err="1">
                <a:effectLst/>
                <a:latin typeface="Arial" panose="020B0604020202020204" pitchFamily="34" charset="0"/>
                <a:cs typeface="Arial" panose="020B0604020202020204" pitchFamily="34" charset="0"/>
              </a:rPr>
              <a:t>employees</a:t>
            </a:r>
            <a:r>
              <a:rPr lang="de-AT" dirty="0">
                <a:effectLst/>
                <a:latin typeface="Arial" panose="020B0604020202020204" pitchFamily="34" charset="0"/>
                <a:cs typeface="Arial" panose="020B0604020202020204" pitchFamily="34" charset="0"/>
              </a:rPr>
              <a:t> and </a:t>
            </a:r>
            <a:r>
              <a:rPr lang="de-AT" dirty="0" err="1">
                <a:effectLst/>
                <a:latin typeface="Arial" panose="020B0604020202020204" pitchFamily="34" charset="0"/>
                <a:cs typeface="Arial" panose="020B0604020202020204" pitchFamily="34" charset="0"/>
              </a:rPr>
              <a:t>management</a:t>
            </a:r>
            <a:r>
              <a:rPr lang="de-AT" dirty="0">
                <a:effectLst/>
                <a:latin typeface="Arial" panose="020B0604020202020204" pitchFamily="34" charset="0"/>
                <a:cs typeface="Arial" panose="020B0604020202020204" pitchFamily="34" charset="0"/>
              </a:rPr>
              <a:t>/</a:t>
            </a:r>
            <a:r>
              <a:rPr lang="de-AT" dirty="0" err="1">
                <a:effectLst/>
                <a:latin typeface="Arial" panose="020B0604020202020204" pitchFamily="34" charset="0"/>
                <a:cs typeface="Arial" panose="020B0604020202020204" pitchFamily="34" charset="0"/>
              </a:rPr>
              <a:t>shareholders</a:t>
            </a:r>
            <a:endParaRPr lang="de-AT" dirty="0">
              <a:effectLst/>
              <a:latin typeface="Arial" panose="020B0604020202020204" pitchFamily="34" charset="0"/>
              <a:cs typeface="Arial" panose="020B0604020202020204" pitchFamily="34" charset="0"/>
            </a:endParaRPr>
          </a:p>
          <a:p>
            <a:pPr>
              <a:lnSpc>
                <a:spcPct val="110000"/>
              </a:lnSpc>
            </a:pPr>
            <a:r>
              <a:rPr lang="de-AT" dirty="0">
                <a:latin typeface="Arial" panose="020B0604020202020204" pitchFamily="34" charset="0"/>
                <a:cs typeface="Arial" panose="020B0604020202020204" pitchFamily="34" charset="0"/>
              </a:rPr>
              <a:t>Independent </a:t>
            </a:r>
            <a:r>
              <a:rPr lang="de-AT" dirty="0" err="1">
                <a:latin typeface="Arial" panose="020B0604020202020204" pitchFamily="34" charset="0"/>
                <a:cs typeface="Arial" panose="020B0604020202020204" pitchFamily="34" charset="0"/>
              </a:rPr>
              <a:t>work</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part</a:t>
            </a:r>
            <a:r>
              <a:rPr lang="de-AT" dirty="0">
                <a:latin typeface="Arial" panose="020B0604020202020204" pitchFamily="34" charset="0"/>
                <a:cs typeface="Arial" panose="020B0604020202020204" pitchFamily="34" charset="0"/>
              </a:rPr>
              <a:t>-time </a:t>
            </a:r>
            <a:r>
              <a:rPr lang="de-AT" dirty="0" err="1">
                <a:latin typeface="Arial" panose="020B0604020202020204" pitchFamily="34" charset="0"/>
                <a:cs typeface="Arial" panose="020B0604020202020204" pitchFamily="34" charset="0"/>
              </a:rPr>
              <a:t>work</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models</a:t>
            </a:r>
            <a:r>
              <a:rPr lang="de-AT" dirty="0">
                <a:latin typeface="Arial" panose="020B0604020202020204" pitchFamily="34" charset="0"/>
                <a:cs typeface="Arial" panose="020B0604020202020204" pitchFamily="34" charset="0"/>
              </a:rPr>
              <a:t> &amp; </a:t>
            </a:r>
            <a:r>
              <a:rPr lang="de-AT" dirty="0" err="1">
                <a:latin typeface="Arial" panose="020B0604020202020204" pitchFamily="34" charset="0"/>
                <a:cs typeface="Arial" panose="020B0604020202020204" pitchFamily="34" charset="0"/>
              </a:rPr>
              <a:t>paternity</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leave</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possibilities</a:t>
            </a:r>
            <a:endParaRPr lang="de-AT" dirty="0">
              <a:effectLst/>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95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2495210228"/>
              </p:ext>
            </p:extLst>
          </p:nvPr>
        </p:nvGraphicFramePr>
        <p:xfrm>
          <a:off x="817560" y="1883901"/>
          <a:ext cx="10535760" cy="205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7559-32E0-3AEB-77A7-323156FBDFDB}"/>
              </a:ext>
            </a:extLst>
          </p:cNvPr>
          <p:cNvSpPr>
            <a:spLocks noGrp="1"/>
          </p:cNvSpPr>
          <p:nvPr>
            <p:ph type="title"/>
          </p:nvPr>
        </p:nvSpPr>
        <p:spPr>
          <a:xfrm>
            <a:off x="817581" y="658812"/>
            <a:ext cx="9783184" cy="1089211"/>
          </a:xfrm>
        </p:spPr>
        <p:txBody>
          <a:bodyPr>
            <a:normAutofit fontScale="90000"/>
          </a:bodyPr>
          <a:lstStyle/>
          <a:p>
            <a:r>
              <a:rPr lang="en-GB" sz="4000" dirty="0">
                <a:effectLst/>
                <a:latin typeface="Arial" panose="020B0604020202020204" pitchFamily="34" charset="0"/>
                <a:ea typeface="DengXian" panose="02010600030101010101" pitchFamily="2" charset="-122"/>
              </a:rPr>
              <a:t>R.U.S.Z. III</a:t>
            </a:r>
            <a:r>
              <a:rPr lang="en-GB" sz="4000" dirty="0">
                <a:latin typeface="Arial" panose="020B0604020202020204" pitchFamily="34" charset="0"/>
                <a:ea typeface="DengXian" panose="02010600030101010101" pitchFamily="2" charset="-122"/>
              </a:rPr>
              <a:t> - SDGs</a:t>
            </a:r>
            <a:br>
              <a:rPr lang="de-AT" sz="1800" dirty="0">
                <a:effectLst/>
                <a:latin typeface="Arial" panose="020B0604020202020204" pitchFamily="34" charset="0"/>
                <a:ea typeface="DengXian" panose="02010600030101010101" pitchFamily="2" charset="-122"/>
              </a:rPr>
            </a:br>
            <a:endParaRPr lang="de-DE" dirty="0"/>
          </a:p>
        </p:txBody>
      </p:sp>
      <p:sp>
        <p:nvSpPr>
          <p:cNvPr id="3" name="Inhaltsplatzhalter 2">
            <a:extLst>
              <a:ext uri="{FF2B5EF4-FFF2-40B4-BE49-F238E27FC236}">
                <a16:creationId xmlns:a16="http://schemas.microsoft.com/office/drawing/2014/main" id="{EB9D9C8D-9C9E-FC7D-DC31-93887DDD230B}"/>
              </a:ext>
            </a:extLst>
          </p:cNvPr>
          <p:cNvSpPr>
            <a:spLocks noGrp="1"/>
          </p:cNvSpPr>
          <p:nvPr>
            <p:ph idx="1"/>
          </p:nvPr>
        </p:nvSpPr>
        <p:spPr>
          <a:xfrm>
            <a:off x="817581" y="1358153"/>
            <a:ext cx="10536219" cy="5271247"/>
          </a:xfrm>
        </p:spPr>
        <p:txBody>
          <a:bodyPr>
            <a:noAutofit/>
          </a:bodyPr>
          <a:lstStyle/>
          <a:p>
            <a:pPr marL="0" indent="0" algn="just">
              <a:lnSpc>
                <a:spcPct val="100000"/>
              </a:lnSpc>
              <a:buNone/>
              <a:tabLst>
                <a:tab pos="854710" algn="l"/>
              </a:tabLst>
            </a:pPr>
            <a:r>
              <a:rPr lang="en-US" sz="2000" dirty="0">
                <a:effectLst/>
                <a:latin typeface="Arial" panose="020B0604020202020204" pitchFamily="34" charset="0"/>
                <a:ea typeface="DengXian" panose="02010600030101010101" pitchFamily="2" charset="-122"/>
                <a:cs typeface="Arial" panose="020B0604020202020204" pitchFamily="34" charset="0"/>
              </a:rPr>
              <a:t>The </a:t>
            </a:r>
            <a:r>
              <a:rPr lang="en-US" sz="2000" dirty="0" err="1">
                <a:effectLst/>
                <a:latin typeface="Arial" panose="020B0604020202020204" pitchFamily="34" charset="0"/>
                <a:ea typeface="DengXian" panose="02010600030101010101" pitchFamily="2" charset="-122"/>
                <a:cs typeface="Arial" panose="020B0604020202020204" pitchFamily="34" charset="0"/>
              </a:rPr>
              <a:t>organisation</a:t>
            </a:r>
            <a:r>
              <a:rPr lang="en-US" sz="2000" dirty="0">
                <a:effectLst/>
                <a:latin typeface="Arial" panose="020B0604020202020204" pitchFamily="34" charset="0"/>
                <a:ea typeface="DengXian" panose="02010600030101010101" pitchFamily="2" charset="-122"/>
                <a:cs typeface="Arial" panose="020B0604020202020204" pitchFamily="34" charset="0"/>
              </a:rPr>
              <a:t> contributes to a wide range of different SDGs.</a:t>
            </a:r>
          </a:p>
          <a:p>
            <a:pPr marL="0" indent="0" algn="just">
              <a:lnSpc>
                <a:spcPct val="100000"/>
              </a:lnSpc>
              <a:buNone/>
              <a:tabLst>
                <a:tab pos="854710" algn="l"/>
              </a:tabLst>
            </a:pPr>
            <a:r>
              <a:rPr lang="en-US" sz="2000" dirty="0">
                <a:effectLst/>
                <a:latin typeface="Arial" panose="020B0604020202020204" pitchFamily="34" charset="0"/>
                <a:ea typeface="DengXian" panose="02010600030101010101" pitchFamily="2" charset="-122"/>
                <a:cs typeface="Arial" panose="020B0604020202020204" pitchFamily="34" charset="0"/>
              </a:rPr>
              <a:t>The most important ones are:</a:t>
            </a:r>
          </a:p>
          <a:p>
            <a:pPr algn="just">
              <a:lnSpc>
                <a:spcPct val="100000"/>
              </a:lnSpc>
              <a:tabLst>
                <a:tab pos="854710" algn="l"/>
              </a:tabLst>
            </a:pPr>
            <a:r>
              <a:rPr lang="de-AT" sz="2000" dirty="0">
                <a:effectLst/>
                <a:latin typeface="Arial" panose="020B0604020202020204" pitchFamily="34" charset="0"/>
                <a:ea typeface="DengXian" panose="02010600030101010101" pitchFamily="2" charset="-122"/>
                <a:cs typeface="Arial" panose="020B0604020202020204" pitchFamily="34" charset="0"/>
              </a:rPr>
              <a:t>Goal 4: </a:t>
            </a:r>
            <a:r>
              <a:rPr lang="en-GB" sz="2000" dirty="0">
                <a:effectLst/>
                <a:latin typeface="Arial" panose="020B0604020202020204" pitchFamily="34" charset="0"/>
                <a:ea typeface="DengXian" panose="02010600030101010101" pitchFamily="2" charset="-122"/>
                <a:cs typeface="Arial" panose="020B0604020202020204" pitchFamily="34" charset="0"/>
              </a:rPr>
              <a:t>In addition to unlimited employment, the employees have the opportunity to receive specialized training. </a:t>
            </a:r>
          </a:p>
          <a:p>
            <a:pPr algn="just">
              <a:lnSpc>
                <a:spcPct val="100000"/>
              </a:lnSpc>
              <a:tabLst>
                <a:tab pos="854710" algn="l"/>
              </a:tabLst>
            </a:pPr>
            <a:r>
              <a:rPr lang="en-GB" sz="2000" dirty="0">
                <a:latin typeface="Arial" panose="020B0604020202020204" pitchFamily="34" charset="0"/>
                <a:ea typeface="DengXian" panose="02010600030101010101" pitchFamily="2" charset="-122"/>
                <a:cs typeface="Arial" panose="020B0604020202020204" pitchFamily="34" charset="0"/>
              </a:rPr>
              <a:t>Goal 5: </a:t>
            </a:r>
            <a:r>
              <a:rPr lang="en-GB" sz="2000" dirty="0">
                <a:effectLst/>
                <a:latin typeface="Arial" panose="020B0604020202020204" pitchFamily="34" charset="0"/>
                <a:ea typeface="DengXian" panose="02010600030101010101" pitchFamily="2" charset="-122"/>
                <a:cs typeface="Arial" panose="020B0604020202020204" pitchFamily="34" charset="0"/>
              </a:rPr>
              <a:t>R.U.S.Z supports the educational training of women through specific programs and courses such as "Women in Technology".</a:t>
            </a:r>
            <a:r>
              <a:rPr lang="de-AT" sz="2000" dirty="0">
                <a:effectLst/>
                <a:latin typeface="Arial" panose="020B0604020202020204" pitchFamily="34" charset="0"/>
                <a:cs typeface="Arial" panose="020B0604020202020204" pitchFamily="34" charset="0"/>
              </a:rPr>
              <a:t> </a:t>
            </a:r>
          </a:p>
          <a:p>
            <a:pPr algn="just">
              <a:lnSpc>
                <a:spcPct val="100000"/>
              </a:lnSpc>
              <a:tabLst>
                <a:tab pos="854710" algn="l"/>
              </a:tabLst>
            </a:pPr>
            <a:r>
              <a:rPr lang="de-AT" sz="2000" dirty="0">
                <a:latin typeface="Arial" panose="020B0604020202020204" pitchFamily="34" charset="0"/>
                <a:ea typeface="DengXian" panose="02010600030101010101" pitchFamily="2" charset="-122"/>
                <a:cs typeface="Arial" panose="020B0604020202020204" pitchFamily="34" charset="0"/>
              </a:rPr>
              <a:t>Goal 8: </a:t>
            </a:r>
            <a:r>
              <a:rPr lang="en-GB" sz="2000" dirty="0">
                <a:latin typeface="Arial" panose="020B0604020202020204" pitchFamily="34" charset="0"/>
                <a:ea typeface="DengXian" panose="02010600030101010101" pitchFamily="2" charset="-122"/>
                <a:cs typeface="Arial" panose="020B0604020202020204" pitchFamily="34" charset="0"/>
              </a:rPr>
              <a:t>T</a:t>
            </a:r>
            <a:r>
              <a:rPr lang="en-GB" sz="2000" dirty="0">
                <a:effectLst/>
                <a:latin typeface="Arial" panose="020B0604020202020204" pitchFamily="34" charset="0"/>
                <a:ea typeface="DengXian" panose="02010600030101010101" pitchFamily="2" charset="-122"/>
                <a:cs typeface="Arial" panose="020B0604020202020204" pitchFamily="34" charset="0"/>
              </a:rPr>
              <a:t>he employees get fair working conditions and due to the flat hierarchy in the company, the employees' participation is given.</a:t>
            </a:r>
            <a:r>
              <a:rPr lang="de-AT" sz="2000" dirty="0">
                <a:effectLst/>
                <a:latin typeface="Arial" panose="020B0604020202020204" pitchFamily="34" charset="0"/>
                <a:cs typeface="Arial" panose="020B0604020202020204" pitchFamily="34" charset="0"/>
              </a:rPr>
              <a:t> </a:t>
            </a:r>
          </a:p>
          <a:p>
            <a:pPr algn="just">
              <a:lnSpc>
                <a:spcPct val="100000"/>
              </a:lnSpc>
              <a:tabLst>
                <a:tab pos="854710" algn="l"/>
              </a:tabLst>
            </a:pPr>
            <a:r>
              <a:rPr lang="de-AT" sz="2000" dirty="0">
                <a:latin typeface="Arial" panose="020B0604020202020204" pitchFamily="34" charset="0"/>
                <a:ea typeface="DengXian" panose="02010600030101010101" pitchFamily="2" charset="-122"/>
                <a:cs typeface="Arial" panose="020B0604020202020204" pitchFamily="34" charset="0"/>
              </a:rPr>
              <a:t>Goal 10: Small </a:t>
            </a:r>
            <a:r>
              <a:rPr lang="de-AT" sz="2000" dirty="0" err="1">
                <a:latin typeface="Arial" panose="020B0604020202020204" pitchFamily="34" charset="0"/>
                <a:ea typeface="DengXian" panose="02010600030101010101" pitchFamily="2" charset="-122"/>
                <a:cs typeface="Arial" panose="020B0604020202020204" pitchFamily="34" charset="0"/>
              </a:rPr>
              <a:t>salary</a:t>
            </a:r>
            <a:r>
              <a:rPr lang="de-AT" sz="2000" dirty="0">
                <a:latin typeface="Arial" panose="020B0604020202020204" pitchFamily="34" charset="0"/>
                <a:ea typeface="DengXian" panose="02010600030101010101" pitchFamily="2" charset="-122"/>
                <a:cs typeface="Arial" panose="020B0604020202020204" pitchFamily="34" charset="0"/>
              </a:rPr>
              <a:t> </a:t>
            </a:r>
            <a:r>
              <a:rPr lang="de-AT" sz="2000" dirty="0" err="1">
                <a:latin typeface="Arial" panose="020B0604020202020204" pitchFamily="34" charset="0"/>
                <a:ea typeface="DengXian" panose="02010600030101010101" pitchFamily="2" charset="-122"/>
                <a:cs typeface="Arial" panose="020B0604020202020204" pitchFamily="34" charset="0"/>
              </a:rPr>
              <a:t>range</a:t>
            </a:r>
            <a:r>
              <a:rPr lang="de-AT" sz="2000" dirty="0">
                <a:latin typeface="Arial" panose="020B0604020202020204" pitchFamily="34" charset="0"/>
                <a:ea typeface="DengXian" panose="02010600030101010101" pitchFamily="2" charset="-122"/>
                <a:cs typeface="Arial" panose="020B0604020202020204" pitchFamily="34" charset="0"/>
              </a:rPr>
              <a:t> </a:t>
            </a:r>
            <a:r>
              <a:rPr lang="de-AT" sz="2000" dirty="0">
                <a:latin typeface="Arial" panose="020B0604020202020204" pitchFamily="34" charset="0"/>
                <a:ea typeface="DengXian" panose="02010600030101010101" pitchFamily="2" charset="-122"/>
                <a:cs typeface="Arial" panose="020B0604020202020204" pitchFamily="34" charset="0"/>
                <a:sym typeface="Wingdings" pitchFamily="2" charset="2"/>
              </a:rPr>
              <a:t> </a:t>
            </a:r>
            <a:r>
              <a:rPr lang="en-GB" sz="2000" dirty="0">
                <a:effectLst/>
                <a:latin typeface="Arial" panose="020B0604020202020204" pitchFamily="34" charset="0"/>
                <a:ea typeface="DengXian" panose="02010600030101010101" pitchFamily="2" charset="-122"/>
                <a:cs typeface="Arial" panose="020B0604020202020204" pitchFamily="34" charset="0"/>
              </a:rPr>
              <a:t>it is also possible for workers to earn more than shareholders due to individual performance and bonuses.</a:t>
            </a:r>
            <a:r>
              <a:rPr lang="de-AT" sz="2000" dirty="0">
                <a:effectLst/>
                <a:latin typeface="Arial" panose="020B0604020202020204" pitchFamily="34" charset="0"/>
                <a:cs typeface="Arial" panose="020B0604020202020204" pitchFamily="34" charset="0"/>
              </a:rPr>
              <a:t> </a:t>
            </a:r>
            <a:endParaRPr lang="de-AT" sz="2000" dirty="0">
              <a:effectLst/>
              <a:latin typeface="Arial" panose="020B0604020202020204" pitchFamily="34" charset="0"/>
              <a:ea typeface="DengXian" panose="02010600030101010101" pitchFamily="2" charset="-122"/>
              <a:cs typeface="Arial" panose="020B0604020202020204" pitchFamily="34" charset="0"/>
            </a:endParaRPr>
          </a:p>
          <a:p>
            <a:pPr algn="just">
              <a:lnSpc>
                <a:spcPct val="100000"/>
              </a:lnSpc>
              <a:tabLst>
                <a:tab pos="854710" algn="l"/>
              </a:tabLst>
            </a:pPr>
            <a:r>
              <a:rPr lang="de-AT" sz="2000" dirty="0">
                <a:latin typeface="Arial" panose="020B0604020202020204" pitchFamily="34" charset="0"/>
                <a:ea typeface="DengXian" panose="02010600030101010101" pitchFamily="2" charset="-122"/>
                <a:cs typeface="Arial" panose="020B0604020202020204" pitchFamily="34" charset="0"/>
              </a:rPr>
              <a:t>Goal 12: </a:t>
            </a:r>
            <a:r>
              <a:rPr lang="en-GB" sz="2000" dirty="0">
                <a:effectLst/>
                <a:latin typeface="Arial" panose="020B0604020202020204" pitchFamily="34" charset="0"/>
                <a:ea typeface="DengXian" panose="02010600030101010101" pitchFamily="2" charset="-122"/>
                <a:cs typeface="Arial" panose="020B0604020202020204" pitchFamily="34" charset="0"/>
              </a:rPr>
              <a:t>Repair services contribute to responsible consumption and reduce production’s toxic waste or pollutants.</a:t>
            </a:r>
            <a:r>
              <a:rPr lang="de-AT" sz="2000" dirty="0">
                <a:effectLst/>
                <a:latin typeface="Arial" panose="020B0604020202020204" pitchFamily="34" charset="0"/>
                <a:cs typeface="Arial" panose="020B0604020202020204" pitchFamily="34" charset="0"/>
              </a:rPr>
              <a:t> </a:t>
            </a:r>
          </a:p>
          <a:p>
            <a:pPr algn="just">
              <a:lnSpc>
                <a:spcPct val="100000"/>
              </a:lnSpc>
              <a:tabLst>
                <a:tab pos="854710" algn="l"/>
              </a:tabLst>
            </a:pPr>
            <a:r>
              <a:rPr lang="de-AT" sz="2000" dirty="0">
                <a:latin typeface="Arial" panose="020B0604020202020204" pitchFamily="34" charset="0"/>
                <a:ea typeface="DengXian" panose="02010600030101010101" pitchFamily="2" charset="-122"/>
                <a:cs typeface="Arial" panose="020B0604020202020204" pitchFamily="34" charset="0"/>
              </a:rPr>
              <a:t>Goal 13: </a:t>
            </a:r>
            <a:r>
              <a:rPr lang="en-GB" sz="2000" dirty="0">
                <a:effectLst/>
                <a:latin typeface="Arial" panose="020B0604020202020204" pitchFamily="34" charset="0"/>
                <a:ea typeface="DengXian" panose="02010600030101010101" pitchFamily="2" charset="-122"/>
                <a:cs typeface="Arial" panose="020B0604020202020204" pitchFamily="34" charset="0"/>
              </a:rPr>
              <a:t>As a result of the repair services carried out, more than 59 tons of carbon dioxide were saved, thereby generating a significant positive impact on the climate. </a:t>
            </a:r>
            <a:endParaRPr lang="de-AT" sz="2000" dirty="0">
              <a:effectLst/>
              <a:latin typeface="Arial" panose="020B0604020202020204" pitchFamily="34" charset="0"/>
              <a:ea typeface="DengXian" panose="02010600030101010101" pitchFamily="2" charset="-122"/>
              <a:cs typeface="Arial" panose="020B0604020202020204" pitchFamily="34" charset="0"/>
            </a:endParaRPr>
          </a:p>
          <a:p>
            <a:pPr>
              <a:lnSpc>
                <a:spcPct val="100000"/>
              </a:lnSpc>
            </a:pP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765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a:t>
            </a:r>
          </a:p>
          <a:p>
            <a:pPr algn="ctr"/>
            <a:r>
              <a:rPr lang="de-DE" sz="2500" dirty="0">
                <a:solidFill>
                  <a:schemeClr val="bg1"/>
                </a:solidFill>
              </a:rPr>
              <a:t>Brüderhaus Diakonie (DE)</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52874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242040"/>
            <a:ext cx="9783184" cy="925793"/>
          </a:xfrm>
        </p:spPr>
        <p:txBody>
          <a:bodyPr/>
          <a:lstStyle/>
          <a:p>
            <a:r>
              <a:rPr lang="de-AT" dirty="0">
                <a:latin typeface="Arial" panose="020B0604020202020204" pitchFamily="34" charset="0"/>
                <a:cs typeface="Arial" panose="020B0604020202020204" pitchFamily="34" charset="0"/>
              </a:rPr>
              <a:t>Bruderhaus Diakonie I</a:t>
            </a:r>
            <a:endParaRPr lang="hu-HU" dirty="0">
              <a:latin typeface="Arial" panose="020B0604020202020204" pitchFamily="34" charset="0"/>
              <a:cs typeface="Arial" panose="020B0604020202020204" pitchFamily="34" charset="0"/>
            </a:endParaRPr>
          </a:p>
        </p:txBody>
      </p:sp>
      <p:graphicFrame>
        <p:nvGraphicFramePr>
          <p:cNvPr id="9" name="Inhaltsplatzhalter 3">
            <a:extLst>
              <a:ext uri="{FF2B5EF4-FFF2-40B4-BE49-F238E27FC236}">
                <a16:creationId xmlns:a16="http://schemas.microsoft.com/office/drawing/2014/main" id="{D51145A7-191E-7099-1FC9-2E6795330364}"/>
              </a:ext>
            </a:extLst>
          </p:cNvPr>
          <p:cNvGraphicFramePr>
            <a:graphicFrameLocks/>
          </p:cNvGraphicFramePr>
          <p:nvPr>
            <p:extLst>
              <p:ext uri="{D42A27DB-BD31-4B8C-83A1-F6EECF244321}">
                <p14:modId xmlns:p14="http://schemas.microsoft.com/office/powerpoint/2010/main" val="3966283303"/>
              </p:ext>
            </p:extLst>
          </p:nvPr>
        </p:nvGraphicFramePr>
        <p:xfrm>
          <a:off x="510987" y="1288855"/>
          <a:ext cx="11282083" cy="5344471"/>
        </p:xfrm>
        <a:graphic>
          <a:graphicData uri="http://schemas.openxmlformats.org/drawingml/2006/table">
            <a:tbl>
              <a:tblPr firstRow="1" firstCol="1" bandRow="1">
                <a:tableStyleId>{616DA210-FB5B-4158-B5E0-FEB733F419BA}</a:tableStyleId>
              </a:tblPr>
              <a:tblGrid>
                <a:gridCol w="2284199">
                  <a:extLst>
                    <a:ext uri="{9D8B030D-6E8A-4147-A177-3AD203B41FA5}">
                      <a16:colId xmlns:a16="http://schemas.microsoft.com/office/drawing/2014/main" val="2073519436"/>
                    </a:ext>
                  </a:extLst>
                </a:gridCol>
                <a:gridCol w="1886559">
                  <a:extLst>
                    <a:ext uri="{9D8B030D-6E8A-4147-A177-3AD203B41FA5}">
                      <a16:colId xmlns:a16="http://schemas.microsoft.com/office/drawing/2014/main" val="876881987"/>
                    </a:ext>
                  </a:extLst>
                </a:gridCol>
                <a:gridCol w="2490834">
                  <a:extLst>
                    <a:ext uri="{9D8B030D-6E8A-4147-A177-3AD203B41FA5}">
                      <a16:colId xmlns:a16="http://schemas.microsoft.com/office/drawing/2014/main" val="2827913514"/>
                    </a:ext>
                  </a:extLst>
                </a:gridCol>
                <a:gridCol w="2008108">
                  <a:extLst>
                    <a:ext uri="{9D8B030D-6E8A-4147-A177-3AD203B41FA5}">
                      <a16:colId xmlns:a16="http://schemas.microsoft.com/office/drawing/2014/main" val="2534765409"/>
                    </a:ext>
                  </a:extLst>
                </a:gridCol>
                <a:gridCol w="2612383">
                  <a:extLst>
                    <a:ext uri="{9D8B030D-6E8A-4147-A177-3AD203B41FA5}">
                      <a16:colId xmlns:a16="http://schemas.microsoft.com/office/drawing/2014/main" val="3947979599"/>
                    </a:ext>
                  </a:extLst>
                </a:gridCol>
              </a:tblGrid>
              <a:tr h="1025848">
                <a:tc>
                  <a:txBody>
                    <a:bodyPr/>
                    <a:lstStyle/>
                    <a:p>
                      <a:pPr algn="just">
                        <a:lnSpc>
                          <a:spcPct val="100000"/>
                        </a:lnSpc>
                        <a:spcAft>
                          <a:spcPts val="800"/>
                        </a:spcAft>
                        <a:tabLst>
                          <a:tab pos="854710" algn="l"/>
                        </a:tabLst>
                      </a:pPr>
                      <a:r>
                        <a:rPr lang="de-AT" sz="2000" b="1" dirty="0">
                          <a:effectLst/>
                          <a:latin typeface="Arial" panose="020B0604020202020204" pitchFamily="34" charset="0"/>
                          <a:cs typeface="Arial" panose="020B0604020202020204" pitchFamily="34" charset="0"/>
                        </a:rPr>
                        <a:t>Vision/</a:t>
                      </a:r>
                    </a:p>
                    <a:p>
                      <a:pPr algn="just">
                        <a:lnSpc>
                          <a:spcPct val="100000"/>
                        </a:lnSpc>
                        <a:spcAft>
                          <a:spcPts val="800"/>
                        </a:spcAft>
                        <a:tabLst>
                          <a:tab pos="854710" algn="l"/>
                        </a:tabLst>
                      </a:pPr>
                      <a:r>
                        <a:rPr lang="de-AT" sz="2000" b="1" dirty="0" err="1">
                          <a:effectLst/>
                          <a:latin typeface="Arial" panose="020B0604020202020204" pitchFamily="34" charset="0"/>
                          <a:cs typeface="Arial" panose="020B0604020202020204" pitchFamily="34" charset="0"/>
                        </a:rPr>
                        <a:t>targets</a:t>
                      </a:r>
                      <a:endParaRPr lang="de-AT" sz="2000" b="1"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gridSpan="4">
                  <a:txBody>
                    <a:bodyPr/>
                    <a:lstStyle/>
                    <a:p>
                      <a:pPr algn="just">
                        <a:lnSpc>
                          <a:spcPct val="100000"/>
                        </a:lnSpc>
                        <a:tabLst>
                          <a:tab pos="854710" algn="l"/>
                        </a:tabLst>
                      </a:pPr>
                      <a:r>
                        <a:rPr lang="en-GB" sz="2000" b="0" dirty="0">
                          <a:effectLst/>
                          <a:latin typeface="Arial" panose="020B0604020202020204" pitchFamily="34" charset="0"/>
                          <a:cs typeface="Arial" panose="020B0604020202020204" pitchFamily="34" charset="0"/>
                        </a:rPr>
                        <a:t>The main target of the </a:t>
                      </a:r>
                      <a:r>
                        <a:rPr lang="en-GB" sz="2000" b="0" dirty="0" err="1">
                          <a:effectLst/>
                          <a:latin typeface="Arial" panose="020B0604020202020204" pitchFamily="34" charset="0"/>
                          <a:cs typeface="Arial" panose="020B0604020202020204" pitchFamily="34" charset="0"/>
                        </a:rPr>
                        <a:t>Bruderhaus</a:t>
                      </a:r>
                      <a:r>
                        <a:rPr lang="en-GB" sz="2000" b="0" dirty="0">
                          <a:effectLst/>
                          <a:latin typeface="Arial" panose="020B0604020202020204" pitchFamily="34" charset="0"/>
                          <a:cs typeface="Arial" panose="020B0604020202020204" pitchFamily="34" charset="0"/>
                        </a:rPr>
                        <a:t> </a:t>
                      </a:r>
                      <a:r>
                        <a:rPr lang="en-GB" sz="2000" b="0" dirty="0" err="1">
                          <a:effectLst/>
                          <a:latin typeface="Arial" panose="020B0604020202020204" pitchFamily="34" charset="0"/>
                          <a:cs typeface="Arial" panose="020B0604020202020204" pitchFamily="34" charset="0"/>
                        </a:rPr>
                        <a:t>Diakonie</a:t>
                      </a:r>
                      <a:r>
                        <a:rPr lang="en-GB" sz="2000" b="0" dirty="0">
                          <a:effectLst/>
                          <a:latin typeface="Arial" panose="020B0604020202020204" pitchFamily="34" charset="0"/>
                          <a:cs typeface="Arial" panose="020B0604020202020204" pitchFamily="34" charset="0"/>
                        </a:rPr>
                        <a:t> is to enable people to participate in modern society. To achieve this goal, the foundation offers several services in different working fields. </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197871321"/>
                  </a:ext>
                </a:extLst>
              </a:tr>
              <a:tr h="428558">
                <a:tc gridSpan="5">
                  <a:txBody>
                    <a:bodyPr/>
                    <a:lstStyle/>
                    <a:p>
                      <a:pPr algn="ctr">
                        <a:lnSpc>
                          <a:spcPct val="100000"/>
                        </a:lnSpc>
                        <a:tabLst>
                          <a:tab pos="854710" algn="l"/>
                        </a:tabLst>
                      </a:pPr>
                      <a:r>
                        <a:rPr lang="de-AT" sz="2000" b="1" dirty="0">
                          <a:effectLst/>
                          <a:latin typeface="Arial" panose="020B0604020202020204" pitchFamily="34" charset="0"/>
                          <a:cs typeface="Arial" panose="020B0604020202020204" pitchFamily="34" charset="0"/>
                        </a:rPr>
                        <a:t>Key </a:t>
                      </a:r>
                      <a:r>
                        <a:rPr lang="de-AT" sz="2000" b="1" dirty="0" err="1">
                          <a:effectLst/>
                          <a:latin typeface="Arial" panose="020B0604020202020204" pitchFamily="34" charset="0"/>
                          <a:cs typeface="Arial" panose="020B0604020202020204" pitchFamily="34" charset="0"/>
                        </a:rPr>
                        <a:t>activities</a:t>
                      </a:r>
                      <a:r>
                        <a:rPr lang="de-AT" sz="2000" b="1" dirty="0">
                          <a:effectLst/>
                          <a:latin typeface="Arial" panose="020B0604020202020204" pitchFamily="34" charset="0"/>
                          <a:cs typeface="Arial" panose="020B0604020202020204" pitchFamily="34" charset="0"/>
                        </a:rPr>
                        <a:t>/</a:t>
                      </a:r>
                      <a:r>
                        <a:rPr lang="de-AT" sz="2000" b="1" dirty="0" err="1">
                          <a:effectLst/>
                          <a:latin typeface="Arial" panose="020B0604020202020204" pitchFamily="34" charset="0"/>
                          <a:cs typeface="Arial" panose="020B0604020202020204" pitchFamily="34" charset="0"/>
                        </a:rPr>
                        <a:t>target</a:t>
                      </a:r>
                      <a:r>
                        <a:rPr lang="de-AT" sz="2000" b="1" dirty="0">
                          <a:effectLst/>
                          <a:latin typeface="Arial" panose="020B0604020202020204" pitchFamily="34" charset="0"/>
                          <a:cs typeface="Arial" panose="020B0604020202020204" pitchFamily="34" charset="0"/>
                        </a:rPr>
                        <a:t> </a:t>
                      </a:r>
                      <a:r>
                        <a:rPr lang="de-AT" sz="2000" b="1" dirty="0" err="1">
                          <a:effectLst/>
                          <a:latin typeface="Arial" panose="020B0604020202020204" pitchFamily="34" charset="0"/>
                          <a:cs typeface="Arial" panose="020B0604020202020204" pitchFamily="34" charset="0"/>
                        </a:rPr>
                        <a:t>groups</a:t>
                      </a:r>
                      <a:endParaRPr lang="de-AT" sz="2000" b="1"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nchor="ctr">
                    <a:solidFill>
                      <a:srgbClr val="FDCD0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367892845"/>
                  </a:ext>
                </a:extLst>
              </a:tr>
              <a:tr h="842065">
                <a:tc>
                  <a:txBody>
                    <a:bodyPr/>
                    <a:lstStyle/>
                    <a:p>
                      <a:pPr algn="ctr">
                        <a:lnSpc>
                          <a:spcPct val="100000"/>
                        </a:lnSpc>
                        <a:tabLst>
                          <a:tab pos="854710" algn="l"/>
                        </a:tabLst>
                      </a:pPr>
                      <a:r>
                        <a:rPr lang="de-AT" sz="2000" b="0" dirty="0" err="1">
                          <a:effectLst/>
                          <a:latin typeface="Arial" panose="020B0604020202020204" pitchFamily="34" charset="0"/>
                          <a:cs typeface="Arial" panose="020B0604020202020204" pitchFamily="34" charset="0"/>
                        </a:rPr>
                        <a:t>Elderly</a:t>
                      </a:r>
                      <a:r>
                        <a:rPr lang="de-AT" sz="2000" b="0" dirty="0">
                          <a:effectLst/>
                          <a:latin typeface="Arial" panose="020B0604020202020204" pitchFamily="34" charset="0"/>
                          <a:cs typeface="Arial" panose="020B0604020202020204" pitchFamily="34" charset="0"/>
                        </a:rPr>
                        <a:t> Care </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a:txBody>
                    <a:bodyPr/>
                    <a:lstStyle/>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Youth welfare</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a:txBody>
                    <a:bodyPr/>
                    <a:lstStyle/>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Disability</a:t>
                      </a:r>
                      <a:endParaRPr lang="de-AT" sz="2000" b="0" dirty="0">
                        <a:effectLst/>
                        <a:latin typeface="Arial" panose="020B0604020202020204" pitchFamily="34" charset="0"/>
                        <a:cs typeface="Arial" panose="020B0604020202020204" pitchFamily="34" charset="0"/>
                      </a:endParaRPr>
                    </a:p>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assistance</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a:txBody>
                    <a:bodyPr/>
                    <a:lstStyle/>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Social</a:t>
                      </a:r>
                      <a:endParaRPr lang="de-AT" sz="2000" b="0" dirty="0">
                        <a:effectLst/>
                        <a:latin typeface="Arial" panose="020B0604020202020204" pitchFamily="34" charset="0"/>
                        <a:cs typeface="Arial" panose="020B0604020202020204" pitchFamily="34" charset="0"/>
                      </a:endParaRPr>
                    </a:p>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psychiatry</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tc>
                  <a:txBody>
                    <a:bodyPr/>
                    <a:lstStyle/>
                    <a:p>
                      <a:pPr algn="ctr">
                        <a:lnSpc>
                          <a:spcPct val="100000"/>
                        </a:lnSpc>
                        <a:tabLst>
                          <a:tab pos="854710" algn="l"/>
                        </a:tabLst>
                      </a:pPr>
                      <a:r>
                        <a:rPr lang="en-GB" sz="2000" b="0" dirty="0">
                          <a:effectLst/>
                          <a:latin typeface="Arial" panose="020B0604020202020204" pitchFamily="34" charset="0"/>
                          <a:cs typeface="Arial" panose="020B0604020202020204" pitchFamily="34" charset="0"/>
                        </a:rPr>
                        <a:t>Education </a:t>
                      </a:r>
                      <a:endParaRPr lang="de-AT" sz="2000" b="0" dirty="0">
                        <a:effectLst/>
                        <a:latin typeface="Arial" panose="020B0604020202020204" pitchFamily="34" charset="0"/>
                        <a:ea typeface="DengXian" panose="02010600030101010101" pitchFamily="2" charset="-122"/>
                        <a:cs typeface="Arial" panose="020B0604020202020204" pitchFamily="34" charset="0"/>
                      </a:endParaRPr>
                    </a:p>
                  </a:txBody>
                  <a:tcPr marL="32539" marR="32539" marT="0" marB="0">
                    <a:solidFill>
                      <a:srgbClr val="FDCD05"/>
                    </a:solidFill>
                  </a:tcPr>
                </a:tc>
                <a:extLst>
                  <a:ext uri="{0D108BD9-81ED-4DB2-BD59-A6C34878D82A}">
                    <a16:rowId xmlns:a16="http://schemas.microsoft.com/office/drawing/2014/main" val="4096659669"/>
                  </a:ext>
                </a:extLst>
              </a:tr>
              <a:tr h="2909610">
                <a:tc>
                  <a:txBody>
                    <a:bodyPr/>
                    <a:lstStyle/>
                    <a:p>
                      <a:pPr marL="342900" lvl="0" indent="-250825" rtl="0">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outpatient services</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services for dementia</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short term care</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shared apartments for seniors</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inpatient care</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service living </a:t>
                      </a:r>
                      <a:endParaRPr lang="de-AT" sz="2000" b="0" dirty="0">
                        <a:effectLst/>
                        <a:latin typeface="Arial" panose="020B0604020202020204" pitchFamily="34" charset="0"/>
                        <a:ea typeface="Arial" panose="020B0604020202020204" pitchFamily="34" charset="0"/>
                        <a:cs typeface="Arial" panose="020B0604020202020204" pitchFamily="34" charset="0"/>
                      </a:endParaRPr>
                    </a:p>
                  </a:txBody>
                  <a:tcPr marL="32539" marR="32539" marT="0" marB="0">
                    <a:solidFill>
                      <a:srgbClr val="FDCD05"/>
                    </a:solidFill>
                  </a:tcPr>
                </a:tc>
                <a:tc>
                  <a:txBody>
                    <a:bodyPr/>
                    <a:lstStyle/>
                    <a:p>
                      <a:pPr marL="342900" lvl="0" indent="-290513" rtl="0">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consultation </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refugee services </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kindergarten</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social work at schools</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animal assisted therapy</a:t>
                      </a:r>
                      <a:endParaRPr lang="de-AT" sz="2000" b="0" dirty="0">
                        <a:effectLst/>
                        <a:latin typeface="Arial" panose="020B0604020202020204" pitchFamily="34" charset="0"/>
                        <a:ea typeface="Arial" panose="020B0604020202020204" pitchFamily="34" charset="0"/>
                        <a:cs typeface="Arial" panose="020B0604020202020204" pitchFamily="34" charset="0"/>
                      </a:endParaRPr>
                    </a:p>
                  </a:txBody>
                  <a:tcPr marL="32539" marR="32539" marT="0" marB="0">
                    <a:solidFill>
                      <a:srgbClr val="FDCD05"/>
                    </a:solidFill>
                  </a:tcPr>
                </a:tc>
                <a:tc>
                  <a:txBody>
                    <a:bodyPr/>
                    <a:lstStyle/>
                    <a:p>
                      <a:pPr marL="342900" lvl="0" indent="-250825" rtl="0">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inpatient care</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outpatient care</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consultation</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leisure offers</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workshops for disabled people </a:t>
                      </a:r>
                      <a:endParaRPr lang="de-AT" sz="2000" b="0" dirty="0">
                        <a:effectLst/>
                        <a:latin typeface="Arial" panose="020B0604020202020204" pitchFamily="34" charset="0"/>
                        <a:cs typeface="Arial" panose="020B0604020202020204" pitchFamily="34" charset="0"/>
                      </a:endParaRPr>
                    </a:p>
                    <a:p>
                      <a:pPr marL="342900" lvl="0" indent="-250825">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integration into the labour market</a:t>
                      </a:r>
                      <a:endParaRPr lang="de-AT" sz="2000" b="0" dirty="0">
                        <a:effectLst/>
                        <a:latin typeface="Arial" panose="020B0604020202020204" pitchFamily="34" charset="0"/>
                        <a:ea typeface="Arial" panose="020B0604020202020204" pitchFamily="34" charset="0"/>
                        <a:cs typeface="Arial" panose="020B0604020202020204" pitchFamily="34" charset="0"/>
                      </a:endParaRPr>
                    </a:p>
                  </a:txBody>
                  <a:tcPr marL="32539" marR="32539" marT="0" marB="0">
                    <a:solidFill>
                      <a:srgbClr val="FDCD05"/>
                    </a:solidFill>
                  </a:tcPr>
                </a:tc>
                <a:tc>
                  <a:txBody>
                    <a:bodyPr/>
                    <a:lstStyle/>
                    <a:p>
                      <a:pPr marL="342900" lvl="0" indent="-290513" rtl="0">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consultation</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assisted living</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psychiatric treatment and rehabilitation </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personal budget </a:t>
                      </a:r>
                      <a:endParaRPr lang="de-AT" sz="2000" b="0" dirty="0">
                        <a:effectLst/>
                        <a:latin typeface="Arial" panose="020B0604020202020204" pitchFamily="34" charset="0"/>
                        <a:ea typeface="Arial" panose="020B0604020202020204" pitchFamily="34" charset="0"/>
                        <a:cs typeface="Arial" panose="020B0604020202020204" pitchFamily="34" charset="0"/>
                      </a:endParaRPr>
                    </a:p>
                  </a:txBody>
                  <a:tcPr marL="32539" marR="32539" marT="0" marB="0">
                    <a:solidFill>
                      <a:srgbClr val="FDCD05"/>
                    </a:solidFill>
                  </a:tcPr>
                </a:tc>
                <a:tc>
                  <a:txBody>
                    <a:bodyPr/>
                    <a:lstStyle/>
                    <a:p>
                      <a:pPr marL="342900" lvl="0" indent="-290513" rtl="0">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services for unemployed people and migrants </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professional advancement for young and disabled people</a:t>
                      </a:r>
                      <a:endParaRPr lang="de-AT" sz="2000" b="0" dirty="0">
                        <a:effectLst/>
                        <a:latin typeface="Arial" panose="020B0604020202020204" pitchFamily="34" charset="0"/>
                        <a:cs typeface="Arial" panose="020B0604020202020204" pitchFamily="34" charset="0"/>
                      </a:endParaRPr>
                    </a:p>
                    <a:p>
                      <a:pPr marL="342900" lvl="0" indent="-290513">
                        <a:lnSpc>
                          <a:spcPct val="100000"/>
                        </a:lnSpc>
                        <a:buFont typeface="Symbol" pitchFamily="2" charset="2"/>
                        <a:buChar char=""/>
                        <a:tabLst/>
                      </a:pPr>
                      <a:r>
                        <a:rPr lang="en-GB" sz="2000" b="0" dirty="0">
                          <a:effectLst/>
                          <a:latin typeface="Arial" panose="020B0604020202020204" pitchFamily="34" charset="0"/>
                          <a:cs typeface="Arial" panose="020B0604020202020204" pitchFamily="34" charset="0"/>
                        </a:rPr>
                        <a:t>workshops</a:t>
                      </a:r>
                      <a:endParaRPr lang="de-AT" sz="2000" b="0" dirty="0">
                        <a:effectLst/>
                        <a:latin typeface="Arial" panose="020B0604020202020204" pitchFamily="34" charset="0"/>
                        <a:ea typeface="Arial" panose="020B0604020202020204" pitchFamily="34" charset="0"/>
                        <a:cs typeface="Arial" panose="020B0604020202020204" pitchFamily="34" charset="0"/>
                      </a:endParaRPr>
                    </a:p>
                  </a:txBody>
                  <a:tcPr marL="32539" marR="32539" marT="0" marB="0">
                    <a:solidFill>
                      <a:srgbClr val="FDCD05"/>
                    </a:solidFill>
                  </a:tcPr>
                </a:tc>
                <a:extLst>
                  <a:ext uri="{0D108BD9-81ED-4DB2-BD59-A6C34878D82A}">
                    <a16:rowId xmlns:a16="http://schemas.microsoft.com/office/drawing/2014/main" val="3610474038"/>
                  </a:ext>
                </a:extLst>
              </a:tr>
            </a:tbl>
          </a:graphicData>
        </a:graphic>
      </p:graphicFrame>
    </p:spTree>
    <p:extLst>
      <p:ext uri="{BB962C8B-B14F-4D97-AF65-F5344CB8AC3E}">
        <p14:creationId xmlns:p14="http://schemas.microsoft.com/office/powerpoint/2010/main" val="4167238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AF734-B572-CDEE-F23E-D754863A7F6A}"/>
              </a:ext>
            </a:extLst>
          </p:cNvPr>
          <p:cNvSpPr>
            <a:spLocks noGrp="1"/>
          </p:cNvSpPr>
          <p:nvPr>
            <p:ph type="title"/>
          </p:nvPr>
        </p:nvSpPr>
        <p:spPr/>
        <p:txBody>
          <a:bodyPr>
            <a:noAutofit/>
          </a:bodyPr>
          <a:lstStyle/>
          <a:p>
            <a:r>
              <a:rPr lang="de-AT" sz="4000" dirty="0">
                <a:latin typeface="Arial" panose="020B0604020202020204" pitchFamily="34" charset="0"/>
                <a:cs typeface="Arial" panose="020B0604020202020204" pitchFamily="34" charset="0"/>
              </a:rPr>
              <a:t>Bruderhaus Diakonie II</a:t>
            </a:r>
            <a:br>
              <a:rPr lang="de-AT" sz="4000" dirty="0">
                <a:latin typeface="Arial" panose="020B0604020202020204" pitchFamily="34" charset="0"/>
                <a:cs typeface="Arial" panose="020B0604020202020204" pitchFamily="34" charset="0"/>
              </a:rPr>
            </a:br>
            <a:r>
              <a:rPr lang="en-US" sz="2800" dirty="0">
                <a:effectLst/>
                <a:latin typeface="Arial" panose="020B0604020202020204" pitchFamily="34" charset="0"/>
                <a:ea typeface="DengXian" panose="02010600030101010101" pitchFamily="2" charset="-122"/>
              </a:rPr>
              <a:t>The integration of sustainability into management </a:t>
            </a:r>
            <a:endParaRPr lang="de-DE" sz="2800" dirty="0"/>
          </a:p>
        </p:txBody>
      </p:sp>
      <p:graphicFrame>
        <p:nvGraphicFramePr>
          <p:cNvPr id="4" name="Tabelle 4">
            <a:extLst>
              <a:ext uri="{FF2B5EF4-FFF2-40B4-BE49-F238E27FC236}">
                <a16:creationId xmlns:a16="http://schemas.microsoft.com/office/drawing/2014/main" id="{DE9DEDD3-7BC3-8D31-7249-8DD2403256E6}"/>
              </a:ext>
            </a:extLst>
          </p:cNvPr>
          <p:cNvGraphicFramePr>
            <a:graphicFrameLocks noGrp="1"/>
          </p:cNvGraphicFramePr>
          <p:nvPr>
            <p:ph idx="1"/>
            <p:extLst>
              <p:ext uri="{D42A27DB-BD31-4B8C-83A1-F6EECF244321}">
                <p14:modId xmlns:p14="http://schemas.microsoft.com/office/powerpoint/2010/main" val="1940680573"/>
              </p:ext>
            </p:extLst>
          </p:nvPr>
        </p:nvGraphicFramePr>
        <p:xfrm>
          <a:off x="817581" y="1690688"/>
          <a:ext cx="10536236" cy="4851400"/>
        </p:xfrm>
        <a:graphic>
          <a:graphicData uri="http://schemas.openxmlformats.org/drawingml/2006/table">
            <a:tbl>
              <a:tblPr firstRow="1" bandRow="1">
                <a:tableStyleId>{5C22544A-7EE6-4342-B048-85BDC9FD1C3A}</a:tableStyleId>
              </a:tblPr>
              <a:tblGrid>
                <a:gridCol w="2719013">
                  <a:extLst>
                    <a:ext uri="{9D8B030D-6E8A-4147-A177-3AD203B41FA5}">
                      <a16:colId xmlns:a16="http://schemas.microsoft.com/office/drawing/2014/main" val="1193268015"/>
                    </a:ext>
                  </a:extLst>
                </a:gridCol>
                <a:gridCol w="7817223">
                  <a:extLst>
                    <a:ext uri="{9D8B030D-6E8A-4147-A177-3AD203B41FA5}">
                      <a16:colId xmlns:a16="http://schemas.microsoft.com/office/drawing/2014/main" val="2256816307"/>
                    </a:ext>
                  </a:extLst>
                </a:gridCol>
              </a:tblGrid>
              <a:tr h="370840">
                <a:tc>
                  <a:txBody>
                    <a:bodyPr/>
                    <a:lstStyle/>
                    <a:p>
                      <a:r>
                        <a:rPr lang="de-DE" dirty="0">
                          <a:latin typeface="Arial" panose="020B0604020202020204" pitchFamily="34" charset="0"/>
                          <a:cs typeface="Arial" panose="020B0604020202020204" pitchFamily="34" charset="0"/>
                        </a:rPr>
                        <a:t>Management </a:t>
                      </a:r>
                      <a:r>
                        <a:rPr lang="de-DE" dirty="0" err="1">
                          <a:latin typeface="Arial" panose="020B0604020202020204" pitchFamily="34" charset="0"/>
                          <a:cs typeface="Arial" panose="020B0604020202020204" pitchFamily="34" charset="0"/>
                        </a:rPr>
                        <a:t>areas</a:t>
                      </a:r>
                      <a:endParaRPr lang="de-DE" dirty="0">
                        <a:latin typeface="Arial" panose="020B0604020202020204" pitchFamily="34" charset="0"/>
                        <a:cs typeface="Arial" panose="020B0604020202020204" pitchFamily="34" charset="0"/>
                      </a:endParaRPr>
                    </a:p>
                  </a:txBody>
                  <a:tcPr>
                    <a:solidFill>
                      <a:srgbClr val="009BE8"/>
                    </a:solidFill>
                  </a:tcPr>
                </a:tc>
                <a:tc>
                  <a:txBody>
                    <a:bodyPr/>
                    <a:lstStyle/>
                    <a:p>
                      <a:r>
                        <a:rPr lang="de-DE" dirty="0">
                          <a:latin typeface="Arial" panose="020B0604020202020204" pitchFamily="34" charset="0"/>
                          <a:cs typeface="Arial" panose="020B0604020202020204" pitchFamily="34" charset="0"/>
                        </a:rPr>
                        <a:t>Implementation at „Bruderhaus Diakonie“</a:t>
                      </a:r>
                    </a:p>
                  </a:txBody>
                  <a:tcPr>
                    <a:solidFill>
                      <a:srgbClr val="009BE8"/>
                    </a:solidFill>
                  </a:tcPr>
                </a:tc>
                <a:extLst>
                  <a:ext uri="{0D108BD9-81ED-4DB2-BD59-A6C34878D82A}">
                    <a16:rowId xmlns:a16="http://schemas.microsoft.com/office/drawing/2014/main" val="2980131679"/>
                  </a:ext>
                </a:extLst>
              </a:tr>
              <a:tr h="370840">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Stakeholder Integration </a:t>
                      </a:r>
                      <a:endParaRPr lang="de-DE" dirty="0">
                        <a:latin typeface="Arial" panose="020B0604020202020204" pitchFamily="34" charset="0"/>
                        <a:cs typeface="Arial" panose="020B0604020202020204" pitchFamily="34" charset="0"/>
                      </a:endParaRPr>
                    </a:p>
                  </a:txBody>
                  <a:tcPr>
                    <a:solidFill>
                      <a:srgbClr val="009BE8">
                        <a:alpha val="69804"/>
                      </a:srgbClr>
                    </a:solidFill>
                  </a:tcPr>
                </a:tc>
                <a:tc>
                  <a:txBody>
                    <a:bodyPr/>
                    <a:lstStyle/>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Integrating the EMAS-Certification System and providing transparency of sustainability topics. </a:t>
                      </a:r>
                      <a:endParaRPr lang="de-DE" dirty="0">
                        <a:latin typeface="Arial" panose="020B0604020202020204" pitchFamily="34" charset="0"/>
                        <a:cs typeface="Arial" panose="020B0604020202020204" pitchFamily="34" charset="0"/>
                      </a:endParaRPr>
                    </a:p>
                  </a:txBody>
                  <a:tcPr>
                    <a:solidFill>
                      <a:srgbClr val="009BE8">
                        <a:alpha val="69804"/>
                      </a:srgbClr>
                    </a:solidFill>
                  </a:tcPr>
                </a:tc>
                <a:extLst>
                  <a:ext uri="{0D108BD9-81ED-4DB2-BD59-A6C34878D82A}">
                    <a16:rowId xmlns:a16="http://schemas.microsoft.com/office/drawing/2014/main" val="1189157019"/>
                  </a:ext>
                </a:extLst>
              </a:tr>
              <a:tr h="370840">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Employee Integration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tc>
                  <a:txBody>
                    <a:bodyPr/>
                    <a:lstStyle/>
                    <a:p>
                      <a:pPr marL="285750" lvl="0" indent="-285750" rtl="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Founding a fund for sustainability.</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Ideas, projects and measures are realized by using the money from the funding pot.</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285750" lvl="0" indent="-285750" rtl="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By directly addressing the employees the </a:t>
                      </a:r>
                      <a:r>
                        <a:rPr lang="en-US" sz="1800" kern="1200" dirty="0" err="1">
                          <a:solidFill>
                            <a:schemeClr val="dk1"/>
                          </a:solidFill>
                          <a:effectLst/>
                          <a:latin typeface="Arial" panose="020B0604020202020204" pitchFamily="34" charset="0"/>
                          <a:ea typeface="+mn-ea"/>
                          <a:cs typeface="Arial" panose="020B0604020202020204" pitchFamily="34" charset="0"/>
                        </a:rPr>
                        <a:t>Bruderhaus</a:t>
                      </a:r>
                      <a:r>
                        <a:rPr lang="en-US" sz="1800" kern="1200" dirty="0">
                          <a:solidFill>
                            <a:schemeClr val="dk1"/>
                          </a:solidFill>
                          <a:effectLst/>
                          <a:latin typeface="Arial" panose="020B0604020202020204" pitchFamily="34" charset="0"/>
                          <a:ea typeface="+mn-ea"/>
                          <a:cs typeface="Arial" panose="020B0604020202020204" pitchFamily="34" charset="0"/>
                        </a:rPr>
                        <a:t> </a:t>
                      </a:r>
                      <a:r>
                        <a:rPr lang="en-US" sz="1800" kern="1200" dirty="0" err="1">
                          <a:solidFill>
                            <a:schemeClr val="dk1"/>
                          </a:solidFill>
                          <a:effectLst/>
                          <a:latin typeface="Arial" panose="020B0604020202020204" pitchFamily="34" charset="0"/>
                          <a:ea typeface="+mn-ea"/>
                          <a:cs typeface="Arial" panose="020B0604020202020204" pitchFamily="34" charset="0"/>
                        </a:rPr>
                        <a:t>Diakonie</a:t>
                      </a:r>
                      <a:r>
                        <a:rPr lang="en-US" sz="1800" kern="1200" dirty="0">
                          <a:solidFill>
                            <a:schemeClr val="dk1"/>
                          </a:solidFill>
                          <a:effectLst/>
                          <a:latin typeface="Arial" panose="020B0604020202020204" pitchFamily="34" charset="0"/>
                          <a:ea typeface="+mn-ea"/>
                          <a:cs typeface="Arial" panose="020B0604020202020204" pitchFamily="34" charset="0"/>
                        </a:rPr>
                        <a:t> is also seen as a more lucrative employer.</a:t>
                      </a:r>
                      <a:r>
                        <a:rPr lang="de-AT" dirty="0">
                          <a:effectLst/>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extLst>
                  <a:ext uri="{0D108BD9-81ED-4DB2-BD59-A6C34878D82A}">
                    <a16:rowId xmlns:a16="http://schemas.microsoft.com/office/drawing/2014/main" val="2196763287"/>
                  </a:ext>
                </a:extLst>
              </a:tr>
              <a:tr h="370840">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Development of a sustainable corporate culture </a:t>
                      </a:r>
                      <a:endParaRPr lang="de-DE" dirty="0">
                        <a:latin typeface="Arial" panose="020B0604020202020204" pitchFamily="34" charset="0"/>
                        <a:cs typeface="Arial" panose="020B0604020202020204" pitchFamily="34" charset="0"/>
                      </a:endParaRPr>
                    </a:p>
                  </a:txBody>
                  <a:tcPr>
                    <a:solidFill>
                      <a:srgbClr val="009BE8">
                        <a:alpha val="69804"/>
                      </a:srgbClr>
                    </a:solidFill>
                  </a:tcPr>
                </a:tc>
                <a:tc>
                  <a:txBody>
                    <a:bodyPr/>
                    <a:lstStyle/>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Every year one SDG gets put into the focus of the organization. </a:t>
                      </a:r>
                      <a:endParaRPr lang="de-DE" dirty="0">
                        <a:latin typeface="Arial" panose="020B0604020202020204" pitchFamily="34" charset="0"/>
                        <a:cs typeface="Arial" panose="020B0604020202020204" pitchFamily="34" charset="0"/>
                      </a:endParaRPr>
                    </a:p>
                  </a:txBody>
                  <a:tcPr>
                    <a:solidFill>
                      <a:srgbClr val="009BE8">
                        <a:alpha val="69804"/>
                      </a:srgbClr>
                    </a:solidFill>
                  </a:tcPr>
                </a:tc>
                <a:extLst>
                  <a:ext uri="{0D108BD9-81ED-4DB2-BD59-A6C34878D82A}">
                    <a16:rowId xmlns:a16="http://schemas.microsoft.com/office/drawing/2014/main" val="2494407783"/>
                  </a:ext>
                </a:extLst>
              </a:tr>
              <a:tr h="370840">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Formulation of a sustainable strategy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tc>
                  <a:txBody>
                    <a:bodyPr/>
                    <a:lstStyle/>
                    <a:p>
                      <a:pPr marL="285750" lvl="0" indent="-285750" rtl="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The Strategy mainly involved the following aspects of economic sustainability</a:t>
                      </a:r>
                    </a:p>
                    <a:p>
                      <a:pPr marL="739775"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Usage of Green Energy </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739775"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Expansion of E-Mobility </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739775"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The protection of species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extLst>
                  <a:ext uri="{0D108BD9-81ED-4DB2-BD59-A6C34878D82A}">
                    <a16:rowId xmlns:a16="http://schemas.microsoft.com/office/drawing/2014/main" val="159831610"/>
                  </a:ext>
                </a:extLst>
              </a:tr>
            </a:tbl>
          </a:graphicData>
        </a:graphic>
      </p:graphicFrame>
    </p:spTree>
    <p:extLst>
      <p:ext uri="{BB962C8B-B14F-4D97-AF65-F5344CB8AC3E}">
        <p14:creationId xmlns:p14="http://schemas.microsoft.com/office/powerpoint/2010/main" val="229578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AF734-B572-CDEE-F23E-D754863A7F6A}"/>
              </a:ext>
            </a:extLst>
          </p:cNvPr>
          <p:cNvSpPr>
            <a:spLocks noGrp="1"/>
          </p:cNvSpPr>
          <p:nvPr>
            <p:ph type="title"/>
          </p:nvPr>
        </p:nvSpPr>
        <p:spPr/>
        <p:txBody>
          <a:bodyPr>
            <a:noAutofit/>
          </a:bodyPr>
          <a:lstStyle/>
          <a:p>
            <a:r>
              <a:rPr lang="de-AT" sz="4000" dirty="0">
                <a:latin typeface="Arial" panose="020B0604020202020204" pitchFamily="34" charset="0"/>
                <a:cs typeface="Arial" panose="020B0604020202020204" pitchFamily="34" charset="0"/>
              </a:rPr>
              <a:t>Bruderhaus Diakonie III</a:t>
            </a:r>
            <a:br>
              <a:rPr lang="de-AT" sz="4000" dirty="0">
                <a:latin typeface="Arial" panose="020B0604020202020204" pitchFamily="34" charset="0"/>
                <a:cs typeface="Arial" panose="020B0604020202020204" pitchFamily="34" charset="0"/>
              </a:rPr>
            </a:br>
            <a:r>
              <a:rPr lang="en-US" sz="2800" dirty="0">
                <a:effectLst/>
                <a:latin typeface="Arial" panose="020B0604020202020204" pitchFamily="34" charset="0"/>
                <a:ea typeface="DengXian" panose="02010600030101010101" pitchFamily="2" charset="-122"/>
              </a:rPr>
              <a:t>The integration of sustainability into management </a:t>
            </a:r>
            <a:endParaRPr lang="de-DE" sz="2800" dirty="0"/>
          </a:p>
        </p:txBody>
      </p:sp>
      <p:graphicFrame>
        <p:nvGraphicFramePr>
          <p:cNvPr id="4" name="Tabelle 4">
            <a:extLst>
              <a:ext uri="{FF2B5EF4-FFF2-40B4-BE49-F238E27FC236}">
                <a16:creationId xmlns:a16="http://schemas.microsoft.com/office/drawing/2014/main" id="{DE9DEDD3-7BC3-8D31-7249-8DD2403256E6}"/>
              </a:ext>
            </a:extLst>
          </p:cNvPr>
          <p:cNvGraphicFramePr>
            <a:graphicFrameLocks noGrp="1"/>
          </p:cNvGraphicFramePr>
          <p:nvPr>
            <p:ph idx="1"/>
            <p:extLst>
              <p:ext uri="{D42A27DB-BD31-4B8C-83A1-F6EECF244321}">
                <p14:modId xmlns:p14="http://schemas.microsoft.com/office/powerpoint/2010/main" val="2176823697"/>
              </p:ext>
            </p:extLst>
          </p:nvPr>
        </p:nvGraphicFramePr>
        <p:xfrm>
          <a:off x="817581" y="1865500"/>
          <a:ext cx="10536236" cy="2931160"/>
        </p:xfrm>
        <a:graphic>
          <a:graphicData uri="http://schemas.openxmlformats.org/drawingml/2006/table">
            <a:tbl>
              <a:tblPr firstRow="1" bandRow="1">
                <a:tableStyleId>{5C22544A-7EE6-4342-B048-85BDC9FD1C3A}</a:tableStyleId>
              </a:tblPr>
              <a:tblGrid>
                <a:gridCol w="2719013">
                  <a:extLst>
                    <a:ext uri="{9D8B030D-6E8A-4147-A177-3AD203B41FA5}">
                      <a16:colId xmlns:a16="http://schemas.microsoft.com/office/drawing/2014/main" val="1193268015"/>
                    </a:ext>
                  </a:extLst>
                </a:gridCol>
                <a:gridCol w="7817223">
                  <a:extLst>
                    <a:ext uri="{9D8B030D-6E8A-4147-A177-3AD203B41FA5}">
                      <a16:colId xmlns:a16="http://schemas.microsoft.com/office/drawing/2014/main" val="2256816307"/>
                    </a:ext>
                  </a:extLst>
                </a:gridCol>
              </a:tblGrid>
              <a:tr h="370840">
                <a:tc>
                  <a:txBody>
                    <a:bodyPr/>
                    <a:lstStyle/>
                    <a:p>
                      <a:r>
                        <a:rPr lang="de-DE" dirty="0">
                          <a:latin typeface="Arial" panose="020B0604020202020204" pitchFamily="34" charset="0"/>
                          <a:cs typeface="Arial" panose="020B0604020202020204" pitchFamily="34" charset="0"/>
                        </a:rPr>
                        <a:t>Management </a:t>
                      </a:r>
                      <a:r>
                        <a:rPr lang="de-DE" dirty="0" err="1">
                          <a:latin typeface="Arial" panose="020B0604020202020204" pitchFamily="34" charset="0"/>
                          <a:cs typeface="Arial" panose="020B0604020202020204" pitchFamily="34" charset="0"/>
                        </a:rPr>
                        <a:t>areas</a:t>
                      </a:r>
                      <a:endParaRPr lang="de-DE" dirty="0">
                        <a:latin typeface="Arial" panose="020B0604020202020204" pitchFamily="34" charset="0"/>
                        <a:cs typeface="Arial" panose="020B0604020202020204" pitchFamily="34" charset="0"/>
                      </a:endParaRPr>
                    </a:p>
                  </a:txBody>
                  <a:tcPr>
                    <a:solidFill>
                      <a:srgbClr val="009BE8"/>
                    </a:solidFill>
                  </a:tcPr>
                </a:tc>
                <a:tc>
                  <a:txBody>
                    <a:bodyPr/>
                    <a:lstStyle/>
                    <a:p>
                      <a:r>
                        <a:rPr lang="de-DE" dirty="0">
                          <a:latin typeface="Arial" panose="020B0604020202020204" pitchFamily="34" charset="0"/>
                          <a:cs typeface="Arial" panose="020B0604020202020204" pitchFamily="34" charset="0"/>
                        </a:rPr>
                        <a:t>Implementation at „Bruderhaus Diakonie“</a:t>
                      </a:r>
                    </a:p>
                  </a:txBody>
                  <a:tcPr>
                    <a:solidFill>
                      <a:srgbClr val="009BE8"/>
                    </a:solidFill>
                  </a:tcPr>
                </a:tc>
                <a:extLst>
                  <a:ext uri="{0D108BD9-81ED-4DB2-BD59-A6C34878D82A}">
                    <a16:rowId xmlns:a16="http://schemas.microsoft.com/office/drawing/2014/main" val="2980131679"/>
                  </a:ext>
                </a:extLst>
              </a:tr>
              <a:tr h="370840">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Transforming the </a:t>
                      </a:r>
                      <a:r>
                        <a:rPr lang="en-US" sz="1800" kern="1200" dirty="0" err="1">
                          <a:solidFill>
                            <a:schemeClr val="dk1"/>
                          </a:solidFill>
                          <a:effectLst/>
                          <a:latin typeface="Arial" panose="020B0604020202020204" pitchFamily="34" charset="0"/>
                          <a:ea typeface="+mn-ea"/>
                          <a:cs typeface="Arial" panose="020B0604020202020204" pitchFamily="34" charset="0"/>
                        </a:rPr>
                        <a:t>organisational</a:t>
                      </a:r>
                      <a:r>
                        <a:rPr lang="en-US" sz="1800" kern="1200" dirty="0">
                          <a:solidFill>
                            <a:schemeClr val="dk1"/>
                          </a:solidFill>
                          <a:effectLst/>
                          <a:latin typeface="Arial" panose="020B0604020202020204" pitchFamily="34" charset="0"/>
                          <a:ea typeface="+mn-ea"/>
                          <a:cs typeface="Arial" panose="020B0604020202020204" pitchFamily="34" charset="0"/>
                        </a:rPr>
                        <a:t> structure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tc>
                  <a:txBody>
                    <a:bodyPr/>
                    <a:lstStyle/>
                    <a:p>
                      <a:pPr marL="285750" lvl="0" indent="-285750" rtl="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By now the main processes that have been realized are: </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646113"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Green Energy: the </a:t>
                      </a:r>
                      <a:r>
                        <a:rPr lang="en-US" sz="1800" kern="1200" dirty="0" err="1">
                          <a:solidFill>
                            <a:schemeClr val="dk1"/>
                          </a:solidFill>
                          <a:effectLst/>
                          <a:latin typeface="Arial" panose="020B0604020202020204" pitchFamily="34" charset="0"/>
                          <a:ea typeface="+mn-ea"/>
                          <a:cs typeface="Arial" panose="020B0604020202020204" pitchFamily="34" charset="0"/>
                        </a:rPr>
                        <a:t>Bruderhaus</a:t>
                      </a:r>
                      <a:r>
                        <a:rPr lang="en-US" sz="1800" kern="1200" dirty="0">
                          <a:solidFill>
                            <a:schemeClr val="dk1"/>
                          </a:solidFill>
                          <a:effectLst/>
                          <a:latin typeface="Arial" panose="020B0604020202020204" pitchFamily="34" charset="0"/>
                          <a:ea typeface="+mn-ea"/>
                          <a:cs typeface="Arial" panose="020B0604020202020204" pitchFamily="34" charset="0"/>
                        </a:rPr>
                        <a:t> </a:t>
                      </a:r>
                      <a:r>
                        <a:rPr lang="en-US" sz="1800" kern="1200" dirty="0" err="1">
                          <a:solidFill>
                            <a:schemeClr val="dk1"/>
                          </a:solidFill>
                          <a:effectLst/>
                          <a:latin typeface="Arial" panose="020B0604020202020204" pitchFamily="34" charset="0"/>
                          <a:ea typeface="+mn-ea"/>
                          <a:cs typeface="Arial" panose="020B0604020202020204" pitchFamily="34" charset="0"/>
                        </a:rPr>
                        <a:t>Diakonie</a:t>
                      </a:r>
                      <a:r>
                        <a:rPr lang="en-US" sz="1800" kern="1200" dirty="0">
                          <a:solidFill>
                            <a:schemeClr val="dk1"/>
                          </a:solidFill>
                          <a:effectLst/>
                          <a:latin typeface="Arial" panose="020B0604020202020204" pitchFamily="34" charset="0"/>
                          <a:ea typeface="+mn-ea"/>
                          <a:cs typeface="Arial" panose="020B0604020202020204" pitchFamily="34" charset="0"/>
                        </a:rPr>
                        <a:t> is only using energy from renewable sources and is producing energy themselves by using photovoltaic systems. </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646113"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Expansion of E-Mobility: the </a:t>
                      </a:r>
                      <a:r>
                        <a:rPr lang="en-US" sz="1800" kern="1200" dirty="0" err="1">
                          <a:solidFill>
                            <a:schemeClr val="dk1"/>
                          </a:solidFill>
                          <a:effectLst/>
                          <a:latin typeface="Arial" panose="020B0604020202020204" pitchFamily="34" charset="0"/>
                          <a:ea typeface="+mn-ea"/>
                          <a:cs typeface="Arial" panose="020B0604020202020204" pitchFamily="34" charset="0"/>
                        </a:rPr>
                        <a:t>Bruderhaus</a:t>
                      </a:r>
                      <a:r>
                        <a:rPr lang="en-US" sz="1800" kern="1200" dirty="0">
                          <a:solidFill>
                            <a:schemeClr val="dk1"/>
                          </a:solidFill>
                          <a:effectLst/>
                          <a:latin typeface="Arial" panose="020B0604020202020204" pitchFamily="34" charset="0"/>
                          <a:ea typeface="+mn-ea"/>
                          <a:cs typeface="Arial" panose="020B0604020202020204" pitchFamily="34" charset="0"/>
                        </a:rPr>
                        <a:t> </a:t>
                      </a:r>
                      <a:r>
                        <a:rPr lang="en-US" sz="1800" kern="1200" dirty="0" err="1">
                          <a:solidFill>
                            <a:schemeClr val="dk1"/>
                          </a:solidFill>
                          <a:effectLst/>
                          <a:latin typeface="Arial" panose="020B0604020202020204" pitchFamily="34" charset="0"/>
                          <a:ea typeface="+mn-ea"/>
                          <a:cs typeface="Arial" panose="020B0604020202020204" pitchFamily="34" charset="0"/>
                        </a:rPr>
                        <a:t>Diakonie</a:t>
                      </a:r>
                      <a:r>
                        <a:rPr lang="en-US" sz="1800" kern="1200" dirty="0">
                          <a:solidFill>
                            <a:schemeClr val="dk1"/>
                          </a:solidFill>
                          <a:effectLst/>
                          <a:latin typeface="Arial" panose="020B0604020202020204" pitchFamily="34" charset="0"/>
                          <a:ea typeface="+mn-ea"/>
                          <a:cs typeface="Arial" panose="020B0604020202020204" pitchFamily="34" charset="0"/>
                        </a:rPr>
                        <a:t> is changing its carpool and is relying more on E-Mobility, by providing E-Cars, E-Bikes and charging stations. </a:t>
                      </a:r>
                      <a:endParaRPr lang="de-AT" sz="1800" kern="1200" dirty="0">
                        <a:solidFill>
                          <a:schemeClr val="dk1"/>
                        </a:solidFill>
                        <a:effectLst/>
                        <a:latin typeface="Arial" panose="020B0604020202020204" pitchFamily="34" charset="0"/>
                        <a:ea typeface="+mn-ea"/>
                        <a:cs typeface="Arial" panose="020B0604020202020204" pitchFamily="34" charset="0"/>
                      </a:endParaRPr>
                    </a:p>
                    <a:p>
                      <a:pPr marL="646113" lvl="0" indent="-285750" rtl="0">
                        <a:buFont typeface="Courier New" panose="02070309020205020404" pitchFamily="49" charset="0"/>
                        <a:buChar char="o"/>
                        <a:tabLst/>
                      </a:pPr>
                      <a:r>
                        <a:rPr lang="en-US" sz="1800" kern="1200" dirty="0">
                          <a:solidFill>
                            <a:schemeClr val="dk1"/>
                          </a:solidFill>
                          <a:effectLst/>
                          <a:latin typeface="Arial" panose="020B0604020202020204" pitchFamily="34" charset="0"/>
                          <a:ea typeface="+mn-ea"/>
                          <a:cs typeface="Arial" panose="020B0604020202020204" pitchFamily="34" charset="0"/>
                        </a:rPr>
                        <a:t>The protection of species: inside Project </a:t>
                      </a:r>
                      <a:r>
                        <a:rPr lang="en-US" sz="1800" kern="1200" dirty="0" err="1">
                          <a:solidFill>
                            <a:schemeClr val="dk1"/>
                          </a:solidFill>
                          <a:effectLst/>
                          <a:latin typeface="Arial" panose="020B0604020202020204" pitchFamily="34" charset="0"/>
                          <a:ea typeface="+mn-ea"/>
                          <a:cs typeface="Arial" panose="020B0604020202020204" pitchFamily="34" charset="0"/>
                        </a:rPr>
                        <a:t>BeeD</a:t>
                      </a:r>
                      <a:r>
                        <a:rPr lang="en-US" sz="1800" kern="1200" dirty="0">
                          <a:solidFill>
                            <a:schemeClr val="dk1"/>
                          </a:solidFill>
                          <a:effectLst/>
                          <a:latin typeface="Arial" panose="020B0604020202020204" pitchFamily="34" charset="0"/>
                          <a:ea typeface="+mn-ea"/>
                          <a:cs typeface="Arial" panose="020B0604020202020204" pitchFamily="34" charset="0"/>
                        </a:rPr>
                        <a:t> the </a:t>
                      </a:r>
                      <a:r>
                        <a:rPr lang="en-US" sz="1800" kern="1200" dirty="0" err="1">
                          <a:solidFill>
                            <a:schemeClr val="dk1"/>
                          </a:solidFill>
                          <a:effectLst/>
                          <a:latin typeface="Arial" panose="020B0604020202020204" pitchFamily="34" charset="0"/>
                          <a:ea typeface="+mn-ea"/>
                          <a:cs typeface="Arial" panose="020B0604020202020204" pitchFamily="34" charset="0"/>
                        </a:rPr>
                        <a:t>Bruderhaus</a:t>
                      </a:r>
                      <a:r>
                        <a:rPr lang="en-US" sz="1800" kern="1200" dirty="0">
                          <a:solidFill>
                            <a:schemeClr val="dk1"/>
                          </a:solidFill>
                          <a:effectLst/>
                          <a:latin typeface="Arial" panose="020B0604020202020204" pitchFamily="34" charset="0"/>
                          <a:ea typeface="+mn-ea"/>
                          <a:cs typeface="Arial" panose="020B0604020202020204" pitchFamily="34" charset="0"/>
                        </a:rPr>
                        <a:t> </a:t>
                      </a:r>
                      <a:r>
                        <a:rPr lang="en-US" sz="1800" kern="1200" dirty="0" err="1">
                          <a:solidFill>
                            <a:schemeClr val="dk1"/>
                          </a:solidFill>
                          <a:effectLst/>
                          <a:latin typeface="Arial" panose="020B0604020202020204" pitchFamily="34" charset="0"/>
                          <a:ea typeface="+mn-ea"/>
                          <a:cs typeface="Arial" panose="020B0604020202020204" pitchFamily="34" charset="0"/>
                        </a:rPr>
                        <a:t>Diakonie</a:t>
                      </a:r>
                      <a:r>
                        <a:rPr lang="en-US" sz="1800" kern="1200" dirty="0">
                          <a:solidFill>
                            <a:schemeClr val="dk1"/>
                          </a:solidFill>
                          <a:effectLst/>
                          <a:latin typeface="Arial" panose="020B0604020202020204" pitchFamily="34" charset="0"/>
                          <a:ea typeface="+mn-ea"/>
                          <a:cs typeface="Arial" panose="020B0604020202020204" pitchFamily="34" charset="0"/>
                        </a:rPr>
                        <a:t> provides multiple Beehives that the clients operate.</a:t>
                      </a:r>
                      <a:r>
                        <a:rPr lang="de-AT" dirty="0">
                          <a:effectLst/>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a:txBody>
                  <a:tcPr>
                    <a:solidFill>
                      <a:srgbClr val="009BE8">
                        <a:alpha val="20000"/>
                      </a:srgbClr>
                    </a:solidFill>
                  </a:tcPr>
                </a:tc>
                <a:extLst>
                  <a:ext uri="{0D108BD9-81ED-4DB2-BD59-A6C34878D82A}">
                    <a16:rowId xmlns:a16="http://schemas.microsoft.com/office/drawing/2014/main" val="1189157019"/>
                  </a:ext>
                </a:extLst>
              </a:tr>
            </a:tbl>
          </a:graphicData>
        </a:graphic>
      </p:graphicFrame>
      <p:sp>
        <p:nvSpPr>
          <p:cNvPr id="5" name="Textfeld 4">
            <a:extLst>
              <a:ext uri="{FF2B5EF4-FFF2-40B4-BE49-F238E27FC236}">
                <a16:creationId xmlns:a16="http://schemas.microsoft.com/office/drawing/2014/main" id="{E4FA882B-F7BD-1ACB-64CF-03528FE5EFC3}"/>
              </a:ext>
            </a:extLst>
          </p:cNvPr>
          <p:cNvSpPr txBox="1"/>
          <p:nvPr/>
        </p:nvSpPr>
        <p:spPr>
          <a:xfrm>
            <a:off x="817581" y="5212994"/>
            <a:ext cx="10383819" cy="646331"/>
          </a:xfrm>
          <a:prstGeom prst="rect">
            <a:avLst/>
          </a:prstGeom>
          <a:noFill/>
          <a:ln>
            <a:solidFill>
              <a:schemeClr val="tx1"/>
            </a:solidFill>
          </a:ln>
        </p:spPr>
        <p:txBody>
          <a:bodyPr wrap="square">
            <a:spAutoFit/>
          </a:bodyPr>
          <a:lstStyle/>
          <a:p>
            <a:r>
              <a:rPr lang="en-US" sz="1800" dirty="0">
                <a:effectLst/>
                <a:latin typeface="Arial" panose="020B0604020202020204" pitchFamily="34" charset="0"/>
                <a:ea typeface="DengXian" panose="02010600030101010101" pitchFamily="2" charset="-122"/>
                <a:cs typeface="Arial" panose="020B0604020202020204" pitchFamily="34" charset="0"/>
              </a:rPr>
              <a:t>The </a:t>
            </a:r>
            <a:r>
              <a:rPr lang="en-US" sz="1800" dirty="0" err="1">
                <a:effectLst/>
                <a:latin typeface="Arial" panose="020B0604020202020204" pitchFamily="34" charset="0"/>
                <a:ea typeface="DengXian" panose="02010600030101010101" pitchFamily="2" charset="-122"/>
                <a:cs typeface="Arial" panose="020B0604020202020204" pitchFamily="34" charset="0"/>
              </a:rPr>
              <a:t>organisation</a:t>
            </a:r>
            <a:r>
              <a:rPr lang="en-US" sz="1800" dirty="0">
                <a:effectLst/>
                <a:latin typeface="Arial" panose="020B0604020202020204" pitchFamily="34" charset="0"/>
                <a:ea typeface="DengXian" panose="02010600030101010101" pitchFamily="2" charset="-122"/>
                <a:cs typeface="Arial" panose="020B0604020202020204" pitchFamily="34" charset="0"/>
              </a:rPr>
              <a:t> is now able to design its own services in such a way that they meet the requirements of sustainability</a:t>
            </a:r>
            <a:r>
              <a:rPr lang="de-AT" dirty="0">
                <a:effectLst/>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895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7BEADA-2376-A74F-A189-DBE95D96F20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43590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3386368678"/>
              </p:ext>
            </p:extLst>
          </p:nvPr>
        </p:nvGraphicFramePr>
        <p:xfrm>
          <a:off x="817560" y="1806629"/>
          <a:ext cx="10535760" cy="4091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General Information </a:t>
            </a:r>
          </a:p>
        </p:txBody>
      </p:sp>
      <p:sp>
        <p:nvSpPr>
          <p:cNvPr id="3" name="Inhaltsplatzhalter 2"/>
          <p:cNvSpPr>
            <a:spLocks noGrp="1"/>
          </p:cNvSpPr>
          <p:nvPr>
            <p:ph idx="1"/>
          </p:nvPr>
        </p:nvSpPr>
        <p:spPr>
          <a:xfrm>
            <a:off x="817581" y="2241745"/>
            <a:ext cx="10536219" cy="4351338"/>
          </a:xfrm>
        </p:spPr>
        <p:txBody>
          <a:bodyPr/>
          <a:lstStyle/>
          <a:p>
            <a:pPr marL="0" indent="0">
              <a:buNone/>
            </a:pP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Reporting </a:t>
            </a:r>
          </a:p>
          <a:p>
            <a:r>
              <a:rPr lang="de-DE" dirty="0" err="1">
                <a:latin typeface="Arial" panose="020B0604020202020204" pitchFamily="34" charset="0"/>
                <a:cs typeface="Arial" panose="020B0604020202020204" pitchFamily="34" charset="0"/>
              </a:rPr>
              <a:t>Requires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gathering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information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data</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Creates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greater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transparency</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Helps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identify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key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issues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focus</a:t>
            </a:r>
            <a:r>
              <a:rPr lang="de-DE" dirty="0">
                <a:latin typeface="Arial" panose="020B0604020202020204" pitchFamily="34" charset="0"/>
                <a:cs typeface="Arial" panose="020B0604020202020204" pitchFamily="34" charset="0"/>
              </a:rPr>
              <a:t> on </a:t>
            </a:r>
          </a:p>
          <a:p>
            <a:r>
              <a:rPr lang="de-DE" dirty="0" err="1">
                <a:latin typeface="Arial" panose="020B0604020202020204" pitchFamily="34" charset="0"/>
                <a:cs typeface="Arial" panose="020B0604020202020204" pitchFamily="34" charset="0"/>
              </a:rPr>
              <a:t>Helps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find </a:t>
            </a:r>
            <a:r>
              <a:rPr lang="de-DE" dirty="0" err="1">
                <a:latin typeface="Arial" panose="020B0604020202020204" pitchFamily="34" charset="0"/>
                <a:cs typeface="Arial" panose="020B0604020202020204" pitchFamily="34" charset="0"/>
              </a:rPr>
              <a:t>gaps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opportunities</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sustainable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performance</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Encourages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goals</a:t>
            </a:r>
            <a:r>
              <a:rPr lang="de-DE"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99637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2225">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General Information </a:t>
            </a:r>
          </a:p>
        </p:txBody>
      </p:sp>
      <p:sp>
        <p:nvSpPr>
          <p:cNvPr id="3" name="Inhaltsplatzhalter 2"/>
          <p:cNvSpPr>
            <a:spLocks noGrp="1"/>
          </p:cNvSpPr>
          <p:nvPr>
            <p:ph idx="1"/>
          </p:nvPr>
        </p:nvSpPr>
        <p:spPr>
          <a:xfrm>
            <a:off x="817581" y="1847849"/>
            <a:ext cx="10536219" cy="4645025"/>
          </a:xfrm>
        </p:spPr>
        <p:txBody>
          <a:bodyPr vert="horz" lIns="91440" tIns="45720" rIns="91440" bIns="45720" rtlCol="0" anchor="t">
            <a:normAutofit/>
          </a:bodyPr>
          <a:lstStyle/>
          <a:p>
            <a:pPr marL="0" indent="0">
              <a:lnSpc>
                <a:spcPct val="100000"/>
              </a:lnSpc>
              <a:buNone/>
            </a:pPr>
            <a:r>
              <a:rPr lang="de-DE" sz="3200" dirty="0">
                <a:latin typeface="Arial" panose="020B0604020202020204" pitchFamily="34" charset="0"/>
                <a:cs typeface="Arial" panose="020B0604020202020204" pitchFamily="34" charset="0"/>
              </a:rPr>
              <a:t>Who </a:t>
            </a:r>
            <a:r>
              <a:rPr lang="de-DE" sz="3200" dirty="0" err="1">
                <a:latin typeface="Arial" panose="020B0604020202020204" pitchFamily="34" charset="0"/>
                <a:cs typeface="Arial" panose="020B0604020202020204" pitchFamily="34" charset="0"/>
              </a:rPr>
              <a:t>needs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to</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report</a:t>
            </a:r>
            <a:r>
              <a:rPr lang="de-DE" sz="3200" dirty="0">
                <a:latin typeface="Arial" panose="020B0604020202020204" pitchFamily="34" charset="0"/>
                <a:cs typeface="Arial" panose="020B0604020202020204" pitchFamily="34" charset="0"/>
              </a:rPr>
              <a:t>? </a:t>
            </a:r>
          </a:p>
          <a:p>
            <a:pPr>
              <a:lnSpc>
                <a:spcPct val="100000"/>
              </a:lnSpc>
            </a:pPr>
            <a:r>
              <a:rPr lang="de-DE" dirty="0">
                <a:latin typeface="Arial" panose="020B0604020202020204" pitchFamily="34" charset="0"/>
                <a:cs typeface="Arial" panose="020B0604020202020204" pitchFamily="34" charset="0"/>
              </a:rPr>
              <a:t>By 01.01.2024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following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forced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produce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Reporting</a:t>
            </a:r>
          </a:p>
          <a:p>
            <a:pPr lvl="1">
              <a:lnSpc>
                <a:spcPct val="100000"/>
              </a:lnSpc>
              <a:buFont typeface="Courier New" panose="02070309020205020404" pitchFamily="49" charset="0"/>
              <a:buChar char="o"/>
            </a:pPr>
            <a:r>
              <a:rPr lang="en-GB" dirty="0">
                <a:latin typeface="Arial" panose="020B0604020202020204" pitchFamily="34" charset="0"/>
                <a:ea typeface="DengXian"/>
                <a:cs typeface="Arial" panose="020B0604020202020204" pitchFamily="34" charset="0"/>
              </a:rPr>
              <a:t>All companies listed on a regulated EU market (</a:t>
            </a:r>
            <a:r>
              <a:rPr lang="en-GB" dirty="0">
                <a:latin typeface="Arial" panose="020B0604020202020204" pitchFamily="34" charset="0"/>
                <a:cs typeface="Arial" panose="020B0604020202020204" pitchFamily="34" charset="0"/>
              </a:rPr>
              <a:t>not including micro-entities)</a:t>
            </a:r>
          </a:p>
          <a:p>
            <a:pPr lvl="1">
              <a:lnSpc>
                <a:spcPct val="100000"/>
              </a:lnSpc>
              <a:buFont typeface="Courier New" panose="02070309020205020404" pitchFamily="49" charset="0"/>
              <a:buChar char="o"/>
            </a:pPr>
            <a:r>
              <a:rPr lang="en-GB" dirty="0">
                <a:latin typeface="Arial" panose="020B0604020202020204" pitchFamily="34" charset="0"/>
                <a:ea typeface="DengXian"/>
                <a:cs typeface="Arial" panose="020B0604020202020204" pitchFamily="34" charset="0"/>
              </a:rPr>
              <a:t>Large companies that are not listed on a regulated EU market </a:t>
            </a:r>
          </a:p>
          <a:p>
            <a:pPr marL="1338263" lvl="3" indent="-501650">
              <a:lnSpc>
                <a:spcPct val="100000"/>
              </a:lnSpc>
              <a:buAutoNum type="arabicPeriod"/>
            </a:pPr>
            <a:r>
              <a:rPr lang="en-GB" sz="2400" dirty="0">
                <a:latin typeface="Arial" panose="020B0604020202020204" pitchFamily="34" charset="0"/>
                <a:ea typeface="DengXian"/>
                <a:cs typeface="Arial" panose="020B0604020202020204" pitchFamily="34" charset="0"/>
              </a:rPr>
              <a:t>Balance sheet total: 20 million €</a:t>
            </a:r>
          </a:p>
          <a:p>
            <a:pPr marL="1338263" lvl="3" indent="-501650">
              <a:lnSpc>
                <a:spcPct val="100000"/>
              </a:lnSpc>
              <a:buAutoNum type="arabicPeriod"/>
            </a:pPr>
            <a:r>
              <a:rPr lang="en-GB" sz="2400" dirty="0">
                <a:latin typeface="Arial" panose="020B0604020202020204" pitchFamily="34" charset="0"/>
                <a:ea typeface="DengXian"/>
                <a:cs typeface="Arial" panose="020B0604020202020204" pitchFamily="34" charset="0"/>
              </a:rPr>
              <a:t>Turnover net: 40 million € </a:t>
            </a:r>
          </a:p>
          <a:p>
            <a:pPr marL="1338263" lvl="3" indent="-501650">
              <a:lnSpc>
                <a:spcPct val="100000"/>
              </a:lnSpc>
              <a:buAutoNum type="arabicPeriod"/>
            </a:pPr>
            <a:r>
              <a:rPr lang="en-GB" sz="2400" dirty="0">
                <a:latin typeface="Arial" panose="020B0604020202020204" pitchFamily="34" charset="0"/>
                <a:ea typeface="DengXian"/>
                <a:cs typeface="Arial" panose="020B0604020202020204" pitchFamily="34" charset="0"/>
              </a:rPr>
              <a:t>250 employees </a:t>
            </a:r>
            <a:br>
              <a:rPr lang="en-GB" sz="2400" dirty="0">
                <a:latin typeface="Arial" panose="020B0604020202020204" pitchFamily="34" charset="0"/>
                <a:ea typeface="DengXian"/>
                <a:cs typeface="Arial" panose="020B0604020202020204" pitchFamily="34" charset="0"/>
              </a:rPr>
            </a:br>
            <a:endParaRPr lang="en-GB" sz="2400" dirty="0">
              <a:latin typeface="Arial" panose="020B0604020202020204" pitchFamily="34" charset="0"/>
              <a:ea typeface="DengXian"/>
              <a:cs typeface="Arial" panose="020B0604020202020204" pitchFamily="34" charset="0"/>
            </a:endParaRPr>
          </a:p>
        </p:txBody>
      </p:sp>
    </p:spTree>
    <p:extLst>
      <p:ext uri="{BB962C8B-B14F-4D97-AF65-F5344CB8AC3E}">
        <p14:creationId xmlns:p14="http://schemas.microsoft.com/office/powerpoint/2010/main" val="2729676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Reporting </a:t>
            </a:r>
            <a:r>
              <a:rPr lang="de-DE" dirty="0" err="1">
                <a:latin typeface="Arial" panose="020B0604020202020204" pitchFamily="34" charset="0"/>
                <a:cs typeface="Arial" panose="020B0604020202020204" pitchFamily="34" charset="0"/>
              </a:rPr>
              <a:t>schemes</a:t>
            </a:r>
            <a:r>
              <a:rPr lang="de-DE" dirty="0">
                <a:latin typeface="Arial" panose="020B0604020202020204" pitchFamily="34" charset="0"/>
                <a:cs typeface="Arial" panose="020B0604020202020204" pitchFamily="34" charset="0"/>
              </a:rPr>
              <a:t> </a:t>
            </a:r>
          </a:p>
        </p:txBody>
      </p:sp>
      <p:sp>
        <p:nvSpPr>
          <p:cNvPr id="3" name="Inhaltsplatzhalter 2"/>
          <p:cNvSpPr>
            <a:spLocks noGrp="1"/>
          </p:cNvSpPr>
          <p:nvPr>
            <p:ph idx="1"/>
          </p:nvPr>
        </p:nvSpPr>
        <p:spPr/>
        <p:txBody>
          <a:bodyPr/>
          <a:lstStyle/>
          <a:p>
            <a:r>
              <a:rPr lang="de-DE" dirty="0" err="1">
                <a:latin typeface="Arial" panose="020B0604020202020204" pitchFamily="34" charset="0"/>
                <a:cs typeface="Arial" panose="020B0604020202020204" pitchFamily="34" charset="0"/>
              </a:rPr>
              <a:t>Presents</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standardised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way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report</a:t>
            </a:r>
            <a:r>
              <a:rPr lang="de-DE" dirty="0">
                <a:latin typeface="Arial" panose="020B0604020202020204" pitchFamily="34" charset="0"/>
                <a:cs typeface="Arial" panose="020B0604020202020204" pitchFamily="34" charset="0"/>
              </a:rPr>
              <a:t> environmental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performance</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Demonstrates</a:t>
            </a:r>
            <a:r>
              <a:rPr lang="de-DE" dirty="0">
                <a:latin typeface="Arial" panose="020B0604020202020204" pitchFamily="34" charset="0"/>
                <a:cs typeface="Arial" panose="020B0604020202020204" pitchFamily="34" charset="0"/>
              </a:rPr>
              <a:t> an </a:t>
            </a:r>
            <a:r>
              <a:rPr lang="de-DE" dirty="0" err="1">
                <a:latin typeface="Arial" panose="020B0604020202020204" pitchFamily="34" charset="0"/>
                <a:cs typeface="Arial" panose="020B0604020202020204" pitchFamily="34" charset="0"/>
              </a:rPr>
              <a:t>organisations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commitment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internal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external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stakeholders</a:t>
            </a:r>
            <a:r>
              <a:rPr lang="de-DE" dirty="0">
                <a:latin typeface="Arial" panose="020B0604020202020204" pitchFamily="34" charset="0"/>
                <a:cs typeface="Arial" panose="020B0604020202020204" pitchFamily="34" charset="0"/>
              </a:rPr>
              <a:t> </a:t>
            </a:r>
          </a:p>
          <a:p>
            <a:pPr marL="0" indent="0">
              <a:buNone/>
            </a:pPr>
            <a:endParaRPr lang="de-DE"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de-DE" dirty="0" err="1">
                <a:latin typeface="Arial" panose="020B0604020202020204" pitchFamily="34" charset="0"/>
                <a:cs typeface="Arial" panose="020B0604020202020204" pitchFamily="34" charset="0"/>
                <a:sym typeface="Wingdings" panose="05000000000000000000" pitchFamily="2" charset="2"/>
              </a:rPr>
              <a:t>There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are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several</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standards</a:t>
            </a:r>
            <a:r>
              <a:rPr lang="de-DE" dirty="0">
                <a:latin typeface="Arial" panose="020B0604020202020204" pitchFamily="34" charset="0"/>
                <a:cs typeface="Arial" panose="020B0604020202020204" pitchFamily="34" charset="0"/>
                <a:sym typeface="Wingdings" panose="05000000000000000000" pitchFamily="2" charset="2"/>
              </a:rPr>
              <a:t> - </a:t>
            </a:r>
            <a:r>
              <a:rPr lang="de-DE" dirty="0" err="1">
                <a:latin typeface="Arial" panose="020B0604020202020204" pitchFamily="34" charset="0"/>
                <a:cs typeface="Arial" panose="020B0604020202020204" pitchFamily="34" charset="0"/>
                <a:sym typeface="Wingdings" panose="05000000000000000000" pitchFamily="2" charset="2"/>
              </a:rPr>
              <a:t>the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general</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approach</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is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always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the</a:t>
            </a:r>
            <a:r>
              <a:rPr lang="de-DE" dirty="0">
                <a:latin typeface="Arial" panose="020B0604020202020204" pitchFamily="34" charset="0"/>
                <a:cs typeface="Arial" panose="020B0604020202020204" pitchFamily="34" charset="0"/>
                <a:sym typeface="Wingdings" panose="05000000000000000000" pitchFamily="2" charset="2"/>
              </a:rPr>
              <a:t> same:</a:t>
            </a:r>
          </a:p>
          <a:p>
            <a:pPr marL="0" indent="0">
              <a:buNone/>
            </a:pPr>
            <a:r>
              <a:rPr lang="de-DE" b="1" dirty="0" err="1">
                <a:latin typeface="Arial" panose="020B0604020202020204" pitchFamily="34" charset="0"/>
                <a:cs typeface="Arial" panose="020B0604020202020204" pitchFamily="34" charset="0"/>
                <a:sym typeface="Wingdings" panose="05000000000000000000" pitchFamily="2" charset="2"/>
              </a:rPr>
              <a:t>collect</a:t>
            </a:r>
            <a:r>
              <a:rPr lang="de-DE" b="1" dirty="0">
                <a:latin typeface="Arial" panose="020B0604020202020204" pitchFamily="34" charset="0"/>
                <a:cs typeface="Arial" panose="020B0604020202020204" pitchFamily="34" charset="0"/>
                <a:sym typeface="Wingdings" panose="05000000000000000000" pitchFamily="2" charset="2"/>
              </a:rPr>
              <a:t> </a:t>
            </a:r>
            <a:r>
              <a:rPr lang="de-DE" b="1" dirty="0" err="1">
                <a:latin typeface="Arial" panose="020B0604020202020204" pitchFamily="34" charset="0"/>
                <a:cs typeface="Arial" panose="020B0604020202020204" pitchFamily="34" charset="0"/>
                <a:sym typeface="Wingdings" panose="05000000000000000000" pitchFamily="2" charset="2"/>
              </a:rPr>
              <a:t>data</a:t>
            </a:r>
            <a:r>
              <a:rPr lang="de-DE" b="1" dirty="0">
                <a:latin typeface="Arial" panose="020B0604020202020204" pitchFamily="34" charset="0"/>
                <a:cs typeface="Arial" panose="020B0604020202020204" pitchFamily="34" charset="0"/>
                <a:sym typeface="Wingdings" panose="05000000000000000000" pitchFamily="2" charset="2"/>
              </a:rPr>
              <a:t>  </a:t>
            </a:r>
            <a:r>
              <a:rPr lang="de-DE" b="1" dirty="0" err="1">
                <a:latin typeface="Arial" panose="020B0604020202020204" pitchFamily="34" charset="0"/>
                <a:cs typeface="Arial" panose="020B0604020202020204" pitchFamily="34" charset="0"/>
                <a:sym typeface="Wingdings" panose="05000000000000000000" pitchFamily="2" charset="2"/>
              </a:rPr>
              <a:t>analyse</a:t>
            </a:r>
            <a:r>
              <a:rPr lang="de-DE" b="1" dirty="0">
                <a:latin typeface="Arial" panose="020B0604020202020204" pitchFamily="34" charset="0"/>
                <a:cs typeface="Arial" panose="020B0604020202020204" pitchFamily="34" charset="0"/>
                <a:sym typeface="Wingdings" panose="05000000000000000000" pitchFamily="2" charset="2"/>
              </a:rPr>
              <a:t> </a:t>
            </a:r>
            <a:r>
              <a:rPr lang="de-DE" b="1" dirty="0" err="1">
                <a:latin typeface="Arial" panose="020B0604020202020204" pitchFamily="34" charset="0"/>
                <a:cs typeface="Arial" panose="020B0604020202020204" pitchFamily="34" charset="0"/>
                <a:sym typeface="Wingdings" panose="05000000000000000000" pitchFamily="2" charset="2"/>
              </a:rPr>
              <a:t>data</a:t>
            </a:r>
            <a:r>
              <a:rPr lang="de-DE" b="1" dirty="0">
                <a:latin typeface="Arial" panose="020B0604020202020204" pitchFamily="34" charset="0"/>
                <a:cs typeface="Arial" panose="020B0604020202020204" pitchFamily="34" charset="0"/>
                <a:sym typeface="Wingdings" panose="05000000000000000000" pitchFamily="2" charset="2"/>
              </a:rPr>
              <a:t>  </a:t>
            </a:r>
            <a:r>
              <a:rPr lang="de-DE" b="1" dirty="0" err="1">
                <a:latin typeface="Arial" panose="020B0604020202020204" pitchFamily="34" charset="0"/>
                <a:cs typeface="Arial" panose="020B0604020202020204" pitchFamily="34" charset="0"/>
                <a:sym typeface="Wingdings" panose="05000000000000000000" pitchFamily="2" charset="2"/>
              </a:rPr>
              <a:t>interpret</a:t>
            </a:r>
            <a:r>
              <a:rPr lang="de-DE" b="1" dirty="0">
                <a:latin typeface="Arial" panose="020B0604020202020204" pitchFamily="34" charset="0"/>
                <a:cs typeface="Arial" panose="020B0604020202020204" pitchFamily="34" charset="0"/>
                <a:sym typeface="Wingdings" panose="05000000000000000000" pitchFamily="2" charset="2"/>
              </a:rPr>
              <a:t> </a:t>
            </a:r>
            <a:r>
              <a:rPr lang="de-DE" b="1" dirty="0" err="1">
                <a:latin typeface="Arial" panose="020B0604020202020204" pitchFamily="34" charset="0"/>
                <a:cs typeface="Arial" panose="020B0604020202020204" pitchFamily="34" charset="0"/>
                <a:sym typeface="Wingdings" panose="05000000000000000000" pitchFamily="2" charset="2"/>
              </a:rPr>
              <a:t>the</a:t>
            </a:r>
            <a:r>
              <a:rPr lang="de-DE" b="1" dirty="0">
                <a:latin typeface="Arial" panose="020B0604020202020204" pitchFamily="34" charset="0"/>
                <a:cs typeface="Arial" panose="020B0604020202020204" pitchFamily="34" charset="0"/>
                <a:sym typeface="Wingdings" panose="05000000000000000000" pitchFamily="2" charset="2"/>
              </a:rPr>
              <a:t> </a:t>
            </a:r>
            <a:r>
              <a:rPr lang="de-DE" b="1" dirty="0" err="1">
                <a:latin typeface="Arial" panose="020B0604020202020204" pitchFamily="34" charset="0"/>
                <a:cs typeface="Arial" panose="020B0604020202020204" pitchFamily="34" charset="0"/>
                <a:sym typeface="Wingdings" panose="05000000000000000000" pitchFamily="2" charset="2"/>
              </a:rPr>
              <a:t>data</a:t>
            </a:r>
            <a:r>
              <a:rPr lang="de-DE" b="1" dirty="0">
                <a:latin typeface="Arial" panose="020B0604020202020204" pitchFamily="34" charset="0"/>
                <a:cs typeface="Arial" panose="020B0604020202020204" pitchFamily="34" charset="0"/>
                <a:sym typeface="Wingdings" panose="05000000000000000000" pitchFamily="2" charset="2"/>
              </a:rPr>
              <a:t> </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45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ln w="25400">
            <a:solidFill>
              <a:schemeClr val="tx1"/>
            </a:solidFill>
            <a:prstDash val="dash"/>
          </a:ln>
        </p:spPr>
        <p:txBody>
          <a:bodyPr>
            <a:normAutofit/>
          </a:bodyPr>
          <a:lstStyle/>
          <a:p>
            <a:pPr algn="ctr"/>
            <a:r>
              <a:rPr lang="de-DE" sz="4000" dirty="0">
                <a:latin typeface="Arial" panose="020B0604020202020204" pitchFamily="34" charset="0"/>
                <a:cs typeface="Arial" panose="020B0604020202020204" pitchFamily="34" charset="0"/>
              </a:rPr>
              <a:t>Definition </a:t>
            </a:r>
            <a:r>
              <a:rPr lang="de-DE" sz="4000" dirty="0" err="1">
                <a:latin typeface="Arial" panose="020B0604020202020204" pitchFamily="34" charset="0"/>
                <a:cs typeface="Arial" panose="020B0604020202020204" pitchFamily="34" charset="0"/>
              </a:rPr>
              <a:t>of</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sustainability</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management</a:t>
            </a:r>
            <a:r>
              <a:rPr lang="de-DE" sz="4000"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lstStyle/>
          <a:p>
            <a:r>
              <a:rPr lang="de-DE" dirty="0" err="1">
                <a:latin typeface="Arial" panose="020B0604020202020204" pitchFamily="34" charset="0"/>
                <a:cs typeface="Arial" panose="020B0604020202020204" pitchFamily="34" charset="0"/>
              </a:rPr>
              <a:t>Extends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regular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management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systems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combining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three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dimensions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ecological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economic</a:t>
            </a:r>
            <a:r>
              <a:rPr lang="de-DE"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Daub, </a:t>
            </a:r>
            <a:r>
              <a:rPr lang="en-US" dirty="0" err="1">
                <a:latin typeface="Arial" panose="020B0604020202020204" pitchFamily="34" charset="0"/>
                <a:cs typeface="Arial" panose="020B0604020202020204" pitchFamily="34" charset="0"/>
              </a:rPr>
              <a:t>Scherrer</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Frecè</a:t>
            </a:r>
            <a:r>
              <a:rPr lang="en-US" dirty="0">
                <a:latin typeface="Arial" panose="020B0604020202020204" pitchFamily="34" charset="0"/>
                <a:cs typeface="Arial" panose="020B0604020202020204" pitchFamily="34" charset="0"/>
              </a:rPr>
              <a:t> (2013): "a form of corporate management that is guided by the idea of reconciling the economic goals of a company with ecological and social concerns"</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All </a:t>
            </a:r>
            <a:r>
              <a:rPr lang="de-DE" dirty="0" err="1">
                <a:latin typeface="Arial" panose="020B0604020202020204" pitchFamily="34" charset="0"/>
                <a:cs typeface="Arial" panose="020B0604020202020204" pitchFamily="34" charset="0"/>
              </a:rPr>
              <a:t>business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decisions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reclected</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terms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environmental </a:t>
            </a:r>
            <a:r>
              <a:rPr lang="de-DE" dirty="0" err="1">
                <a:latin typeface="Arial" panose="020B0604020202020204" pitchFamily="34" charset="0"/>
                <a:cs typeface="Arial" panose="020B0604020202020204" pitchFamily="34" charset="0"/>
              </a:rPr>
              <a:t>impact</a:t>
            </a:r>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Less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common</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economy</a:t>
            </a:r>
            <a:r>
              <a:rPr lang="de-DE" dirty="0">
                <a:latin typeface="Arial" panose="020B0604020202020204" pitchFamily="34" charset="0"/>
                <a:cs typeface="Arial" panose="020B0604020202020204" pitchFamily="34" charset="0"/>
              </a:rPr>
              <a:t> but </a:t>
            </a:r>
            <a:r>
              <a:rPr lang="de-DE" dirty="0" err="1">
                <a:latin typeface="Arial" panose="020B0604020202020204" pitchFamily="34" charset="0"/>
                <a:cs typeface="Arial" panose="020B0604020202020204" pitchFamily="34" charset="0"/>
              </a:rPr>
              <a:t>necessary</a:t>
            </a:r>
            <a:r>
              <a:rPr lang="de-DE"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88700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Global Reporting Initiative</a:t>
            </a:r>
          </a:p>
        </p:txBody>
      </p:sp>
      <p:sp>
        <p:nvSpPr>
          <p:cNvPr id="3" name="Inhaltsplatzhalter 2"/>
          <p:cNvSpPr>
            <a:spLocks noGrp="1"/>
          </p:cNvSpPr>
          <p:nvPr>
            <p:ph idx="1"/>
          </p:nvPr>
        </p:nvSpPr>
        <p:spPr>
          <a:xfrm>
            <a:off x="817581" y="1690688"/>
            <a:ext cx="10536219" cy="4351338"/>
          </a:xfrm>
        </p:spPr>
        <p:txBody>
          <a:bodyPr/>
          <a:lstStyle/>
          <a:p>
            <a:pPr marL="0" indent="0">
              <a:buNone/>
            </a:pPr>
            <a:r>
              <a:rPr lang="de-DE" dirty="0">
                <a:latin typeface="Arial" panose="020B0604020202020204" pitchFamily="34" charset="0"/>
                <a:cs typeface="Arial" panose="020B0604020202020204" pitchFamily="34" charset="0"/>
              </a:rPr>
              <a:t>Modular </a:t>
            </a:r>
            <a:r>
              <a:rPr lang="de-DE" dirty="0" err="1">
                <a:latin typeface="Arial" panose="020B0604020202020204" pitchFamily="34" charset="0"/>
                <a:cs typeface="Arial" panose="020B0604020202020204" pitchFamily="34" charset="0"/>
              </a:rPr>
              <a:t>structure</a:t>
            </a:r>
            <a:r>
              <a:rPr lang="de-DE" dirty="0">
                <a:latin typeface="Arial" panose="020B0604020202020204" pitchFamily="34" charset="0"/>
                <a:cs typeface="Arial" panose="020B0604020202020204" pitchFamily="34" charset="0"/>
              </a:rPr>
              <a:t> </a:t>
            </a:r>
          </a:p>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1772732769"/>
              </p:ext>
            </p:extLst>
          </p:nvPr>
        </p:nvGraphicFramePr>
        <p:xfrm>
          <a:off x="817581" y="2220757"/>
          <a:ext cx="9783184" cy="4389120"/>
        </p:xfrm>
        <a:graphic>
          <a:graphicData uri="http://schemas.openxmlformats.org/drawingml/2006/table">
            <a:tbl>
              <a:tblPr firstRow="1" bandRow="1">
                <a:tableStyleId>{073A0DAA-6AF3-43AB-8588-CEC1D06C72B9}</a:tableStyleId>
              </a:tblPr>
              <a:tblGrid>
                <a:gridCol w="5176819">
                  <a:extLst>
                    <a:ext uri="{9D8B030D-6E8A-4147-A177-3AD203B41FA5}">
                      <a16:colId xmlns:a16="http://schemas.microsoft.com/office/drawing/2014/main" val="3800801414"/>
                    </a:ext>
                  </a:extLst>
                </a:gridCol>
                <a:gridCol w="4606365">
                  <a:extLst>
                    <a:ext uri="{9D8B030D-6E8A-4147-A177-3AD203B41FA5}">
                      <a16:colId xmlns:a16="http://schemas.microsoft.com/office/drawing/2014/main" val="2240422706"/>
                    </a:ext>
                  </a:extLst>
                </a:gridCol>
              </a:tblGrid>
              <a:tr h="370840">
                <a:tc>
                  <a:txBody>
                    <a:bodyPr/>
                    <a:lstStyle/>
                    <a:p>
                      <a:r>
                        <a:rPr lang="de-DE" sz="2800" b="1" dirty="0">
                          <a:solidFill>
                            <a:schemeClr val="tx1"/>
                          </a:solidFill>
                          <a:latin typeface="Arial" panose="020B0604020202020204" pitchFamily="34" charset="0"/>
                          <a:cs typeface="Arial" panose="020B0604020202020204" pitchFamily="34" charset="0"/>
                        </a:rPr>
                        <a:t>GRI 101: Basis</a:t>
                      </a:r>
                    </a:p>
                  </a:txBody>
                  <a:tcPr>
                    <a:solidFill>
                      <a:srgbClr val="FDCD05"/>
                    </a:solidFill>
                  </a:tcPr>
                </a:tc>
                <a:tc>
                  <a:txBody>
                    <a:bodyPr/>
                    <a:lstStyle/>
                    <a:p>
                      <a:pPr marL="285750" indent="-285750">
                        <a:buFont typeface="Arial" panose="020B0604020202020204" pitchFamily="34" charset="0"/>
                        <a:buChar char="•"/>
                      </a:pPr>
                      <a:r>
                        <a:rPr lang="de-DE" sz="2800" b="0" dirty="0" err="1">
                          <a:solidFill>
                            <a:schemeClr val="tx1"/>
                          </a:solidFill>
                          <a:latin typeface="Arial" panose="020B0604020202020204" pitchFamily="34" charset="0"/>
                          <a:cs typeface="Arial" panose="020B0604020202020204" pitchFamily="34" charset="0"/>
                        </a:rPr>
                        <a:t>Principles</a:t>
                      </a:r>
                      <a:r>
                        <a:rPr lang="de-DE" sz="2800" b="0" baseline="0" dirty="0">
                          <a:solidFill>
                            <a:schemeClr val="tx1"/>
                          </a:solidFill>
                          <a:latin typeface="Arial" panose="020B0604020202020204" pitchFamily="34" charset="0"/>
                          <a:cs typeface="Arial" panose="020B0604020202020204" pitchFamily="34" charset="0"/>
                        </a:rPr>
                        <a:t> </a:t>
                      </a:r>
                      <a:r>
                        <a:rPr lang="de-DE" sz="2800" b="0" baseline="0" dirty="0" err="1">
                          <a:solidFill>
                            <a:schemeClr val="tx1"/>
                          </a:solidFill>
                          <a:latin typeface="Arial" panose="020B0604020202020204" pitchFamily="34" charset="0"/>
                          <a:cs typeface="Arial" panose="020B0604020202020204" pitchFamily="34" charset="0"/>
                        </a:rPr>
                        <a:t>of</a:t>
                      </a:r>
                      <a:r>
                        <a:rPr lang="de-DE" sz="2800" b="0" baseline="0" dirty="0">
                          <a:solidFill>
                            <a:schemeClr val="tx1"/>
                          </a:solidFill>
                          <a:latin typeface="Arial" panose="020B0604020202020204" pitchFamily="34" charset="0"/>
                          <a:cs typeface="Arial" panose="020B0604020202020204" pitchFamily="34" charset="0"/>
                        </a:rPr>
                        <a:t> </a:t>
                      </a:r>
                      <a:r>
                        <a:rPr lang="de-DE" sz="2800" b="0" baseline="0" dirty="0" err="1">
                          <a:solidFill>
                            <a:schemeClr val="tx1"/>
                          </a:solidFill>
                          <a:latin typeface="Arial" panose="020B0604020202020204" pitchFamily="34" charset="0"/>
                          <a:cs typeface="Arial" panose="020B0604020202020204" pitchFamily="34" charset="0"/>
                        </a:rPr>
                        <a:t>reporting</a:t>
                      </a:r>
                      <a:r>
                        <a:rPr lang="de-DE" sz="2800" b="0" baseline="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2800" b="0" baseline="0" dirty="0">
                          <a:solidFill>
                            <a:schemeClr val="tx1"/>
                          </a:solidFill>
                          <a:latin typeface="Arial" panose="020B0604020202020204" pitchFamily="34" charset="0"/>
                          <a:cs typeface="Arial" panose="020B0604020202020204" pitchFamily="34" charset="0"/>
                        </a:rPr>
                        <a:t>Basic </a:t>
                      </a:r>
                      <a:r>
                        <a:rPr lang="de-DE" sz="2800" b="0" baseline="0" dirty="0" err="1">
                          <a:solidFill>
                            <a:schemeClr val="tx1"/>
                          </a:solidFill>
                          <a:latin typeface="Arial" panose="020B0604020202020204" pitchFamily="34" charset="0"/>
                          <a:cs typeface="Arial" panose="020B0604020202020204" pitchFamily="34" charset="0"/>
                        </a:rPr>
                        <a:t>requirements</a:t>
                      </a:r>
                      <a:r>
                        <a:rPr lang="de-DE" sz="2800" b="0" baseline="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2800" b="0" baseline="0" dirty="0" err="1">
                          <a:solidFill>
                            <a:schemeClr val="tx1"/>
                          </a:solidFill>
                          <a:latin typeface="Arial" panose="020B0604020202020204" pitchFamily="34" charset="0"/>
                          <a:cs typeface="Arial" panose="020B0604020202020204" pitchFamily="34" charset="0"/>
                        </a:rPr>
                        <a:t>Materiality</a:t>
                      </a:r>
                      <a:r>
                        <a:rPr lang="de-DE" sz="2800" b="0" baseline="0" dirty="0">
                          <a:solidFill>
                            <a:schemeClr val="tx1"/>
                          </a:solidFill>
                          <a:latin typeface="Arial" panose="020B0604020202020204" pitchFamily="34" charset="0"/>
                          <a:cs typeface="Arial" panose="020B0604020202020204" pitchFamily="34" charset="0"/>
                        </a:rPr>
                        <a:t> </a:t>
                      </a:r>
                      <a:r>
                        <a:rPr lang="de-DE" sz="2800" b="0" baseline="0" dirty="0" err="1">
                          <a:solidFill>
                            <a:schemeClr val="tx1"/>
                          </a:solidFill>
                          <a:latin typeface="Arial" panose="020B0604020202020204" pitchFamily="34" charset="0"/>
                          <a:cs typeface="Arial" panose="020B0604020202020204" pitchFamily="34" charset="0"/>
                        </a:rPr>
                        <a:t>analysis</a:t>
                      </a:r>
                      <a:r>
                        <a:rPr lang="de-DE" sz="2800" b="0" baseline="0" dirty="0">
                          <a:solidFill>
                            <a:schemeClr val="tx1"/>
                          </a:solidFill>
                          <a:latin typeface="Arial" panose="020B0604020202020204" pitchFamily="34" charset="0"/>
                          <a:cs typeface="Arial" panose="020B0604020202020204" pitchFamily="34" charset="0"/>
                        </a:rPr>
                        <a:t> </a:t>
                      </a:r>
                      <a:endParaRPr lang="de-DE" sz="2800" b="0" dirty="0">
                        <a:solidFill>
                          <a:schemeClr val="tx1"/>
                        </a:solidFill>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2174618595"/>
                  </a:ext>
                </a:extLst>
              </a:tr>
              <a:tr h="370840">
                <a:tc>
                  <a:txBody>
                    <a:bodyPr/>
                    <a:lstStyle/>
                    <a:p>
                      <a:r>
                        <a:rPr lang="de-DE" sz="2800" b="1" dirty="0">
                          <a:latin typeface="Arial" panose="020B0604020202020204" pitchFamily="34" charset="0"/>
                          <a:cs typeface="Arial" panose="020B0604020202020204" pitchFamily="34" charset="0"/>
                        </a:rPr>
                        <a:t>GRI 102:</a:t>
                      </a:r>
                      <a:r>
                        <a:rPr lang="de-DE" sz="2800" b="1" baseline="0" dirty="0">
                          <a:latin typeface="Arial" panose="020B0604020202020204" pitchFamily="34" charset="0"/>
                          <a:cs typeface="Arial" panose="020B0604020202020204" pitchFamily="34" charset="0"/>
                        </a:rPr>
                        <a:t> General </a:t>
                      </a:r>
                      <a:r>
                        <a:rPr lang="de-DE" sz="2800" b="1" baseline="0" dirty="0" err="1">
                          <a:latin typeface="Arial" panose="020B0604020202020204" pitchFamily="34" charset="0"/>
                          <a:cs typeface="Arial" panose="020B0604020202020204" pitchFamily="34" charset="0"/>
                        </a:rPr>
                        <a:t>disclosures</a:t>
                      </a:r>
                      <a:r>
                        <a:rPr lang="de-DE" sz="2800" b="1" baseline="0" dirty="0">
                          <a:latin typeface="Arial" panose="020B0604020202020204" pitchFamily="34" charset="0"/>
                          <a:cs typeface="Arial" panose="020B0604020202020204" pitchFamily="34" charset="0"/>
                        </a:rPr>
                        <a:t> </a:t>
                      </a:r>
                      <a:endParaRPr lang="de-DE" sz="2800" b="1"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indent="-285750">
                        <a:buFont typeface="Arial" panose="020B0604020202020204" pitchFamily="34" charset="0"/>
                        <a:buChar char="•"/>
                      </a:pPr>
                      <a:r>
                        <a:rPr lang="de-DE" sz="2800" dirty="0">
                          <a:latin typeface="Arial" panose="020B0604020202020204" pitchFamily="34" charset="0"/>
                          <a:cs typeface="Arial" panose="020B0604020202020204" pitchFamily="34" charset="0"/>
                        </a:rPr>
                        <a:t>General </a:t>
                      </a:r>
                      <a:r>
                        <a:rPr lang="de-DE" sz="2800" dirty="0" err="1">
                          <a:latin typeface="Arial" panose="020B0604020202020204" pitchFamily="34" charset="0"/>
                          <a:cs typeface="Arial" panose="020B0604020202020204" pitchFamily="34" charset="0"/>
                        </a:rPr>
                        <a:t>information</a:t>
                      </a:r>
                      <a:r>
                        <a:rPr lang="de-DE" sz="2800" dirty="0">
                          <a:latin typeface="Arial" panose="020B0604020202020204" pitchFamily="34" charset="0"/>
                          <a:cs typeface="Arial" panose="020B0604020202020204" pitchFamily="34" charset="0"/>
                        </a:rPr>
                        <a:t> </a:t>
                      </a:r>
                    </a:p>
                  </a:txBody>
                  <a:tcPr>
                    <a:solidFill>
                      <a:srgbClr val="FDCD05">
                        <a:alpha val="60000"/>
                      </a:srgbClr>
                    </a:solidFill>
                  </a:tcPr>
                </a:tc>
                <a:extLst>
                  <a:ext uri="{0D108BD9-81ED-4DB2-BD59-A6C34878D82A}">
                    <a16:rowId xmlns:a16="http://schemas.microsoft.com/office/drawing/2014/main" val="1550995107"/>
                  </a:ext>
                </a:extLst>
              </a:tr>
              <a:tr h="370840">
                <a:tc>
                  <a:txBody>
                    <a:bodyPr/>
                    <a:lstStyle/>
                    <a:p>
                      <a:r>
                        <a:rPr lang="de-DE" sz="2800" b="1" dirty="0">
                          <a:latin typeface="Arial" panose="020B0604020202020204" pitchFamily="34" charset="0"/>
                          <a:cs typeface="Arial" panose="020B0604020202020204" pitchFamily="34" charset="0"/>
                        </a:rPr>
                        <a:t>GRI 103:</a:t>
                      </a:r>
                      <a:r>
                        <a:rPr lang="de-DE" sz="2800" b="1" baseline="0" dirty="0">
                          <a:latin typeface="Arial" panose="020B0604020202020204" pitchFamily="34" charset="0"/>
                          <a:cs typeface="Arial" panose="020B0604020202020204" pitchFamily="34" charset="0"/>
                        </a:rPr>
                        <a:t> Management </a:t>
                      </a:r>
                      <a:r>
                        <a:rPr lang="de-DE" sz="2800" b="1" baseline="0" dirty="0" err="1">
                          <a:latin typeface="Arial" panose="020B0604020202020204" pitchFamily="34" charset="0"/>
                          <a:cs typeface="Arial" panose="020B0604020202020204" pitchFamily="34" charset="0"/>
                        </a:rPr>
                        <a:t>approach</a:t>
                      </a:r>
                      <a:r>
                        <a:rPr lang="de-DE" sz="2800" b="1" baseline="0" dirty="0">
                          <a:latin typeface="Arial" panose="020B0604020202020204" pitchFamily="34" charset="0"/>
                          <a:cs typeface="Arial" panose="020B0604020202020204" pitchFamily="34" charset="0"/>
                        </a:rPr>
                        <a:t> </a:t>
                      </a:r>
                      <a:endParaRPr lang="de-DE" sz="2800" b="1"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800" dirty="0">
                          <a:latin typeface="Arial" panose="020B0604020202020204" pitchFamily="34" charset="0"/>
                          <a:cs typeface="Arial" panose="020B0604020202020204" pitchFamily="34" charset="0"/>
                        </a:rPr>
                        <a:t>Additional</a:t>
                      </a:r>
                      <a:r>
                        <a:rPr lang="de-DE" sz="2800" baseline="0" dirty="0">
                          <a:latin typeface="Arial" panose="020B0604020202020204" pitchFamily="34" charset="0"/>
                          <a:cs typeface="Arial" panose="020B0604020202020204" pitchFamily="34" charset="0"/>
                        </a:rPr>
                        <a:t> </a:t>
                      </a:r>
                      <a:r>
                        <a:rPr lang="de-DE" sz="2800" baseline="0" dirty="0" err="1">
                          <a:latin typeface="Arial" panose="020B0604020202020204" pitchFamily="34" charset="0"/>
                          <a:cs typeface="Arial" panose="020B0604020202020204" pitchFamily="34" charset="0"/>
                        </a:rPr>
                        <a:t>notes</a:t>
                      </a:r>
                      <a:r>
                        <a:rPr lang="de-DE" sz="2800" baseline="0" dirty="0">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800" baseline="0" dirty="0" err="1">
                          <a:latin typeface="Arial" panose="020B0604020202020204" pitchFamily="34" charset="0"/>
                          <a:cs typeface="Arial" panose="020B0604020202020204" pitchFamily="34" charset="0"/>
                        </a:rPr>
                        <a:t>Recommendations</a:t>
                      </a:r>
                      <a:r>
                        <a:rPr lang="de-DE" sz="2800" baseline="0" dirty="0">
                          <a:latin typeface="Arial" panose="020B0604020202020204" pitchFamily="34" charset="0"/>
                          <a:cs typeface="Arial" panose="020B0604020202020204" pitchFamily="34" charset="0"/>
                        </a:rPr>
                        <a:t> </a:t>
                      </a:r>
                      <a:endParaRPr lang="de-DE" sz="280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2535313547"/>
                  </a:ext>
                </a:extLst>
              </a:tr>
              <a:tr h="370840">
                <a:tc>
                  <a:txBody>
                    <a:bodyPr/>
                    <a:lstStyle/>
                    <a:p>
                      <a:r>
                        <a:rPr lang="de-DE" sz="2800" b="1" dirty="0">
                          <a:latin typeface="Arial" panose="020B0604020202020204" pitchFamily="34" charset="0"/>
                          <a:cs typeface="Arial" panose="020B0604020202020204" pitchFamily="34" charset="0"/>
                        </a:rPr>
                        <a:t>GRI 200 </a:t>
                      </a:r>
                    </a:p>
                  </a:txBody>
                  <a:tcPr>
                    <a:solidFill>
                      <a:srgbClr val="FDCD05">
                        <a:alpha val="60000"/>
                      </a:srgbClr>
                    </a:solidFill>
                  </a:tcPr>
                </a:tc>
                <a:tc>
                  <a:txBody>
                    <a:bodyPr/>
                    <a:lstStyle/>
                    <a:p>
                      <a:pPr marL="285750" indent="-285750">
                        <a:buFont typeface="Arial" panose="020B0604020202020204" pitchFamily="34" charset="0"/>
                        <a:buChar char="•"/>
                      </a:pPr>
                      <a:r>
                        <a:rPr lang="de-DE" sz="2800" dirty="0">
                          <a:latin typeface="Arial" panose="020B0604020202020204" pitchFamily="34" charset="0"/>
                          <a:cs typeface="Arial" panose="020B0604020202020204" pitchFamily="34" charset="0"/>
                        </a:rPr>
                        <a:t>Economy </a:t>
                      </a:r>
                    </a:p>
                  </a:txBody>
                  <a:tcPr>
                    <a:solidFill>
                      <a:srgbClr val="FDCD05">
                        <a:alpha val="60000"/>
                      </a:srgbClr>
                    </a:solidFill>
                  </a:tcPr>
                </a:tc>
                <a:extLst>
                  <a:ext uri="{0D108BD9-81ED-4DB2-BD59-A6C34878D82A}">
                    <a16:rowId xmlns:a16="http://schemas.microsoft.com/office/drawing/2014/main" val="1225182675"/>
                  </a:ext>
                </a:extLst>
              </a:tr>
              <a:tr h="370840">
                <a:tc>
                  <a:txBody>
                    <a:bodyPr/>
                    <a:lstStyle/>
                    <a:p>
                      <a:r>
                        <a:rPr lang="de-DE" sz="2800" b="1" dirty="0">
                          <a:latin typeface="Arial" panose="020B0604020202020204" pitchFamily="34" charset="0"/>
                          <a:cs typeface="Arial" panose="020B0604020202020204" pitchFamily="34" charset="0"/>
                        </a:rPr>
                        <a:t>GRI 300 </a:t>
                      </a:r>
                    </a:p>
                  </a:txBody>
                  <a:tcPr>
                    <a:solidFill>
                      <a:srgbClr val="FDCD05"/>
                    </a:solidFill>
                  </a:tcPr>
                </a:tc>
                <a:tc>
                  <a:txBody>
                    <a:bodyPr/>
                    <a:lstStyle/>
                    <a:p>
                      <a:pPr marL="285750" indent="-285750">
                        <a:buFont typeface="Arial" panose="020B0604020202020204" pitchFamily="34" charset="0"/>
                        <a:buChar char="•"/>
                      </a:pPr>
                      <a:r>
                        <a:rPr lang="de-DE" sz="2800" dirty="0">
                          <a:latin typeface="Arial" panose="020B0604020202020204" pitchFamily="34" charset="0"/>
                          <a:cs typeface="Arial" panose="020B0604020202020204" pitchFamily="34" charset="0"/>
                        </a:rPr>
                        <a:t>Environment </a:t>
                      </a:r>
                    </a:p>
                  </a:txBody>
                  <a:tcPr>
                    <a:solidFill>
                      <a:srgbClr val="FDCD05"/>
                    </a:solidFill>
                  </a:tcPr>
                </a:tc>
                <a:extLst>
                  <a:ext uri="{0D108BD9-81ED-4DB2-BD59-A6C34878D82A}">
                    <a16:rowId xmlns:a16="http://schemas.microsoft.com/office/drawing/2014/main" val="318874653"/>
                  </a:ext>
                </a:extLst>
              </a:tr>
              <a:tr h="370840">
                <a:tc>
                  <a:txBody>
                    <a:bodyPr/>
                    <a:lstStyle/>
                    <a:p>
                      <a:r>
                        <a:rPr lang="de-DE" sz="2800" b="1" dirty="0">
                          <a:latin typeface="Arial" panose="020B0604020202020204" pitchFamily="34" charset="0"/>
                          <a:cs typeface="Arial" panose="020B0604020202020204" pitchFamily="34" charset="0"/>
                        </a:rPr>
                        <a:t>GRI 400</a:t>
                      </a:r>
                    </a:p>
                  </a:txBody>
                  <a:tcPr>
                    <a:solidFill>
                      <a:srgbClr val="FDCD05">
                        <a:alpha val="60000"/>
                      </a:srgbClr>
                    </a:solidFill>
                  </a:tcPr>
                </a:tc>
                <a:tc>
                  <a:txBody>
                    <a:bodyPr/>
                    <a:lstStyle/>
                    <a:p>
                      <a:pPr marL="285750" indent="-285750">
                        <a:buFont typeface="Arial" panose="020B0604020202020204" pitchFamily="34" charset="0"/>
                        <a:buChar char="•"/>
                      </a:pPr>
                      <a:r>
                        <a:rPr lang="de-DE" sz="2800" dirty="0" err="1">
                          <a:latin typeface="Arial" panose="020B0604020202020204" pitchFamily="34" charset="0"/>
                          <a:cs typeface="Arial" panose="020B0604020202020204" pitchFamily="34" charset="0"/>
                        </a:rPr>
                        <a:t>Social</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issues</a:t>
                      </a:r>
                      <a:r>
                        <a:rPr lang="de-DE" sz="2800" dirty="0">
                          <a:latin typeface="Arial" panose="020B0604020202020204" pitchFamily="34" charset="0"/>
                          <a:cs typeface="Arial" panose="020B0604020202020204" pitchFamily="34" charset="0"/>
                        </a:rPr>
                        <a:t> </a:t>
                      </a:r>
                    </a:p>
                  </a:txBody>
                  <a:tcPr>
                    <a:solidFill>
                      <a:srgbClr val="FDCD05">
                        <a:alpha val="60000"/>
                      </a:srgbClr>
                    </a:solidFill>
                  </a:tcPr>
                </a:tc>
                <a:extLst>
                  <a:ext uri="{0D108BD9-81ED-4DB2-BD59-A6C34878D82A}">
                    <a16:rowId xmlns:a16="http://schemas.microsoft.com/office/drawing/2014/main" val="1112639543"/>
                  </a:ext>
                </a:extLst>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90" y="462564"/>
            <a:ext cx="1130686" cy="1130686"/>
          </a:xfrm>
          <a:prstGeom prst="rect">
            <a:avLst/>
          </a:prstGeom>
        </p:spPr>
      </p:pic>
    </p:spTree>
    <p:extLst>
      <p:ext uri="{BB962C8B-B14F-4D97-AF65-F5344CB8AC3E}">
        <p14:creationId xmlns:p14="http://schemas.microsoft.com/office/powerpoint/2010/main" val="2827829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en-GB" sz="2500" dirty="0">
                <a:solidFill>
                  <a:schemeClr val="bg1"/>
                </a:solidFill>
              </a:rPr>
              <a:t>Practical Example: </a:t>
            </a:r>
          </a:p>
          <a:p>
            <a:pPr algn="ctr"/>
            <a:r>
              <a:rPr lang="en-GB" sz="2500" dirty="0">
                <a:solidFill>
                  <a:schemeClr val="bg1"/>
                </a:solidFill>
              </a:rPr>
              <a:t>“Wien Work“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981342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636711155"/>
              </p:ext>
            </p:extLst>
          </p:nvPr>
        </p:nvGraphicFramePr>
        <p:xfrm>
          <a:off x="346925" y="393620"/>
          <a:ext cx="10536238" cy="6034073"/>
        </p:xfrm>
        <a:graphic>
          <a:graphicData uri="http://schemas.openxmlformats.org/drawingml/2006/table">
            <a:tbl>
              <a:tblPr firstRow="1" bandRow="1">
                <a:tableStyleId>{5C22544A-7EE6-4342-B048-85BDC9FD1C3A}</a:tableStyleId>
              </a:tblPr>
              <a:tblGrid>
                <a:gridCol w="3484614">
                  <a:extLst>
                    <a:ext uri="{9D8B030D-6E8A-4147-A177-3AD203B41FA5}">
                      <a16:colId xmlns:a16="http://schemas.microsoft.com/office/drawing/2014/main" val="1449285064"/>
                    </a:ext>
                  </a:extLst>
                </a:gridCol>
                <a:gridCol w="7051624">
                  <a:extLst>
                    <a:ext uri="{9D8B030D-6E8A-4147-A177-3AD203B41FA5}">
                      <a16:colId xmlns:a16="http://schemas.microsoft.com/office/drawing/2014/main" val="2657992741"/>
                    </a:ext>
                  </a:extLst>
                </a:gridCol>
              </a:tblGrid>
              <a:tr h="431484">
                <a:tc>
                  <a:txBody>
                    <a:bodyPr/>
                    <a:lstStyle/>
                    <a:p>
                      <a:r>
                        <a:rPr lang="de-DE" sz="1800" dirty="0">
                          <a:latin typeface="Arial" panose="020B0604020202020204" pitchFamily="34" charset="0"/>
                          <a:cs typeface="Arial" panose="020B0604020202020204" pitchFamily="34" charset="0"/>
                        </a:rPr>
                        <a:t>Overall Standards </a:t>
                      </a:r>
                    </a:p>
                  </a:txBody>
                  <a:tcPr>
                    <a:solidFill>
                      <a:srgbClr val="0093DD"/>
                    </a:solidFill>
                  </a:tcPr>
                </a:tc>
                <a:tc>
                  <a:txBody>
                    <a:bodyPr/>
                    <a:lstStyle/>
                    <a:p>
                      <a:r>
                        <a:rPr lang="de-DE" sz="1800" dirty="0" err="1">
                          <a:latin typeface="Arial" panose="020B0604020202020204" pitchFamily="34" charset="0"/>
                          <a:cs typeface="Arial" panose="020B0604020202020204" pitchFamily="34" charset="0"/>
                        </a:rPr>
                        <a:t>Examples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of</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indicators</a:t>
                      </a:r>
                      <a:r>
                        <a:rPr lang="de-DE" sz="1800" baseline="0" dirty="0">
                          <a:latin typeface="Arial" panose="020B0604020202020204" pitchFamily="34"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3434237268"/>
                  </a:ext>
                </a:extLst>
              </a:tr>
              <a:tr h="2163278">
                <a:tc>
                  <a:txBody>
                    <a:bodyPr/>
                    <a:lstStyle/>
                    <a:p>
                      <a:r>
                        <a:rPr lang="de-DE" sz="1800" dirty="0">
                          <a:latin typeface="Arial" panose="020B0604020202020204" pitchFamily="34" charset="0"/>
                          <a:cs typeface="Arial" panose="020B0604020202020204" pitchFamily="34" charset="0"/>
                        </a:rPr>
                        <a:t>GRI 200 – 207: Economy </a:t>
                      </a:r>
                    </a:p>
                  </a:txBody>
                  <a:tcPr>
                    <a:solidFill>
                      <a:srgbClr val="0093DD">
                        <a:alpha val="69804"/>
                      </a:srgbClr>
                    </a:solidFill>
                  </a:tcPr>
                </a:tc>
                <a:tc>
                  <a:txBody>
                    <a:bodyPr/>
                    <a:lstStyle/>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Overview of the most important locations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Ownership structure and legal form</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Profile of the organisation: size of the organisation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Profile of employment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Description of the supply chain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93DD">
                        <a:alpha val="69804"/>
                      </a:srgbClr>
                    </a:solidFill>
                  </a:tcPr>
                </a:tc>
                <a:extLst>
                  <a:ext uri="{0D108BD9-81ED-4DB2-BD59-A6C34878D82A}">
                    <a16:rowId xmlns:a16="http://schemas.microsoft.com/office/drawing/2014/main" val="3433404909"/>
                  </a:ext>
                </a:extLst>
              </a:tr>
              <a:tr h="2163278">
                <a:tc>
                  <a:txBody>
                    <a:bodyPr/>
                    <a:lstStyle/>
                    <a:p>
                      <a:r>
                        <a:rPr lang="de-DE" sz="1800" dirty="0">
                          <a:latin typeface="Arial" panose="020B0604020202020204" pitchFamily="34" charset="0"/>
                          <a:cs typeface="Arial" panose="020B0604020202020204" pitchFamily="34" charset="0"/>
                        </a:rPr>
                        <a:t>GRI 300 – 308: Environment </a:t>
                      </a:r>
                    </a:p>
                  </a:txBody>
                  <a:tcPr>
                    <a:solidFill>
                      <a:srgbClr val="0093DD">
                        <a:alpha val="20000"/>
                      </a:srgbClr>
                    </a:solidFill>
                  </a:tcPr>
                </a:tc>
                <a:tc>
                  <a:txBody>
                    <a:bodyPr/>
                    <a:lstStyle/>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Energy consumption of the organisation</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Reducement</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the energy consumption</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Quantity of waste</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Quantity of pollutions</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Ecological effects of transport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842128133"/>
                  </a:ext>
                </a:extLst>
              </a:tr>
              <a:tr h="1276033">
                <a:tc>
                  <a:txBody>
                    <a:bodyPr/>
                    <a:lstStyle/>
                    <a:p>
                      <a:r>
                        <a:rPr lang="de-DE" sz="1800" dirty="0">
                          <a:latin typeface="Arial" panose="020B0604020202020204" pitchFamily="34" charset="0"/>
                          <a:cs typeface="Arial" panose="020B0604020202020204" pitchFamily="34" charset="0"/>
                        </a:rPr>
                        <a:t>GRI 400 – 408: </a:t>
                      </a:r>
                      <a:r>
                        <a:rPr lang="de-DE" sz="1800" dirty="0" err="1">
                          <a:latin typeface="Arial" panose="020B0604020202020204" pitchFamily="34" charset="0"/>
                          <a:cs typeface="Arial" panose="020B0604020202020204" pitchFamily="34" charset="0"/>
                        </a:rPr>
                        <a:t>social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issues</a:t>
                      </a:r>
                      <a:r>
                        <a:rPr lang="de-DE" sz="1800" dirty="0">
                          <a:latin typeface="Arial" panose="020B0604020202020204" pitchFamily="34" charset="0"/>
                          <a:cs typeface="Arial" panose="020B0604020202020204" pitchFamily="34" charset="0"/>
                        </a:rPr>
                        <a:t> </a:t>
                      </a:r>
                    </a:p>
                  </a:txBody>
                  <a:tcPr>
                    <a:solidFill>
                      <a:srgbClr val="0093DD">
                        <a:alpha val="69804"/>
                      </a:srgbClr>
                    </a:solidFill>
                  </a:tcPr>
                </a:tc>
                <a:tc>
                  <a:txBody>
                    <a:bodyPr/>
                    <a:lstStyle/>
                    <a:p>
                      <a:pPr marL="342900" lvl="0" indent="-342900" fontAlgn="base">
                        <a:lnSpc>
                          <a:spcPct val="150000"/>
                        </a:lnSpc>
                        <a:spcAft>
                          <a:spcPts val="0"/>
                        </a:spcAft>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Consultation or monitor programs for safety and health</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spcAft>
                          <a:spcPts val="0"/>
                        </a:spcAft>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Programs for competence management and life-long-learning</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lnSpc>
                          <a:spcPct val="150000"/>
                        </a:lnSpc>
                        <a:spcAft>
                          <a:spcPts val="0"/>
                        </a:spcAft>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Amount of discrimination incidents and </a:t>
                      </a:r>
                      <a:r>
                        <a:rPr lang="en-GB"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solvings</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93DD">
                        <a:alpha val="69804"/>
                      </a:srgbClr>
                    </a:solidFill>
                  </a:tcPr>
                </a:tc>
                <a:extLst>
                  <a:ext uri="{0D108BD9-81ED-4DB2-BD59-A6C34878D82A}">
                    <a16:rowId xmlns:a16="http://schemas.microsoft.com/office/drawing/2014/main" val="3084597564"/>
                  </a:ext>
                </a:extLst>
              </a:tr>
            </a:tbl>
          </a:graphicData>
        </a:graphic>
      </p:graphicFrame>
    </p:spTree>
    <p:extLst>
      <p:ext uri="{BB962C8B-B14F-4D97-AF65-F5344CB8AC3E}">
        <p14:creationId xmlns:p14="http://schemas.microsoft.com/office/powerpoint/2010/main" val="2066139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Eco-Management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Audit </a:t>
            </a:r>
            <a:r>
              <a:rPr lang="de-DE" dirty="0" err="1">
                <a:latin typeface="Arial" panose="020B0604020202020204" pitchFamily="34" charset="0"/>
                <a:cs typeface="Arial" panose="020B0604020202020204" pitchFamily="34" charset="0"/>
              </a:rPr>
              <a:t>Scheme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924571" y="2860786"/>
            <a:ext cx="6450796" cy="4351338"/>
          </a:xfrm>
        </p:spPr>
        <p:txBody>
          <a:bodyPr>
            <a:normAutofit/>
          </a:bodyPr>
          <a:lstStyle/>
          <a:p>
            <a:pPr lvl="1">
              <a:lnSpc>
                <a:spcPct val="100000"/>
              </a:lnSpc>
            </a:pPr>
            <a:r>
              <a:rPr lang="de-DE" sz="2800" dirty="0" err="1">
                <a:latin typeface="Arial" panose="020B0604020202020204" pitchFamily="34" charset="0"/>
                <a:cs typeface="Arial" panose="020B0604020202020204" pitchFamily="34" charset="0"/>
                <a:sym typeface="Wingdings" panose="05000000000000000000" pitchFamily="2" charset="2"/>
              </a:rPr>
              <a:t>Energy</a:t>
            </a:r>
            <a:r>
              <a:rPr lang="de-DE" sz="2800" dirty="0">
                <a:latin typeface="Arial" panose="020B0604020202020204" pitchFamily="34" charset="0"/>
                <a:cs typeface="Arial" panose="020B0604020202020204" pitchFamily="34" charset="0"/>
                <a:sym typeface="Wingdings" panose="05000000000000000000" pitchFamily="2" charset="2"/>
              </a:rPr>
              <a:t> </a:t>
            </a:r>
          </a:p>
          <a:p>
            <a:pPr lvl="1">
              <a:lnSpc>
                <a:spcPct val="100000"/>
              </a:lnSpc>
            </a:pPr>
            <a:r>
              <a:rPr lang="de-DE" sz="2800" dirty="0">
                <a:latin typeface="Arial" panose="020B0604020202020204" pitchFamily="34" charset="0"/>
                <a:cs typeface="Arial" panose="020B0604020202020204" pitchFamily="34" charset="0"/>
                <a:sym typeface="Wingdings" panose="05000000000000000000" pitchFamily="2" charset="2"/>
              </a:rPr>
              <a:t>Materials </a:t>
            </a:r>
          </a:p>
          <a:p>
            <a:pPr lvl="1">
              <a:lnSpc>
                <a:spcPct val="100000"/>
              </a:lnSpc>
            </a:pPr>
            <a:r>
              <a:rPr lang="de-DE" sz="2800" dirty="0" err="1">
                <a:latin typeface="Arial" panose="020B0604020202020204" pitchFamily="34" charset="0"/>
                <a:cs typeface="Arial" panose="020B0604020202020204" pitchFamily="34" charset="0"/>
                <a:sym typeface="Wingdings" panose="05000000000000000000" pitchFamily="2" charset="2"/>
              </a:rPr>
              <a:t>Water</a:t>
            </a:r>
            <a:r>
              <a:rPr lang="de-DE" sz="2800" dirty="0">
                <a:latin typeface="Arial" panose="020B0604020202020204" pitchFamily="34" charset="0"/>
                <a:cs typeface="Arial" panose="020B0604020202020204" pitchFamily="34" charset="0"/>
                <a:sym typeface="Wingdings" panose="05000000000000000000" pitchFamily="2" charset="2"/>
              </a:rPr>
              <a:t> </a:t>
            </a:r>
          </a:p>
          <a:p>
            <a:pPr lvl="1">
              <a:lnSpc>
                <a:spcPct val="100000"/>
              </a:lnSpc>
            </a:pPr>
            <a:r>
              <a:rPr lang="de-DE" sz="2800" dirty="0" err="1">
                <a:latin typeface="Arial" panose="020B0604020202020204" pitchFamily="34" charset="0"/>
                <a:cs typeface="Arial" panose="020B0604020202020204" pitchFamily="34" charset="0"/>
                <a:sym typeface="Wingdings" panose="05000000000000000000" pitchFamily="2" charset="2"/>
              </a:rPr>
              <a:t>Waste</a:t>
            </a:r>
            <a:r>
              <a:rPr lang="de-DE" sz="2800" dirty="0">
                <a:latin typeface="Arial" panose="020B0604020202020204" pitchFamily="34" charset="0"/>
                <a:cs typeface="Arial" panose="020B0604020202020204" pitchFamily="34" charset="0"/>
                <a:sym typeface="Wingdings" panose="05000000000000000000" pitchFamily="2" charset="2"/>
              </a:rPr>
              <a:t> </a:t>
            </a:r>
          </a:p>
          <a:p>
            <a:pPr lvl="1">
              <a:lnSpc>
                <a:spcPct val="100000"/>
              </a:lnSpc>
            </a:pPr>
            <a:r>
              <a:rPr lang="de-DE" sz="2800" dirty="0" err="1">
                <a:latin typeface="Arial" panose="020B0604020202020204" pitchFamily="34" charset="0"/>
                <a:cs typeface="Arial" panose="020B0604020202020204" pitchFamily="34" charset="0"/>
                <a:sym typeface="Wingdings" panose="05000000000000000000" pitchFamily="2" charset="2"/>
              </a:rPr>
              <a:t>Biodiversity</a:t>
            </a:r>
            <a:r>
              <a:rPr lang="de-DE" sz="2800" dirty="0">
                <a:latin typeface="Arial" panose="020B0604020202020204" pitchFamily="34" charset="0"/>
                <a:cs typeface="Arial" panose="020B0604020202020204" pitchFamily="34" charset="0"/>
                <a:sym typeface="Wingdings" panose="05000000000000000000" pitchFamily="2" charset="2"/>
              </a:rPr>
              <a:t> </a:t>
            </a:r>
          </a:p>
          <a:p>
            <a:pPr lvl="1">
              <a:lnSpc>
                <a:spcPct val="100000"/>
              </a:lnSpc>
            </a:pPr>
            <a:r>
              <a:rPr lang="de-DE" sz="2800" dirty="0" err="1">
                <a:latin typeface="Arial" panose="020B0604020202020204" pitchFamily="34" charset="0"/>
                <a:cs typeface="Arial" panose="020B0604020202020204" pitchFamily="34" charset="0"/>
                <a:sym typeface="Wingdings" panose="05000000000000000000" pitchFamily="2" charset="2"/>
              </a:rPr>
              <a:t>Emissions</a:t>
            </a:r>
            <a:r>
              <a:rPr lang="de-DE" sz="2800" dirty="0">
                <a:latin typeface="Arial" panose="020B0604020202020204" pitchFamily="34" charset="0"/>
                <a:cs typeface="Arial" panose="020B0604020202020204" pitchFamily="34" charset="0"/>
                <a:sym typeface="Wingdings" panose="05000000000000000000" pitchFamily="2" charset="2"/>
              </a:rPr>
              <a:t> </a:t>
            </a:r>
            <a:endParaRPr lang="de-DE" sz="28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154" y="2385622"/>
            <a:ext cx="2505611" cy="3424335"/>
          </a:xfrm>
          <a:prstGeom prst="rect">
            <a:avLst/>
          </a:prstGeom>
        </p:spPr>
      </p:pic>
      <p:sp>
        <p:nvSpPr>
          <p:cNvPr id="5" name="Textfeld 4"/>
          <p:cNvSpPr txBox="1"/>
          <p:nvPr/>
        </p:nvSpPr>
        <p:spPr>
          <a:xfrm>
            <a:off x="817581" y="1729754"/>
            <a:ext cx="9783184" cy="1091966"/>
          </a:xfrm>
          <a:prstGeom prst="rect">
            <a:avLst/>
          </a:prstGeom>
          <a:noFill/>
        </p:spPr>
        <p:txBody>
          <a:bodyPr wrap="square" rtlCol="0">
            <a:spAutoFit/>
          </a:bodyPr>
          <a:lstStyle/>
          <a:p>
            <a:pPr>
              <a:lnSpc>
                <a:spcPct val="120000"/>
              </a:lnSpc>
            </a:pPr>
            <a:r>
              <a:rPr lang="de-DE" sz="2800" dirty="0">
                <a:latin typeface="Arial" panose="020B0604020202020204" pitchFamily="34" charset="0"/>
                <a:cs typeface="Arial" panose="020B0604020202020204" pitchFamily="34" charset="0"/>
              </a:rPr>
              <a:t>EMAS </a:t>
            </a:r>
            <a:r>
              <a:rPr lang="de-DE" sz="2800" dirty="0" err="1">
                <a:latin typeface="Arial" panose="020B0604020202020204" pitchFamily="34" charset="0"/>
                <a:cs typeface="Arial" panose="020B0604020202020204" pitchFamily="34" charset="0"/>
              </a:rPr>
              <a:t>measures</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performance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of</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organisation</a:t>
            </a:r>
            <a:r>
              <a:rPr lang="de-DE" sz="2800" dirty="0">
                <a:latin typeface="Arial" panose="020B0604020202020204" pitchFamily="34" charset="0"/>
                <a:cs typeface="Arial" panose="020B0604020202020204" pitchFamily="34" charset="0"/>
              </a:rPr>
              <a:t> in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following</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key</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areas</a:t>
            </a:r>
            <a:r>
              <a:rPr lang="de-DE"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4017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491785" cy="86177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a:t>
            </a:r>
          </a:p>
          <a:p>
            <a:pPr algn="ctr"/>
            <a:r>
              <a:rPr lang="en-GB" sz="2500" dirty="0">
                <a:solidFill>
                  <a:schemeClr val="bg1"/>
                </a:solidFill>
              </a:rPr>
              <a:t>“</a:t>
            </a:r>
            <a:r>
              <a:rPr lang="en-GB" sz="2500" dirty="0" err="1">
                <a:solidFill>
                  <a:schemeClr val="bg1"/>
                </a:solidFill>
              </a:rPr>
              <a:t>Bruderhaus</a:t>
            </a:r>
            <a:r>
              <a:rPr lang="en-GB" sz="2500" dirty="0">
                <a:solidFill>
                  <a:schemeClr val="bg1"/>
                </a:solidFill>
              </a:rPr>
              <a:t> </a:t>
            </a:r>
            <a:r>
              <a:rPr lang="en-GB" sz="2500" dirty="0" err="1">
                <a:solidFill>
                  <a:schemeClr val="bg1"/>
                </a:solidFill>
              </a:rPr>
              <a:t>Diakonie</a:t>
            </a:r>
            <a:r>
              <a:rPr lang="en-GB" sz="2500" dirty="0">
                <a:solidFill>
                  <a:schemeClr val="bg1"/>
                </a:solidFill>
              </a:rPr>
              <a:t>“</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331507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lnSpcReduction="10000"/>
          </a:bodyPr>
          <a:lstStyle/>
          <a:p>
            <a:r>
              <a:rPr lang="de-DE" dirty="0">
                <a:latin typeface="Arial" panose="020B0604020202020204" pitchFamily="34" charset="0"/>
                <a:cs typeface="Arial" panose="020B0604020202020204" pitchFamily="34" charset="0"/>
              </a:rPr>
              <a:t>Location: Germany </a:t>
            </a:r>
          </a:p>
          <a:p>
            <a:r>
              <a:rPr lang="de-DE" dirty="0">
                <a:latin typeface="Arial" panose="020B0604020202020204" pitchFamily="34" charset="0"/>
                <a:cs typeface="Arial" panose="020B0604020202020204" pitchFamily="34" charset="0"/>
              </a:rPr>
              <a:t>Organisation: non-profit </a:t>
            </a:r>
            <a:r>
              <a:rPr lang="de-DE" dirty="0" err="1">
                <a:latin typeface="Arial" panose="020B0604020202020204" pitchFamily="34" charset="0"/>
                <a:cs typeface="Arial" panose="020B0604020202020204" pitchFamily="34" charset="0"/>
              </a:rPr>
              <a:t>foundation</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Vision/ </a:t>
            </a:r>
            <a:r>
              <a:rPr lang="de-DE" dirty="0" err="1">
                <a:latin typeface="Arial" panose="020B0604020202020204" pitchFamily="34" charset="0"/>
                <a:cs typeface="Arial" panose="020B0604020202020204" pitchFamily="34" charset="0"/>
              </a:rPr>
              <a:t>targets</a:t>
            </a:r>
            <a:r>
              <a:rPr lang="de-DE"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enable people to participate in modern society by offering several services in different working fields. </a:t>
            </a:r>
          </a:p>
          <a:p>
            <a:r>
              <a:rPr lang="en-US" dirty="0">
                <a:latin typeface="Arial" panose="020B0604020202020204" pitchFamily="34" charset="0"/>
                <a:cs typeface="Arial" panose="020B0604020202020204" pitchFamily="34" charset="0"/>
              </a:rPr>
              <a:t>Services: </a:t>
            </a:r>
          </a:p>
          <a:p>
            <a:pPr lvl="1">
              <a:buFont typeface="Courier New" panose="02070309020205020404" pitchFamily="49" charset="0"/>
              <a:buChar char="o"/>
            </a:pPr>
            <a:r>
              <a:rPr lang="de-DE" dirty="0" err="1">
                <a:latin typeface="Arial" panose="020B0604020202020204" pitchFamily="34" charset="0"/>
                <a:cs typeface="Arial" panose="020B0604020202020204" pitchFamily="34" charset="0"/>
              </a:rPr>
              <a:t>Elderly</a:t>
            </a:r>
            <a:r>
              <a:rPr lang="de-DE" dirty="0">
                <a:latin typeface="Arial" panose="020B0604020202020204" pitchFamily="34" charset="0"/>
                <a:cs typeface="Arial" panose="020B0604020202020204" pitchFamily="34" charset="0"/>
              </a:rPr>
              <a:t> care: </a:t>
            </a:r>
            <a:r>
              <a:rPr lang="de-DE" dirty="0" err="1">
                <a:latin typeface="Arial" panose="020B0604020202020204" pitchFamily="34" charset="0"/>
                <a:cs typeface="Arial" panose="020B0604020202020204" pitchFamily="34" charset="0"/>
              </a:rPr>
              <a:t>outpatient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services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short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term</a:t>
            </a:r>
            <a:r>
              <a:rPr lang="de-DE" dirty="0">
                <a:latin typeface="Arial" panose="020B0604020202020204" pitchFamily="34" charset="0"/>
                <a:cs typeface="Arial" panose="020B0604020202020204" pitchFamily="34" charset="0"/>
              </a:rPr>
              <a:t> care, </a:t>
            </a:r>
            <a:r>
              <a:rPr lang="de-DE" dirty="0" err="1">
                <a:latin typeface="Arial" panose="020B0604020202020204" pitchFamily="34" charset="0"/>
                <a:cs typeface="Arial" panose="020B0604020202020204" pitchFamily="34" charset="0"/>
              </a:rPr>
              <a:t>service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living</a:t>
            </a:r>
            <a:r>
              <a:rPr lang="de-DE" dirty="0">
                <a:latin typeface="Arial" panose="020B0604020202020204" pitchFamily="34" charset="0"/>
                <a:cs typeface="Arial" panose="020B0604020202020204" pitchFamily="34" charset="0"/>
              </a:rPr>
              <a:t> etc.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Youth </a:t>
            </a:r>
            <a:r>
              <a:rPr lang="de-DE" dirty="0" err="1">
                <a:latin typeface="Arial" panose="020B0604020202020204" pitchFamily="34" charset="0"/>
                <a:cs typeface="Arial" panose="020B0604020202020204" pitchFamily="34" charset="0"/>
              </a:rPr>
              <a:t>welfare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consultation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kindergarten</a:t>
            </a:r>
            <a:r>
              <a:rPr lang="de-DE" dirty="0">
                <a:latin typeface="Arial" panose="020B0604020202020204" pitchFamily="34" charset="0"/>
                <a:cs typeface="Arial" panose="020B0604020202020204" pitchFamily="34" charset="0"/>
              </a:rPr>
              <a:t>, social </a:t>
            </a:r>
            <a:r>
              <a:rPr lang="de-DE" dirty="0" err="1">
                <a:latin typeface="Arial" panose="020B0604020202020204" pitchFamily="34" charset="0"/>
                <a:cs typeface="Arial" panose="020B0604020202020204" pitchFamily="34" charset="0"/>
              </a:rPr>
              <a:t>work</a:t>
            </a:r>
            <a:r>
              <a:rPr lang="de-DE" dirty="0">
                <a:latin typeface="Arial" panose="020B0604020202020204" pitchFamily="34" charset="0"/>
                <a:cs typeface="Arial" panose="020B0604020202020204" pitchFamily="34" charset="0"/>
              </a:rPr>
              <a:t> at </a:t>
            </a:r>
            <a:r>
              <a:rPr lang="de-DE" dirty="0" err="1">
                <a:latin typeface="Arial" panose="020B0604020202020204" pitchFamily="34" charset="0"/>
                <a:cs typeface="Arial" panose="020B0604020202020204" pitchFamily="34" charset="0"/>
              </a:rPr>
              <a:t>schools</a:t>
            </a:r>
            <a:r>
              <a:rPr lang="de-DE" dirty="0">
                <a:latin typeface="Arial" panose="020B0604020202020204" pitchFamily="34" charset="0"/>
                <a:cs typeface="Arial" panose="020B0604020202020204" pitchFamily="34" charset="0"/>
              </a:rPr>
              <a:t> etc.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Disability </a:t>
            </a:r>
            <a:r>
              <a:rPr lang="de-DE" dirty="0" err="1">
                <a:latin typeface="Arial" panose="020B0604020202020204" pitchFamily="34" charset="0"/>
                <a:cs typeface="Arial" panose="020B0604020202020204" pitchFamily="34" charset="0"/>
              </a:rPr>
              <a:t>assistance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inpatient</a:t>
            </a:r>
            <a:r>
              <a:rPr lang="de-DE" dirty="0">
                <a:latin typeface="Arial" panose="020B0604020202020204" pitchFamily="34" charset="0"/>
                <a:cs typeface="Arial" panose="020B0604020202020204" pitchFamily="34" charset="0"/>
              </a:rPr>
              <a:t> care, </a:t>
            </a:r>
            <a:r>
              <a:rPr lang="de-DE" dirty="0" err="1">
                <a:latin typeface="Arial" panose="020B0604020202020204" pitchFamily="34" charset="0"/>
                <a:cs typeface="Arial" panose="020B0604020202020204" pitchFamily="34" charset="0"/>
              </a:rPr>
              <a:t>outpatient</a:t>
            </a:r>
            <a:r>
              <a:rPr lang="de-DE" dirty="0">
                <a:latin typeface="Arial" panose="020B0604020202020204" pitchFamily="34" charset="0"/>
                <a:cs typeface="Arial" panose="020B0604020202020204" pitchFamily="34" charset="0"/>
              </a:rPr>
              <a:t> care, </a:t>
            </a:r>
            <a:r>
              <a:rPr lang="de-DE" dirty="0" err="1">
                <a:latin typeface="Arial" panose="020B0604020202020204" pitchFamily="34" charset="0"/>
                <a:cs typeface="Arial" panose="020B0604020202020204" pitchFamily="34" charset="0"/>
              </a:rPr>
              <a:t>leisure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offers</a:t>
            </a:r>
            <a:r>
              <a:rPr lang="de-DE" dirty="0">
                <a:latin typeface="Arial" panose="020B0604020202020204" pitchFamily="34" charset="0"/>
                <a:cs typeface="Arial" panose="020B0604020202020204" pitchFamily="34" charset="0"/>
              </a:rPr>
              <a:t> etc. </a:t>
            </a:r>
          </a:p>
          <a:p>
            <a:pPr lvl="1">
              <a:buFont typeface="Courier New" panose="02070309020205020404" pitchFamily="49" charset="0"/>
              <a:buChar char="o"/>
            </a:pP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psychiatry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consultation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assisted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living</a:t>
            </a:r>
            <a:r>
              <a:rPr lang="de-DE" dirty="0">
                <a:latin typeface="Arial" panose="020B0604020202020204" pitchFamily="34" charset="0"/>
                <a:cs typeface="Arial" panose="020B0604020202020204" pitchFamily="34" charset="0"/>
              </a:rPr>
              <a:t> etc.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Education: </a:t>
            </a:r>
            <a:r>
              <a:rPr lang="de-DE" dirty="0" err="1">
                <a:latin typeface="Arial" panose="020B0604020202020204" pitchFamily="34" charset="0"/>
                <a:cs typeface="Arial" panose="020B0604020202020204" pitchFamily="34" charset="0"/>
              </a:rPr>
              <a:t>workshops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services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unemployed</a:t>
            </a:r>
            <a:r>
              <a:rPr lang="de-DE" dirty="0">
                <a:latin typeface="Arial" panose="020B0604020202020204" pitchFamily="34" charset="0"/>
                <a:cs typeface="Arial" panose="020B0604020202020204" pitchFamily="34" charset="0"/>
              </a:rPr>
              <a:t> etc. </a:t>
            </a:r>
          </a:p>
        </p:txBody>
      </p:sp>
      <p:sp>
        <p:nvSpPr>
          <p:cNvPr id="4" name="Titel 1"/>
          <p:cNvSpPr>
            <a:spLocks noGrp="1"/>
          </p:cNvSpPr>
          <p:nvPr>
            <p:ph type="title"/>
          </p:nvPr>
        </p:nvSpPr>
        <p:spPr>
          <a:xfrm>
            <a:off x="817581" y="365125"/>
            <a:ext cx="10061090" cy="1325563"/>
          </a:xfrm>
          <a:ln w="25400">
            <a:solidFill>
              <a:schemeClr val="tx1"/>
            </a:solidFill>
            <a:prstDash val="dash"/>
          </a:ln>
        </p:spPr>
        <p:txBody>
          <a:bodyPr>
            <a:normAutofit/>
          </a:bodyPr>
          <a:lstStyle/>
          <a:p>
            <a:pPr algn="ctr"/>
            <a:r>
              <a:rPr lang="de-DE" sz="4000" dirty="0" err="1">
                <a:latin typeface="Arial" panose="020B0604020202020204" pitchFamily="34" charset="0"/>
                <a:cs typeface="Arial" panose="020B0604020202020204" pitchFamily="34" charset="0"/>
              </a:rPr>
              <a:t>Practical</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Example</a:t>
            </a:r>
            <a:r>
              <a:rPr lang="de-DE" sz="4000" dirty="0">
                <a:latin typeface="Arial" panose="020B0604020202020204" pitchFamily="34" charset="0"/>
                <a:cs typeface="Arial" panose="020B0604020202020204" pitchFamily="34" charset="0"/>
              </a:rPr>
              <a:t> – Bruderhaus Diakonie I </a:t>
            </a:r>
          </a:p>
        </p:txBody>
      </p:sp>
    </p:spTree>
    <p:extLst>
      <p:ext uri="{BB962C8B-B14F-4D97-AF65-F5344CB8AC3E}">
        <p14:creationId xmlns:p14="http://schemas.microsoft.com/office/powerpoint/2010/main" val="813840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579" y="210380"/>
            <a:ext cx="10020749" cy="1325563"/>
          </a:xfrm>
          <a:ln w="25400">
            <a:solidFill>
              <a:schemeClr val="tx1"/>
            </a:solidFill>
            <a:prstDash val="dash"/>
          </a:ln>
        </p:spPr>
        <p:txBody>
          <a:bodyPr>
            <a:normAutofit/>
          </a:bodyPr>
          <a:lstStyle/>
          <a:p>
            <a:pPr algn="ctr"/>
            <a:r>
              <a:rPr lang="de-DE" sz="4000" dirty="0" err="1">
                <a:latin typeface="Arial" panose="020B0604020202020204" pitchFamily="34" charset="0"/>
                <a:cs typeface="Arial" panose="020B0604020202020204" pitchFamily="34" charset="0"/>
              </a:rPr>
              <a:t>Practical</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Example</a:t>
            </a:r>
            <a:r>
              <a:rPr lang="de-DE" sz="4000" dirty="0">
                <a:latin typeface="Arial" panose="020B0604020202020204" pitchFamily="34" charset="0"/>
                <a:cs typeface="Arial" panose="020B0604020202020204" pitchFamily="34" charset="0"/>
              </a:rPr>
              <a:t> – Bruderhaus Diakonie II </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092013579"/>
              </p:ext>
            </p:extLst>
          </p:nvPr>
        </p:nvGraphicFramePr>
        <p:xfrm>
          <a:off x="817580" y="1811714"/>
          <a:ext cx="10020748" cy="4557709"/>
        </p:xfrm>
        <a:graphic>
          <a:graphicData uri="http://schemas.openxmlformats.org/drawingml/2006/table">
            <a:tbl>
              <a:tblPr firstRow="1" firstCol="1" bandRow="1">
                <a:tableStyleId>{5C22544A-7EE6-4342-B048-85BDC9FD1C3A}</a:tableStyleId>
              </a:tblPr>
              <a:tblGrid>
                <a:gridCol w="5010374">
                  <a:extLst>
                    <a:ext uri="{9D8B030D-6E8A-4147-A177-3AD203B41FA5}">
                      <a16:colId xmlns:a16="http://schemas.microsoft.com/office/drawing/2014/main" val="3770987803"/>
                    </a:ext>
                  </a:extLst>
                </a:gridCol>
                <a:gridCol w="5010374">
                  <a:extLst>
                    <a:ext uri="{9D8B030D-6E8A-4147-A177-3AD203B41FA5}">
                      <a16:colId xmlns:a16="http://schemas.microsoft.com/office/drawing/2014/main" val="2262906698"/>
                    </a:ext>
                  </a:extLst>
                </a:gridCol>
              </a:tblGrid>
              <a:tr h="439864">
                <a:tc>
                  <a:txBody>
                    <a:bodyPr/>
                    <a:lstStyle/>
                    <a:p>
                      <a:pPr algn="just" fontAlgn="base">
                        <a:lnSpc>
                          <a:spcPct val="100000"/>
                        </a:lnSpc>
                        <a:spcAft>
                          <a:spcPts val="0"/>
                        </a:spcAft>
                        <a:tabLst>
                          <a:tab pos="854710" algn="l"/>
                        </a:tabLst>
                      </a:pPr>
                      <a:r>
                        <a:rPr lang="de-DE" sz="2000" dirty="0">
                          <a:effectLst/>
                          <a:latin typeface="Arial" panose="020B0604020202020204" pitchFamily="34" charset="0"/>
                          <a:cs typeface="Arial" panose="020B0604020202020204" pitchFamily="34" charset="0"/>
                        </a:rPr>
                        <a:t>Key Areas</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de-DE" sz="2000" dirty="0">
                          <a:effectLst/>
                          <a:latin typeface="Arial" panose="020B0604020202020204" pitchFamily="34" charset="0"/>
                          <a:cs typeface="Arial" panose="020B0604020202020204" pitchFamily="34" charset="0"/>
                        </a:rPr>
                        <a:t>Input </a:t>
                      </a:r>
                      <a:r>
                        <a:rPr lang="de-DE" sz="2000" dirty="0" err="1">
                          <a:effectLst/>
                          <a:latin typeface="Arial" panose="020B0604020202020204" pitchFamily="34" charset="0"/>
                          <a:cs typeface="Arial" panose="020B0604020202020204" pitchFamily="34" charset="0"/>
                        </a:rPr>
                        <a:t>or</a:t>
                      </a:r>
                      <a:r>
                        <a:rPr lang="de-DE" sz="2000" dirty="0">
                          <a:effectLst/>
                          <a:latin typeface="Arial" panose="020B0604020202020204" pitchFamily="34" charset="0"/>
                          <a:cs typeface="Arial" panose="020B0604020202020204" pitchFamily="34" charset="0"/>
                        </a:rPr>
                        <a:t> Impacts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extLst>
                  <a:ext uri="{0D108BD9-81ED-4DB2-BD59-A6C34878D82A}">
                    <a16:rowId xmlns:a16="http://schemas.microsoft.com/office/drawing/2014/main" val="108356559"/>
                  </a:ext>
                </a:extLst>
              </a:tr>
              <a:tr h="932751">
                <a:tc>
                  <a:txBody>
                    <a:bodyPr/>
                    <a:lstStyle/>
                    <a:p>
                      <a:pPr algn="just" fontAlgn="base">
                        <a:lnSpc>
                          <a:spcPct val="100000"/>
                        </a:lnSpc>
                        <a:spcAft>
                          <a:spcPts val="0"/>
                        </a:spcAft>
                        <a:tabLst>
                          <a:tab pos="854710" algn="l"/>
                        </a:tabLst>
                      </a:pPr>
                      <a:r>
                        <a:rPr lang="de-DE" sz="2000" dirty="0" err="1">
                          <a:effectLst/>
                          <a:latin typeface="Arial" panose="020B0604020202020204" pitchFamily="34" charset="0"/>
                          <a:cs typeface="Arial" panose="020B0604020202020204" pitchFamily="34" charset="0"/>
                        </a:rPr>
                        <a:t>Energy</a:t>
                      </a:r>
                      <a:r>
                        <a:rPr lang="de-DE" sz="2000" dirty="0">
                          <a:effectLst/>
                          <a:latin typeface="Arial" panose="020B0604020202020204" pitchFamily="34" charset="0"/>
                          <a:cs typeface="Arial" panose="020B0604020202020204" pitchFamily="34" charset="0"/>
                        </a:rPr>
                        <a:t> </a:t>
                      </a:r>
                      <a:r>
                        <a:rPr lang="de-DE" sz="2000" dirty="0" err="1">
                          <a:effectLst/>
                          <a:latin typeface="Arial" panose="020B0604020202020204" pitchFamily="34" charset="0"/>
                          <a:cs typeface="Arial" panose="020B0604020202020204" pitchFamily="34" charset="0"/>
                        </a:rPr>
                        <a:t>efficiency</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direct energy use </a:t>
                      </a:r>
                      <a:endParaRPr lang="de-DE" sz="2000" dirty="0">
                        <a:effectLst/>
                        <a:latin typeface="Arial" panose="020B0604020202020204" pitchFamily="34" charset="0"/>
                        <a:cs typeface="Arial" panose="020B0604020202020204" pitchFamily="34" charset="0"/>
                      </a:endParaRPr>
                    </a:p>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renewable energy use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1806586296"/>
                  </a:ext>
                </a:extLst>
              </a:tr>
              <a:tr h="439864">
                <a:tc>
                  <a:txBody>
                    <a:bodyPr/>
                    <a:lstStyle/>
                    <a:p>
                      <a:pPr algn="just" fontAlgn="base">
                        <a:lnSpc>
                          <a:spcPct val="100000"/>
                        </a:lnSpc>
                        <a:spcAft>
                          <a:spcPts val="0"/>
                        </a:spcAft>
                        <a:tabLst>
                          <a:tab pos="854710" algn="l"/>
                        </a:tabLst>
                      </a:pPr>
                      <a:r>
                        <a:rPr lang="de-DE" sz="2000" dirty="0">
                          <a:effectLst/>
                          <a:latin typeface="Arial" panose="020B0604020202020204" pitchFamily="34" charset="0"/>
                          <a:cs typeface="Arial" panose="020B0604020202020204" pitchFamily="34" charset="0"/>
                        </a:rPr>
                        <a:t>Material </a:t>
                      </a:r>
                      <a:r>
                        <a:rPr lang="de-DE" sz="2000" dirty="0" err="1">
                          <a:effectLst/>
                          <a:latin typeface="Arial" panose="020B0604020202020204" pitchFamily="34" charset="0"/>
                          <a:cs typeface="Arial" panose="020B0604020202020204" pitchFamily="34" charset="0"/>
                        </a:rPr>
                        <a:t>efficiency</a:t>
                      </a:r>
                      <a:r>
                        <a:rPr lang="de-DE" sz="2000" dirty="0">
                          <a:effectLst/>
                          <a:latin typeface="Arial" panose="020B0604020202020204" pitchFamily="34" charset="0"/>
                          <a:cs typeface="Arial" panose="020B0604020202020204" pitchFamily="34" charset="0"/>
                        </a:rPr>
                        <a:t>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Annual mass-flow of different material used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3320105890"/>
                  </a:ext>
                </a:extLst>
              </a:tr>
              <a:tr h="439864">
                <a:tc>
                  <a:txBody>
                    <a:bodyPr/>
                    <a:lstStyle/>
                    <a:p>
                      <a:pPr algn="just" fontAlgn="base">
                        <a:lnSpc>
                          <a:spcPct val="100000"/>
                        </a:lnSpc>
                        <a:spcAft>
                          <a:spcPts val="0"/>
                        </a:spcAft>
                        <a:tabLst>
                          <a:tab pos="854710" algn="l"/>
                        </a:tabLst>
                      </a:pPr>
                      <a:r>
                        <a:rPr lang="de-DE" sz="2000">
                          <a:effectLst/>
                          <a:latin typeface="Arial" panose="020B0604020202020204" pitchFamily="34" charset="0"/>
                          <a:cs typeface="Arial" panose="020B0604020202020204" pitchFamily="34" charset="0"/>
                        </a:rPr>
                        <a:t>Water </a:t>
                      </a:r>
                      <a:endParaRPr lang="de-DE" sz="200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de-DE" sz="2000" dirty="0">
                          <a:effectLst/>
                          <a:latin typeface="Arial" panose="020B0604020202020204" pitchFamily="34" charset="0"/>
                          <a:cs typeface="Arial" panose="020B0604020202020204" pitchFamily="34" charset="0"/>
                        </a:rPr>
                        <a:t>Total </a:t>
                      </a:r>
                      <a:r>
                        <a:rPr lang="de-DE" sz="2000" dirty="0" err="1">
                          <a:effectLst/>
                          <a:latin typeface="Arial" panose="020B0604020202020204" pitchFamily="34" charset="0"/>
                          <a:cs typeface="Arial" panose="020B0604020202020204" pitchFamily="34" charset="0"/>
                        </a:rPr>
                        <a:t>annual</a:t>
                      </a:r>
                      <a:r>
                        <a:rPr lang="de-DE" sz="2000" dirty="0">
                          <a:effectLst/>
                          <a:latin typeface="Arial" panose="020B0604020202020204" pitchFamily="34" charset="0"/>
                          <a:cs typeface="Arial" panose="020B0604020202020204" pitchFamily="34" charset="0"/>
                        </a:rPr>
                        <a:t> </a:t>
                      </a:r>
                      <a:r>
                        <a:rPr lang="de-DE" sz="2000" dirty="0" err="1">
                          <a:effectLst/>
                          <a:latin typeface="Arial" panose="020B0604020202020204" pitchFamily="34" charset="0"/>
                          <a:cs typeface="Arial" panose="020B0604020202020204" pitchFamily="34" charset="0"/>
                        </a:rPr>
                        <a:t>water</a:t>
                      </a:r>
                      <a:r>
                        <a:rPr lang="de-DE" sz="2000" dirty="0">
                          <a:effectLst/>
                          <a:latin typeface="Arial" panose="020B0604020202020204" pitchFamily="34" charset="0"/>
                          <a:cs typeface="Arial" panose="020B0604020202020204" pitchFamily="34" charset="0"/>
                        </a:rPr>
                        <a:t> </a:t>
                      </a:r>
                      <a:r>
                        <a:rPr lang="de-DE" sz="2000" dirty="0" err="1">
                          <a:effectLst/>
                          <a:latin typeface="Arial" panose="020B0604020202020204" pitchFamily="34" charset="0"/>
                          <a:cs typeface="Arial" panose="020B0604020202020204" pitchFamily="34" charset="0"/>
                        </a:rPr>
                        <a:t>consumption</a:t>
                      </a:r>
                      <a:r>
                        <a:rPr lang="de-DE" sz="2000" dirty="0">
                          <a:effectLst/>
                          <a:latin typeface="Arial" panose="020B0604020202020204" pitchFamily="34" charset="0"/>
                          <a:cs typeface="Arial" panose="020B0604020202020204" pitchFamily="34" charset="0"/>
                        </a:rPr>
                        <a:t>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1191654378"/>
                  </a:ext>
                </a:extLst>
              </a:tr>
              <a:tr h="932751">
                <a:tc>
                  <a:txBody>
                    <a:bodyPr/>
                    <a:lstStyle/>
                    <a:p>
                      <a:pPr algn="just" fontAlgn="base">
                        <a:lnSpc>
                          <a:spcPct val="100000"/>
                        </a:lnSpc>
                        <a:spcAft>
                          <a:spcPts val="0"/>
                        </a:spcAft>
                        <a:tabLst>
                          <a:tab pos="854710" algn="l"/>
                        </a:tabLst>
                      </a:pPr>
                      <a:r>
                        <a:rPr lang="de-DE" sz="2000">
                          <a:effectLst/>
                          <a:latin typeface="Arial" panose="020B0604020202020204" pitchFamily="34" charset="0"/>
                          <a:cs typeface="Arial" panose="020B0604020202020204" pitchFamily="34" charset="0"/>
                        </a:rPr>
                        <a:t>Waste</a:t>
                      </a:r>
                      <a:endParaRPr lang="de-DE" sz="200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annual generation of waste </a:t>
                      </a:r>
                      <a:endParaRPr lang="de-DE" sz="2000" dirty="0">
                        <a:effectLst/>
                        <a:latin typeface="Arial" panose="020B0604020202020204" pitchFamily="34" charset="0"/>
                        <a:cs typeface="Arial" panose="020B0604020202020204" pitchFamily="34" charset="0"/>
                      </a:endParaRPr>
                    </a:p>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annual generation of hazardous waste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1824670781"/>
                  </a:ext>
                </a:extLst>
              </a:tr>
              <a:tr h="439864">
                <a:tc>
                  <a:txBody>
                    <a:bodyPr/>
                    <a:lstStyle/>
                    <a:p>
                      <a:pPr algn="just" fontAlgn="base">
                        <a:lnSpc>
                          <a:spcPct val="100000"/>
                        </a:lnSpc>
                        <a:spcAft>
                          <a:spcPts val="0"/>
                        </a:spcAft>
                        <a:tabLst>
                          <a:tab pos="854710" algn="l"/>
                        </a:tabLst>
                      </a:pPr>
                      <a:r>
                        <a:rPr lang="de-DE" sz="2000">
                          <a:effectLst/>
                          <a:latin typeface="Arial" panose="020B0604020202020204" pitchFamily="34" charset="0"/>
                          <a:cs typeface="Arial" panose="020B0604020202020204" pitchFamily="34" charset="0"/>
                        </a:rPr>
                        <a:t>Biodiversity </a:t>
                      </a:r>
                      <a:endParaRPr lang="de-DE" sz="200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de-DE" sz="2000" dirty="0">
                          <a:effectLst/>
                          <a:latin typeface="Arial" panose="020B0604020202020204" pitchFamily="34" charset="0"/>
                          <a:cs typeface="Arial" panose="020B0604020202020204" pitchFamily="34" charset="0"/>
                        </a:rPr>
                        <a:t>Land </a:t>
                      </a:r>
                      <a:r>
                        <a:rPr lang="de-DE" sz="2000" dirty="0" err="1">
                          <a:effectLst/>
                          <a:latin typeface="Arial" panose="020B0604020202020204" pitchFamily="34" charset="0"/>
                          <a:cs typeface="Arial" panose="020B0604020202020204" pitchFamily="34" charset="0"/>
                        </a:rPr>
                        <a:t>use</a:t>
                      </a:r>
                      <a:r>
                        <a:rPr lang="de-DE" sz="2000" dirty="0">
                          <a:effectLst/>
                          <a:latin typeface="Arial" panose="020B0604020202020204" pitchFamily="34" charset="0"/>
                          <a:cs typeface="Arial" panose="020B0604020202020204" pitchFamily="34" charset="0"/>
                        </a:rPr>
                        <a:t>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755103850"/>
                  </a:ext>
                </a:extLst>
              </a:tr>
              <a:tr h="932751">
                <a:tc>
                  <a:txBody>
                    <a:bodyPr/>
                    <a:lstStyle/>
                    <a:p>
                      <a:pPr algn="just" fontAlgn="base">
                        <a:lnSpc>
                          <a:spcPct val="100000"/>
                        </a:lnSpc>
                        <a:spcAft>
                          <a:spcPts val="0"/>
                        </a:spcAft>
                        <a:tabLst>
                          <a:tab pos="854710" algn="l"/>
                        </a:tabLst>
                      </a:pPr>
                      <a:r>
                        <a:rPr lang="de-DE" sz="2000">
                          <a:effectLst/>
                          <a:latin typeface="Arial" panose="020B0604020202020204" pitchFamily="34" charset="0"/>
                          <a:cs typeface="Arial" panose="020B0604020202020204" pitchFamily="34" charset="0"/>
                        </a:rPr>
                        <a:t>Emissions </a:t>
                      </a:r>
                      <a:endParaRPr lang="de-DE" sz="2000">
                        <a:effectLst/>
                        <a:latin typeface="Arial" panose="020B0604020202020204" pitchFamily="34" charset="0"/>
                        <a:ea typeface="DengXian"/>
                        <a:cs typeface="Arial" panose="020B0604020202020204" pitchFamily="34" charset="0"/>
                      </a:endParaRPr>
                    </a:p>
                  </a:txBody>
                  <a:tcPr marL="68580" marR="68580" marT="0" marB="0">
                    <a:solidFill>
                      <a:srgbClr val="0093DD"/>
                    </a:solidFill>
                  </a:tcPr>
                </a:tc>
                <a:tc>
                  <a:txBody>
                    <a:bodyPr/>
                    <a:lstStyle/>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annual emissions of greenhouse gases </a:t>
                      </a:r>
                      <a:endParaRPr lang="de-DE" sz="2000" dirty="0">
                        <a:effectLst/>
                        <a:latin typeface="Arial" panose="020B0604020202020204" pitchFamily="34" charset="0"/>
                        <a:cs typeface="Arial" panose="020B0604020202020204" pitchFamily="34" charset="0"/>
                      </a:endParaRPr>
                    </a:p>
                    <a:p>
                      <a:pPr algn="just" fontAlgn="base">
                        <a:lnSpc>
                          <a:spcPct val="100000"/>
                        </a:lnSpc>
                        <a:spcAft>
                          <a:spcPts val="0"/>
                        </a:spcAft>
                        <a:tabLst>
                          <a:tab pos="854710" algn="l"/>
                        </a:tabLst>
                      </a:pPr>
                      <a:r>
                        <a:rPr lang="en-GB" sz="2000" dirty="0">
                          <a:effectLst/>
                          <a:latin typeface="Arial" panose="020B0604020202020204" pitchFamily="34" charset="0"/>
                          <a:cs typeface="Arial" panose="020B0604020202020204" pitchFamily="34" charset="0"/>
                        </a:rPr>
                        <a:t>Total annual air emissions </a:t>
                      </a:r>
                      <a:endParaRPr lang="de-DE" sz="2000" dirty="0">
                        <a:effectLst/>
                        <a:latin typeface="Arial" panose="020B0604020202020204" pitchFamily="34" charset="0"/>
                        <a:ea typeface="DengXian"/>
                        <a:cs typeface="Arial" panose="020B0604020202020204" pitchFamily="34" charset="0"/>
                      </a:endParaRPr>
                    </a:p>
                  </a:txBody>
                  <a:tcPr marL="68580" marR="68580" marT="0" marB="0">
                    <a:solidFill>
                      <a:srgbClr val="0093DD">
                        <a:alpha val="20000"/>
                      </a:srgbClr>
                    </a:solidFill>
                  </a:tcPr>
                </a:tc>
                <a:extLst>
                  <a:ext uri="{0D108BD9-81ED-4DB2-BD59-A6C34878D82A}">
                    <a16:rowId xmlns:a16="http://schemas.microsoft.com/office/drawing/2014/main" val="2189299952"/>
                  </a:ext>
                </a:extLst>
              </a:tr>
            </a:tbl>
          </a:graphicData>
        </a:graphic>
      </p:graphicFrame>
    </p:spTree>
    <p:extLst>
      <p:ext uri="{BB962C8B-B14F-4D97-AF65-F5344CB8AC3E}">
        <p14:creationId xmlns:p14="http://schemas.microsoft.com/office/powerpoint/2010/main" val="412435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ISO 14000:2015 </a:t>
            </a:r>
          </a:p>
        </p:txBody>
      </p:sp>
      <p:sp>
        <p:nvSpPr>
          <p:cNvPr id="3" name="Inhaltsplatzhalter 2"/>
          <p:cNvSpPr>
            <a:spLocks noGrp="1"/>
          </p:cNvSpPr>
          <p:nvPr>
            <p:ph idx="1"/>
          </p:nvPr>
        </p:nvSpPr>
        <p:spPr/>
        <p:txBody>
          <a:bodyPr/>
          <a:lstStyle/>
          <a:p>
            <a:pPr>
              <a:lnSpc>
                <a:spcPct val="150000"/>
              </a:lnSpc>
            </a:pPr>
            <a:r>
              <a:rPr lang="de-DE" dirty="0">
                <a:latin typeface="Arial" panose="020B0604020202020204" pitchFamily="34" charset="0"/>
                <a:cs typeface="Arial" panose="020B0604020202020204" pitchFamily="34" charset="0"/>
              </a:rPr>
              <a:t>International </a:t>
            </a:r>
            <a:r>
              <a:rPr lang="de-DE" dirty="0" err="1">
                <a:latin typeface="Arial" panose="020B0604020202020204" pitchFamily="34" charset="0"/>
                <a:cs typeface="Arial" panose="020B0604020202020204" pitchFamily="34" charset="0"/>
              </a:rPr>
              <a:t>standard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provide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structure</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framework</a:t>
            </a:r>
            <a:r>
              <a:rPr lang="de-DE" dirty="0">
                <a:latin typeface="Arial" panose="020B0604020202020204" pitchFamily="34" charset="0"/>
                <a:cs typeface="Arial" panose="020B0604020202020204" pitchFamily="34" charset="0"/>
              </a:rPr>
              <a:t> </a:t>
            </a:r>
          </a:p>
          <a:p>
            <a:pPr>
              <a:lnSpc>
                <a:spcPct val="150000"/>
              </a:lnSpc>
            </a:pPr>
            <a:r>
              <a:rPr lang="de-DE" dirty="0" err="1">
                <a:latin typeface="Arial" panose="020B0604020202020204" pitchFamily="34" charset="0"/>
                <a:cs typeface="Arial" panose="020B0604020202020204" pitchFamily="34" charset="0"/>
              </a:rPr>
              <a:t>Based</a:t>
            </a:r>
            <a:r>
              <a:rPr lang="de-DE" dirty="0">
                <a:latin typeface="Arial" panose="020B0604020202020204" pitchFamily="34" charset="0"/>
                <a:cs typeface="Arial" panose="020B0604020202020204" pitchFamily="34" charset="0"/>
              </a:rPr>
              <a:t> on a Plan-Do-Check-Act (PDCA) </a:t>
            </a:r>
            <a:r>
              <a:rPr lang="de-DE" dirty="0" err="1">
                <a:latin typeface="Arial" panose="020B0604020202020204" pitchFamily="34" charset="0"/>
                <a:cs typeface="Arial" panose="020B0604020202020204" pitchFamily="34" charset="0"/>
              </a:rPr>
              <a:t>method</a:t>
            </a:r>
            <a:r>
              <a:rPr lang="de-DE" dirty="0">
                <a:latin typeface="Arial" panose="020B0604020202020204" pitchFamily="34" charset="0"/>
                <a:cs typeface="Arial" panose="020B0604020202020204" pitchFamily="34" charset="0"/>
              </a:rPr>
              <a:t> </a:t>
            </a:r>
          </a:p>
          <a:p>
            <a:pPr>
              <a:lnSpc>
                <a:spcPct val="150000"/>
              </a:lnSpc>
            </a:pPr>
            <a:r>
              <a:rPr lang="de-DE" dirty="0" err="1">
                <a:latin typeface="Arial" panose="020B0604020202020204" pitchFamily="34" charset="0"/>
                <a:cs typeface="Arial" panose="020B0604020202020204" pitchFamily="34" charset="0"/>
              </a:rPr>
              <a:t>Identifiys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develop</a:t>
            </a:r>
            <a:r>
              <a:rPr lang="de-DE" dirty="0">
                <a:latin typeface="Arial" panose="020B0604020202020204" pitchFamily="34" charset="0"/>
                <a:cs typeface="Arial" panose="020B0604020202020204" pitchFamily="34" charset="0"/>
              </a:rPr>
              <a:t> KPIs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resource</a:t>
            </a:r>
            <a:r>
              <a:rPr lang="de-DE" dirty="0">
                <a:latin typeface="Arial" panose="020B0604020202020204" pitchFamily="34" charset="0"/>
                <a:cs typeface="Arial" panose="020B0604020202020204" pitchFamily="34" charset="0"/>
              </a:rPr>
              <a:t>-intensive </a:t>
            </a:r>
            <a:r>
              <a:rPr lang="de-DE" dirty="0" err="1">
                <a:latin typeface="Arial" panose="020B0604020202020204" pitchFamily="34" charset="0"/>
                <a:cs typeface="Arial" panose="020B0604020202020204" pitchFamily="34" charset="0"/>
              </a:rPr>
              <a:t>areas</a:t>
            </a:r>
            <a:r>
              <a:rPr lang="de-DE" dirty="0">
                <a:latin typeface="Arial" panose="020B0604020202020204" pitchFamily="34" charset="0"/>
                <a:cs typeface="Arial" panose="020B0604020202020204" pitchFamily="34" charset="0"/>
              </a:rPr>
              <a:t> </a:t>
            </a:r>
          </a:p>
          <a:p>
            <a:pPr>
              <a:lnSpc>
                <a:spcPct val="150000"/>
              </a:lnSpc>
            </a:pPr>
            <a:r>
              <a:rPr lang="de-DE" dirty="0" err="1">
                <a:latin typeface="Arial" panose="020B0604020202020204" pitchFamily="34" charset="0"/>
                <a:cs typeface="Arial" panose="020B0604020202020204" pitchFamily="34" charset="0"/>
              </a:rPr>
              <a:t>Should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help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organisation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improve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their</a:t>
            </a:r>
            <a:r>
              <a:rPr lang="de-DE" dirty="0">
                <a:latin typeface="Arial" panose="020B0604020202020204" pitchFamily="34" charset="0"/>
                <a:cs typeface="Arial" panose="020B0604020202020204" pitchFamily="34" charset="0"/>
              </a:rPr>
              <a:t> environmental </a:t>
            </a:r>
            <a:r>
              <a:rPr lang="de-DE" dirty="0" err="1">
                <a:latin typeface="Arial" panose="020B0604020202020204" pitchFamily="34" charset="0"/>
                <a:cs typeface="Arial" panose="020B0604020202020204" pitchFamily="34" charset="0"/>
              </a:rPr>
              <a:t>performance</a:t>
            </a:r>
            <a:r>
              <a:rPr lang="de-DE" dirty="0">
                <a:latin typeface="Arial" panose="020B0604020202020204" pitchFamily="34" charset="0"/>
                <a:cs typeface="Arial" panose="020B0604020202020204" pitchFamily="34" charset="0"/>
              </a:rPr>
              <a:t> </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066" y="491318"/>
            <a:ext cx="1052133" cy="1073175"/>
          </a:xfrm>
          <a:prstGeom prst="rect">
            <a:avLst/>
          </a:prstGeom>
        </p:spPr>
      </p:pic>
    </p:spTree>
    <p:extLst>
      <p:ext uri="{BB962C8B-B14F-4D97-AF65-F5344CB8AC3E}">
        <p14:creationId xmlns:p14="http://schemas.microsoft.com/office/powerpoint/2010/main" val="123105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491785" cy="86177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 </a:t>
            </a:r>
          </a:p>
          <a:p>
            <a:pPr algn="ctr"/>
            <a:r>
              <a:rPr lang="en-GB" sz="2500" dirty="0">
                <a:solidFill>
                  <a:schemeClr val="bg1"/>
                </a:solidFill>
              </a:rPr>
              <a:t>“</a:t>
            </a:r>
            <a:r>
              <a:rPr lang="de-DE" sz="2500" dirty="0">
                <a:solidFill>
                  <a:schemeClr val="bg1"/>
                </a:solidFill>
              </a:rPr>
              <a:t>Behindertenhilfe Norden GmbH“</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1621180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Practical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Example</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Behindertenhilfe Norden GmbH I </a:t>
            </a:r>
          </a:p>
        </p:txBody>
      </p:sp>
      <p:sp>
        <p:nvSpPr>
          <p:cNvPr id="3" name="Inhaltsplatzhalter 2"/>
          <p:cNvSpPr>
            <a:spLocks noGrp="1"/>
          </p:cNvSpPr>
          <p:nvPr>
            <p:ph idx="1"/>
          </p:nvPr>
        </p:nvSpPr>
        <p:spPr>
          <a:xfrm>
            <a:off x="817581" y="1847850"/>
            <a:ext cx="10536219" cy="4351338"/>
          </a:xfrm>
        </p:spPr>
        <p:txBody>
          <a:bodyPr>
            <a:normAutofit lnSpcReduction="10000"/>
          </a:bodyPr>
          <a:lstStyle/>
          <a:p>
            <a:pPr lvl="0"/>
            <a:r>
              <a:rPr lang="de-DE" sz="2600" dirty="0">
                <a:solidFill>
                  <a:prstClr val="black"/>
                </a:solidFill>
                <a:latin typeface="Arial" panose="020B0604020202020204" pitchFamily="34" charset="0"/>
                <a:cs typeface="Arial" panose="020B0604020202020204" pitchFamily="34" charset="0"/>
              </a:rPr>
              <a:t>Location: Germany </a:t>
            </a:r>
          </a:p>
          <a:p>
            <a:pPr lvl="0"/>
            <a:r>
              <a:rPr lang="de-DE" sz="2600" dirty="0">
                <a:solidFill>
                  <a:prstClr val="black"/>
                </a:solidFill>
                <a:latin typeface="Arial" panose="020B0604020202020204" pitchFamily="34" charset="0"/>
                <a:cs typeface="Arial" panose="020B0604020202020204" pitchFamily="34" charset="0"/>
              </a:rPr>
              <a:t>Organisation: limited </a:t>
            </a:r>
            <a:r>
              <a:rPr lang="de-DE" sz="2600" dirty="0" err="1">
                <a:solidFill>
                  <a:prstClr val="black"/>
                </a:solidFill>
                <a:latin typeface="Arial" panose="020B0604020202020204" pitchFamily="34" charset="0"/>
                <a:cs typeface="Arial" panose="020B0604020202020204" pitchFamily="34" charset="0"/>
              </a:rPr>
              <a:t>liability</a:t>
            </a:r>
            <a:r>
              <a:rPr lang="de-DE" sz="2600" dirty="0">
                <a:solidFill>
                  <a:prstClr val="black"/>
                </a:solidFill>
                <a:latin typeface="Arial" panose="020B0604020202020204" pitchFamily="34" charset="0"/>
                <a:cs typeface="Arial" panose="020B0604020202020204" pitchFamily="34" charset="0"/>
              </a:rPr>
              <a:t> </a:t>
            </a:r>
            <a:r>
              <a:rPr lang="de-DE" sz="2600" dirty="0" err="1">
                <a:solidFill>
                  <a:prstClr val="black"/>
                </a:solidFill>
                <a:latin typeface="Arial" panose="020B0604020202020204" pitchFamily="34" charset="0"/>
                <a:cs typeface="Arial" panose="020B0604020202020204" pitchFamily="34" charset="0"/>
              </a:rPr>
              <a:t>company</a:t>
            </a:r>
            <a:r>
              <a:rPr lang="de-DE" sz="2600" dirty="0">
                <a:solidFill>
                  <a:prstClr val="black"/>
                </a:solidFill>
                <a:latin typeface="Arial" panose="020B0604020202020204" pitchFamily="34" charset="0"/>
                <a:cs typeface="Arial" panose="020B0604020202020204" pitchFamily="34" charset="0"/>
              </a:rPr>
              <a:t> </a:t>
            </a:r>
          </a:p>
          <a:p>
            <a:pPr lvl="0"/>
            <a:r>
              <a:rPr lang="de-DE" sz="2600" dirty="0">
                <a:solidFill>
                  <a:prstClr val="black"/>
                </a:solidFill>
                <a:latin typeface="Arial" panose="020B0604020202020204" pitchFamily="34" charset="0"/>
                <a:cs typeface="Arial" panose="020B0604020202020204" pitchFamily="34" charset="0"/>
              </a:rPr>
              <a:t>Vision/ </a:t>
            </a:r>
            <a:r>
              <a:rPr lang="de-DE" sz="2600" dirty="0" err="1">
                <a:solidFill>
                  <a:prstClr val="black"/>
                </a:solidFill>
                <a:latin typeface="Arial" panose="020B0604020202020204" pitchFamily="34" charset="0"/>
                <a:cs typeface="Arial" panose="020B0604020202020204" pitchFamily="34" charset="0"/>
              </a:rPr>
              <a:t>targets</a:t>
            </a:r>
            <a:r>
              <a:rPr lang="de-DE" sz="2600" dirty="0">
                <a:solidFill>
                  <a:prstClr val="black"/>
                </a:solidFill>
                <a:latin typeface="Arial" panose="020B0604020202020204" pitchFamily="34" charset="0"/>
                <a:cs typeface="Arial" panose="020B0604020202020204" pitchFamily="34" charset="0"/>
              </a:rPr>
              <a:t>: </a:t>
            </a:r>
            <a:r>
              <a:rPr lang="en-US" sz="2600" dirty="0">
                <a:solidFill>
                  <a:prstClr val="black"/>
                </a:solidFill>
                <a:latin typeface="Arial" panose="020B0604020202020204" pitchFamily="34" charset="0"/>
                <a:cs typeface="Arial" panose="020B0604020202020204" pitchFamily="34" charset="0"/>
              </a:rPr>
              <a:t>to achieve the integration of disabled people into all areas of society</a:t>
            </a:r>
          </a:p>
          <a:p>
            <a:r>
              <a:rPr lang="de-DE" dirty="0">
                <a:latin typeface="Arial" panose="020B0604020202020204" pitchFamily="34" charset="0"/>
                <a:cs typeface="Arial" panose="020B0604020202020204" pitchFamily="34" charset="0"/>
              </a:rPr>
              <a:t>Key </a:t>
            </a:r>
            <a:r>
              <a:rPr lang="de-DE" dirty="0" err="1">
                <a:latin typeface="Arial" panose="020B0604020202020204" pitchFamily="34" charset="0"/>
                <a:cs typeface="Arial" panose="020B0604020202020204" pitchFamily="34" charset="0"/>
              </a:rPr>
              <a:t>activities</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Disabled </a:t>
            </a:r>
            <a:r>
              <a:rPr lang="de-DE" dirty="0" err="1">
                <a:latin typeface="Arial" panose="020B0604020202020204" pitchFamily="34" charset="0"/>
                <a:cs typeface="Arial" panose="020B0604020202020204" pitchFamily="34" charset="0"/>
              </a:rPr>
              <a:t>children</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de-DE" dirty="0" err="1">
                <a:latin typeface="Arial" panose="020B0604020202020204" pitchFamily="34" charset="0"/>
                <a:cs typeface="Arial" panose="020B0604020202020204" pitchFamily="34" charset="0"/>
              </a:rPr>
              <a:t>Assisted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living</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Outpatient </a:t>
            </a:r>
            <a:r>
              <a:rPr lang="de-DE" dirty="0" err="1">
                <a:latin typeface="Arial" panose="020B0604020202020204" pitchFamily="34" charset="0"/>
                <a:cs typeface="Arial" panose="020B0604020202020204" pitchFamily="34" charset="0"/>
              </a:rPr>
              <a:t>living</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24-7-care </a:t>
            </a:r>
          </a:p>
          <a:p>
            <a:pPr lvl="1">
              <a:buFont typeface="Courier New" panose="02070309020205020404" pitchFamily="49" charset="0"/>
              <a:buChar char="o"/>
            </a:pPr>
            <a:r>
              <a:rPr lang="de-DE" dirty="0">
                <a:latin typeface="Arial" panose="020B0604020202020204" pitchFamily="34" charset="0"/>
                <a:cs typeface="Arial" panose="020B0604020202020204" pitchFamily="34" charset="0"/>
              </a:rPr>
              <a:t>Education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labour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market</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de-DE" dirty="0" err="1">
                <a:latin typeface="Arial" panose="020B0604020202020204" pitchFamily="34" charset="0"/>
                <a:cs typeface="Arial" panose="020B0604020202020204" pitchFamily="34" charset="0"/>
              </a:rPr>
              <a:t>Leisure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options</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15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817581" y="571187"/>
            <a:ext cx="9783184" cy="1325563"/>
          </a:xfrm>
          <a:ln w="25400">
            <a:solidFill>
              <a:schemeClr val="tx1"/>
            </a:solidFill>
            <a:prstDash val="dash"/>
          </a:ln>
        </p:spPr>
        <p:txBody>
          <a:bodyPr>
            <a:normAutofit/>
          </a:bodyPr>
          <a:lstStyle/>
          <a:p>
            <a:pPr algn="ctr"/>
            <a:r>
              <a:rPr lang="de-DE" sz="4000" dirty="0">
                <a:latin typeface="Arial" panose="020B0604020202020204" pitchFamily="34" charset="0"/>
                <a:cs typeface="Arial" panose="020B0604020202020204" pitchFamily="34" charset="0"/>
              </a:rPr>
              <a:t>Definition </a:t>
            </a:r>
            <a:r>
              <a:rPr lang="de-DE" sz="4000" dirty="0" err="1">
                <a:latin typeface="Arial" panose="020B0604020202020204" pitchFamily="34" charset="0"/>
                <a:cs typeface="Arial" panose="020B0604020202020204" pitchFamily="34" charset="0"/>
              </a:rPr>
              <a:t>of</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sustainability</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management</a:t>
            </a:r>
            <a:r>
              <a:rPr lang="de-DE" sz="4000"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17581" y="2290983"/>
            <a:ext cx="10536219" cy="4351338"/>
          </a:xfrm>
        </p:spPr>
        <p:txBody>
          <a:bodyPr>
            <a:normAutofit/>
          </a:bodyPr>
          <a:lstStyle/>
          <a:p>
            <a:pPr marL="0" indent="0">
              <a:buNone/>
            </a:pPr>
            <a:r>
              <a:rPr lang="de-DE" sz="3000" dirty="0">
                <a:latin typeface="Arial" panose="020B0604020202020204" pitchFamily="34" charset="0"/>
                <a:cs typeface="Arial" panose="020B0604020202020204" pitchFamily="34" charset="0"/>
              </a:rPr>
              <a:t>In </a:t>
            </a:r>
            <a:r>
              <a:rPr lang="de-DE" sz="3000" dirty="0" err="1">
                <a:latin typeface="Arial" panose="020B0604020202020204" pitchFamily="34" charset="0"/>
                <a:cs typeface="Arial" panose="020B0604020202020204" pitchFamily="34" charset="0"/>
              </a:rPr>
              <a:t>order</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to</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implement</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sustainability</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management</a:t>
            </a:r>
            <a:r>
              <a:rPr lang="de-DE" sz="3000" dirty="0">
                <a:latin typeface="Arial" panose="020B0604020202020204" pitchFamily="34" charset="0"/>
                <a:cs typeface="Arial" panose="020B0604020202020204" pitchFamily="34" charset="0"/>
              </a:rPr>
              <a:t> </a:t>
            </a:r>
          </a:p>
          <a:p>
            <a:r>
              <a:rPr lang="de-DE" sz="3000" dirty="0">
                <a:latin typeface="Arial" panose="020B0604020202020204" pitchFamily="34" charset="0"/>
                <a:cs typeface="Arial" panose="020B0604020202020204" pitchFamily="34" charset="0"/>
              </a:rPr>
              <a:t>Clear </a:t>
            </a:r>
            <a:r>
              <a:rPr lang="de-DE" sz="3000" dirty="0" err="1">
                <a:latin typeface="Arial" panose="020B0604020202020204" pitchFamily="34" charset="0"/>
                <a:cs typeface="Arial" panose="020B0604020202020204" pitchFamily="34" charset="0"/>
              </a:rPr>
              <a:t>goals</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and</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measurable</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indicators</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needs</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to</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be</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defined</a:t>
            </a:r>
            <a:r>
              <a:rPr lang="de-DE" sz="3000" dirty="0">
                <a:latin typeface="Arial" panose="020B0604020202020204" pitchFamily="34" charset="0"/>
                <a:cs typeface="Arial" panose="020B0604020202020204" pitchFamily="34" charset="0"/>
              </a:rPr>
              <a:t> </a:t>
            </a:r>
          </a:p>
          <a:p>
            <a:r>
              <a:rPr lang="de-DE" sz="3000" dirty="0">
                <a:latin typeface="Arial" panose="020B0604020202020204" pitchFamily="34" charset="0"/>
                <a:cs typeface="Arial" panose="020B0604020202020204" pitchFamily="34" charset="0"/>
              </a:rPr>
              <a:t>The </a:t>
            </a:r>
            <a:r>
              <a:rPr lang="de-DE" sz="3000" dirty="0" err="1">
                <a:latin typeface="Arial" panose="020B0604020202020204" pitchFamily="34" charset="0"/>
                <a:cs typeface="Arial" panose="020B0604020202020204" pitchFamily="34" charset="0"/>
              </a:rPr>
              <a:t>regular</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numbers-oriented</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management</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is</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replaced</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by</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the</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integration</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of</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plans</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and</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reviews</a:t>
            </a:r>
            <a:r>
              <a:rPr lang="de-DE" sz="3000" dirty="0">
                <a:latin typeface="Arial" panose="020B0604020202020204" pitchFamily="34" charset="0"/>
                <a:cs typeface="Arial" panose="020B0604020202020204" pitchFamily="34" charset="0"/>
              </a:rPr>
              <a:t> </a:t>
            </a:r>
          </a:p>
          <a:p>
            <a:r>
              <a:rPr lang="de-DE" sz="3000" dirty="0">
                <a:latin typeface="Arial" panose="020B0604020202020204" pitchFamily="34" charset="0"/>
                <a:cs typeface="Arial" panose="020B0604020202020204" pitchFamily="34" charset="0"/>
              </a:rPr>
              <a:t>A </a:t>
            </a:r>
            <a:r>
              <a:rPr lang="de-DE" sz="3000" dirty="0" err="1">
                <a:latin typeface="Arial" panose="020B0604020202020204" pitchFamily="34" charset="0"/>
                <a:cs typeface="Arial" panose="020B0604020202020204" pitchFamily="34" charset="0"/>
              </a:rPr>
              <a:t>sustainability</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strategy</a:t>
            </a:r>
            <a:r>
              <a:rPr lang="de-DE" sz="3000" dirty="0">
                <a:latin typeface="Arial" panose="020B0604020202020204" pitchFamily="34" charset="0"/>
                <a:cs typeface="Arial" panose="020B0604020202020204" pitchFamily="34" charset="0"/>
              </a:rPr>
              <a:t> must </a:t>
            </a:r>
            <a:r>
              <a:rPr lang="de-DE" sz="3000" dirty="0" err="1">
                <a:latin typeface="Arial" panose="020B0604020202020204" pitchFamily="34" charset="0"/>
                <a:cs typeface="Arial" panose="020B0604020202020204" pitchFamily="34" charset="0"/>
              </a:rPr>
              <a:t>be</a:t>
            </a:r>
            <a:r>
              <a:rPr lang="de-DE" sz="3000" dirty="0">
                <a:latin typeface="Arial" panose="020B0604020202020204" pitchFamily="34" charset="0"/>
                <a:cs typeface="Arial" panose="020B0604020202020204" pitchFamily="34" charset="0"/>
              </a:rPr>
              <a:t> </a:t>
            </a:r>
            <a:r>
              <a:rPr lang="de-DE" sz="3000" dirty="0" err="1">
                <a:latin typeface="Arial" panose="020B0604020202020204" pitchFamily="34" charset="0"/>
                <a:cs typeface="Arial" panose="020B0604020202020204" pitchFamily="34" charset="0"/>
              </a:rPr>
              <a:t>defined</a:t>
            </a:r>
            <a:r>
              <a:rPr lang="de-DE" sz="3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10594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Practical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Example</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Behindertenhilfe Norden GmbH II</a:t>
            </a:r>
          </a:p>
        </p:txBody>
      </p:sp>
      <p:sp>
        <p:nvSpPr>
          <p:cNvPr id="3" name="Inhaltsplatzhalter 2"/>
          <p:cNvSpPr>
            <a:spLocks noGrp="1"/>
          </p:cNvSpPr>
          <p:nvPr>
            <p:ph idx="1"/>
          </p:nvPr>
        </p:nvSpPr>
        <p:spPr>
          <a:xfrm>
            <a:off x="817581" y="1847850"/>
            <a:ext cx="10536219" cy="4351338"/>
          </a:xfrm>
        </p:spPr>
        <p:txBody>
          <a:bodyPr>
            <a:normAutofit/>
          </a:bodyPr>
          <a:lstStyle/>
          <a:p>
            <a:r>
              <a:rPr lang="de-DE" dirty="0">
                <a:latin typeface="Arial" panose="020B0604020202020204" pitchFamily="34" charset="0"/>
                <a:cs typeface="Arial" panose="020B0604020202020204" pitchFamily="34" charset="0"/>
              </a:rPr>
              <a:t>The </a:t>
            </a:r>
            <a:r>
              <a:rPr lang="de-DE" dirty="0" err="1">
                <a:latin typeface="Arial" panose="020B0604020202020204" pitchFamily="34" charset="0"/>
                <a:cs typeface="Arial" panose="020B0604020202020204" pitchFamily="34" charset="0"/>
              </a:rPr>
              <a:t>certification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relating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following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aspects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organisation</a:t>
            </a:r>
            <a:r>
              <a:rPr lang="de-DE"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en-GB" sz="2800" b="1" dirty="0">
                <a:latin typeface="Arial" panose="020B0604020202020204" pitchFamily="34" charset="0"/>
                <a:cs typeface="Arial" panose="020B0604020202020204" pitchFamily="34" charset="0"/>
              </a:rPr>
              <a:t>Planning:</a:t>
            </a:r>
            <a:r>
              <a:rPr lang="en-GB" sz="2800" dirty="0">
                <a:latin typeface="Arial" panose="020B0604020202020204" pitchFamily="34" charset="0"/>
                <a:cs typeface="Arial" panose="020B0604020202020204" pitchFamily="34" charset="0"/>
              </a:rPr>
              <a:t> definition of environmental goals, measures, responsibilities, and processes. </a:t>
            </a:r>
            <a:endParaRPr lang="de-DE" sz="28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2800" b="1" dirty="0">
                <a:latin typeface="Arial" panose="020B0604020202020204" pitchFamily="34" charset="0"/>
                <a:cs typeface="Arial" panose="020B0604020202020204" pitchFamily="34" charset="0"/>
              </a:rPr>
              <a:t>Execution:</a:t>
            </a:r>
            <a:r>
              <a:rPr lang="en-GB" sz="2800" dirty="0">
                <a:latin typeface="Arial" panose="020B0604020202020204" pitchFamily="34" charset="0"/>
                <a:cs typeface="Arial" panose="020B0604020202020204" pitchFamily="34" charset="0"/>
              </a:rPr>
              <a:t> implementation of the set measures and processes. </a:t>
            </a:r>
            <a:endParaRPr lang="de-DE" sz="28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2800" b="1" dirty="0">
                <a:latin typeface="Arial" panose="020B0604020202020204" pitchFamily="34" charset="0"/>
                <a:cs typeface="Arial" panose="020B0604020202020204" pitchFamily="34" charset="0"/>
              </a:rPr>
              <a:t>Control: </a:t>
            </a:r>
            <a:r>
              <a:rPr lang="en-GB" sz="2800" dirty="0">
                <a:latin typeface="Arial" panose="020B0604020202020204" pitchFamily="34" charset="0"/>
                <a:cs typeface="Arial" panose="020B0604020202020204" pitchFamily="34" charset="0"/>
              </a:rPr>
              <a:t>control of the responsibilities and measures in context of the environmental goals of the organisation </a:t>
            </a:r>
            <a:endParaRPr lang="de-DE" sz="28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2800" b="1" dirty="0">
                <a:latin typeface="Arial" panose="020B0604020202020204" pitchFamily="34" charset="0"/>
                <a:cs typeface="Arial" panose="020B0604020202020204" pitchFamily="34" charset="0"/>
              </a:rPr>
              <a:t>Improvement:</a:t>
            </a:r>
            <a:r>
              <a:rPr lang="en-GB" sz="2800" dirty="0">
                <a:latin typeface="Arial" panose="020B0604020202020204" pitchFamily="34" charset="0"/>
                <a:cs typeface="Arial" panose="020B0604020202020204" pitchFamily="34" charset="0"/>
              </a:rPr>
              <a:t> adjustment of the responsibilities, processes, and measures plus the environmental goals</a:t>
            </a:r>
            <a:endParaRPr lang="de-D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64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normAutofit/>
          </a:bodyPr>
          <a:lstStyle/>
          <a:p>
            <a:pPr algn="ctr"/>
            <a:r>
              <a:rPr lang="de-DE" sz="4000" dirty="0">
                <a:latin typeface="Arial" panose="020B0604020202020204" pitchFamily="34" charset="0"/>
                <a:cs typeface="Arial" panose="020B0604020202020204" pitchFamily="34" charset="0"/>
              </a:rPr>
              <a:t>United </a:t>
            </a:r>
            <a:r>
              <a:rPr lang="de-DE" sz="4000" dirty="0" err="1">
                <a:latin typeface="Arial" panose="020B0604020202020204" pitchFamily="34" charset="0"/>
                <a:cs typeface="Arial" panose="020B0604020202020204" pitchFamily="34" charset="0"/>
              </a:rPr>
              <a:t>Nations</a:t>
            </a:r>
            <a:r>
              <a:rPr lang="de-DE" sz="4000" dirty="0">
                <a:latin typeface="Arial" panose="020B0604020202020204" pitchFamily="34" charset="0"/>
                <a:cs typeface="Arial" panose="020B0604020202020204" pitchFamily="34" charset="0"/>
              </a:rPr>
              <a:t> Global Compact (UNGC) </a:t>
            </a:r>
          </a:p>
        </p:txBody>
      </p:sp>
      <p:sp>
        <p:nvSpPr>
          <p:cNvPr id="3" name="Inhaltsplatzhalter 2"/>
          <p:cNvSpPr>
            <a:spLocks noGrp="1"/>
          </p:cNvSpPr>
          <p:nvPr>
            <p:ph idx="1"/>
          </p:nvPr>
        </p:nvSpPr>
        <p:spPr/>
        <p:txBody>
          <a:bodyPr/>
          <a:lstStyle/>
          <a:p>
            <a:r>
              <a:rPr lang="de-DE" dirty="0" err="1">
                <a:latin typeface="Arial" panose="020B0604020202020204" pitchFamily="34" charset="0"/>
                <a:cs typeface="Arial" panose="020B0604020202020204" pitchFamily="34" charset="0"/>
              </a:rPr>
              <a:t>Largest</a:t>
            </a:r>
            <a:r>
              <a:rPr lang="de-DE" dirty="0">
                <a:latin typeface="Arial" panose="020B0604020202020204" pitchFamily="34" charset="0"/>
                <a:cs typeface="Arial" panose="020B0604020202020204" pitchFamily="34" charset="0"/>
              </a:rPr>
              <a:t> network and </a:t>
            </a:r>
            <a:r>
              <a:rPr lang="de-DE" dirty="0" err="1">
                <a:latin typeface="Arial" panose="020B0604020202020204" pitchFamily="34" charset="0"/>
                <a:cs typeface="Arial" panose="020B0604020202020204" pitchFamily="34" charset="0"/>
              </a:rPr>
              <a:t>stakeholder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platform</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corporate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responsibility</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Goal: </a:t>
            </a:r>
            <a:r>
              <a:rPr lang="en-US" dirty="0">
                <a:latin typeface="Arial" panose="020B0604020202020204" pitchFamily="34" charset="0"/>
                <a:cs typeface="Arial" panose="020B0604020202020204" pitchFamily="34" charset="0"/>
              </a:rPr>
              <a:t>to make progressive </a:t>
            </a:r>
            <a:r>
              <a:rPr lang="en-US" dirty="0" err="1">
                <a:latin typeface="Arial" panose="020B0604020202020204" pitchFamily="34" charset="0"/>
                <a:cs typeface="Arial" panose="020B0604020202020204" pitchFamily="34" charset="0"/>
              </a:rPr>
              <a:t>globalisation</a:t>
            </a:r>
            <a:r>
              <a:rPr lang="en-US" dirty="0">
                <a:latin typeface="Arial" panose="020B0604020202020204" pitchFamily="34" charset="0"/>
                <a:cs typeface="Arial" panose="020B0604020202020204" pitchFamily="34" charset="0"/>
              </a:rPr>
              <a:t> more socially and ecologically sustainable</a:t>
            </a:r>
          </a:p>
          <a:p>
            <a:r>
              <a:rPr lang="en-US" dirty="0">
                <a:latin typeface="Arial" panose="020B0604020202020204" pitchFamily="34" charset="0"/>
                <a:cs typeface="Arial" panose="020B0604020202020204" pitchFamily="34" charset="0"/>
              </a:rPr>
              <a:t>Central elements: 10 universal principles with connection to the SDGs </a:t>
            </a:r>
            <a:endParaRPr lang="de-DE"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032" y="4422778"/>
            <a:ext cx="5990733" cy="2070097"/>
          </a:xfrm>
          <a:prstGeom prst="rect">
            <a:avLst/>
          </a:prstGeom>
        </p:spPr>
      </p:pic>
    </p:spTree>
    <p:extLst>
      <p:ext uri="{BB962C8B-B14F-4D97-AF65-F5344CB8AC3E}">
        <p14:creationId xmlns:p14="http://schemas.microsoft.com/office/powerpoint/2010/main" val="2292223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034032299"/>
              </p:ext>
            </p:extLst>
          </p:nvPr>
        </p:nvGraphicFramePr>
        <p:xfrm>
          <a:off x="601921" y="1390839"/>
          <a:ext cx="10988158" cy="5350225"/>
        </p:xfrm>
        <a:graphic>
          <a:graphicData uri="http://schemas.openxmlformats.org/drawingml/2006/table">
            <a:tbl>
              <a:tblPr firstRow="1" bandRow="1">
                <a:tableStyleId>{616DA210-FB5B-4158-B5E0-FEB733F419BA}</a:tableStyleId>
              </a:tblPr>
              <a:tblGrid>
                <a:gridCol w="2133296">
                  <a:extLst>
                    <a:ext uri="{9D8B030D-6E8A-4147-A177-3AD203B41FA5}">
                      <a16:colId xmlns:a16="http://schemas.microsoft.com/office/drawing/2014/main" val="4273929129"/>
                    </a:ext>
                  </a:extLst>
                </a:gridCol>
                <a:gridCol w="8854862">
                  <a:extLst>
                    <a:ext uri="{9D8B030D-6E8A-4147-A177-3AD203B41FA5}">
                      <a16:colId xmlns:a16="http://schemas.microsoft.com/office/drawing/2014/main" val="3102769009"/>
                    </a:ext>
                  </a:extLst>
                </a:gridCol>
              </a:tblGrid>
              <a:tr h="1014553">
                <a:tc>
                  <a:txBody>
                    <a:bodyPr/>
                    <a:lstStyle/>
                    <a:p>
                      <a:r>
                        <a:rPr lang="de-DE" sz="2000" b="0" dirty="0">
                          <a:solidFill>
                            <a:schemeClr val="tx1"/>
                          </a:solidFill>
                          <a:latin typeface="Arial" panose="020B0604020202020204" pitchFamily="34" charset="0"/>
                          <a:cs typeface="Arial" panose="020B0604020202020204" pitchFamily="34" charset="0"/>
                        </a:rPr>
                        <a:t>Human Right </a:t>
                      </a:r>
                    </a:p>
                  </a:txBody>
                  <a:tcPr>
                    <a:solidFill>
                      <a:srgbClr val="FDCD05"/>
                    </a:solidFill>
                  </a:tcPr>
                </a:tc>
                <a:tc>
                  <a:txBody>
                    <a:bodyPr/>
                    <a:lstStyle/>
                    <a:p>
                      <a:pPr marL="285750" lvl="0" indent="-285750" algn="l" defTabSz="914400" rtl="0" eaLnBrk="1" latinLnBrk="0" hangingPunct="1">
                        <a:lnSpc>
                          <a:spcPct val="100000"/>
                        </a:lnSpc>
                        <a:spcAft>
                          <a:spcPts val="0"/>
                        </a:spcAft>
                        <a:buFont typeface="Arial" panose="020B0604020202020204" pitchFamily="34" charset="0"/>
                        <a:buChar char="•"/>
                      </a:pPr>
                      <a:r>
                        <a:rPr lang="en-GB" sz="2000" b="0" kern="1200" dirty="0">
                          <a:solidFill>
                            <a:schemeClr val="tx1"/>
                          </a:solidFill>
                          <a:effectLst/>
                          <a:latin typeface="Arial" panose="020B0604020202020204" pitchFamily="34" charset="0"/>
                          <a:cs typeface="Arial" panose="020B0604020202020204" pitchFamily="34" charset="0"/>
                        </a:rPr>
                        <a:t>Businesses should support and respect the protection of internationally proclaimed human rights </a:t>
                      </a:r>
                      <a:endParaRPr lang="de-DE" sz="2000" b="0" kern="1200" dirty="0">
                        <a:solidFill>
                          <a:schemeClr val="tx1"/>
                        </a:solidFill>
                        <a:effectLst/>
                        <a:latin typeface="Arial" panose="020B0604020202020204" pitchFamily="34" charset="0"/>
                        <a:cs typeface="Arial" panose="020B0604020202020204" pitchFamily="34" charset="0"/>
                      </a:endParaRPr>
                    </a:p>
                    <a:p>
                      <a:pPr marL="285750" lvl="0" indent="-285750" algn="l" defTabSz="914400" rtl="0" eaLnBrk="1" latinLnBrk="0" hangingPunct="1">
                        <a:lnSpc>
                          <a:spcPct val="100000"/>
                        </a:lnSpc>
                        <a:spcAft>
                          <a:spcPts val="0"/>
                        </a:spcAft>
                        <a:buFont typeface="Arial" panose="020B0604020202020204" pitchFamily="34" charset="0"/>
                        <a:buChar char="•"/>
                      </a:pPr>
                      <a:r>
                        <a:rPr lang="en-GB" sz="2000" b="0" kern="1200" dirty="0">
                          <a:solidFill>
                            <a:schemeClr val="tx1"/>
                          </a:solidFill>
                          <a:effectLst/>
                          <a:latin typeface="Arial" panose="020B0604020202020204" pitchFamily="34" charset="0"/>
                          <a:cs typeface="Arial" panose="020B0604020202020204" pitchFamily="34" charset="0"/>
                        </a:rPr>
                        <a:t>Businesses should ensure that they are not complicit in human rights abuses</a:t>
                      </a:r>
                      <a:endParaRPr lang="de-DE" sz="2000" b="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2221897885"/>
                  </a:ext>
                </a:extLst>
              </a:tr>
              <a:tr h="1000495">
                <a:tc>
                  <a:txBody>
                    <a:bodyPr/>
                    <a:lstStyle/>
                    <a:p>
                      <a:r>
                        <a:rPr lang="de-DE" sz="2000" dirty="0">
                          <a:solidFill>
                            <a:schemeClr val="tx1"/>
                          </a:solidFill>
                          <a:latin typeface="Arial" panose="020B0604020202020204" pitchFamily="34" charset="0"/>
                          <a:cs typeface="Arial" panose="020B0604020202020204" pitchFamily="34" charset="0"/>
                        </a:rPr>
                        <a:t>Work </a:t>
                      </a:r>
                    </a:p>
                  </a:txBody>
                  <a:tcPr>
                    <a:solidFill>
                      <a:srgbClr val="FDCD05">
                        <a:alpha val="60000"/>
                      </a:srgbClr>
                    </a:solidFill>
                  </a:tcPr>
                </a:tc>
                <a:tc>
                  <a:txBody>
                    <a:bodyPr/>
                    <a:lstStyle/>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Businesses should uphold the freedom of association and the effective recognition of the right to collective bargaining.</a:t>
                      </a:r>
                      <a:endParaRPr lang="de-DE" sz="2000" kern="1200" dirty="0">
                        <a:solidFill>
                          <a:schemeClr val="tx1"/>
                        </a:solidFill>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the elimination of all forms of forced and compulsory labour</a:t>
                      </a:r>
                      <a:endParaRPr lang="de-DE" sz="2000" kern="1200" dirty="0">
                        <a:solidFill>
                          <a:schemeClr val="tx1"/>
                        </a:solidFill>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the elimination of child labour </a:t>
                      </a:r>
                      <a:endParaRPr lang="de-DE" sz="2000" kern="1200" dirty="0">
                        <a:solidFill>
                          <a:schemeClr val="tx1"/>
                        </a:solidFill>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the elimination of discrimination in employment and occupation</a:t>
                      </a:r>
                      <a:endParaRPr lang="de-DE" sz="20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2975597101"/>
                  </a:ext>
                </a:extLst>
              </a:tr>
              <a:tr h="1293929">
                <a:tc>
                  <a:txBody>
                    <a:bodyPr/>
                    <a:lstStyle/>
                    <a:p>
                      <a:r>
                        <a:rPr lang="de-DE" sz="2000" dirty="0">
                          <a:solidFill>
                            <a:schemeClr val="tx1"/>
                          </a:solidFill>
                          <a:latin typeface="Arial" panose="020B0604020202020204" pitchFamily="34" charset="0"/>
                          <a:cs typeface="Arial" panose="020B0604020202020204" pitchFamily="34" charset="0"/>
                        </a:rPr>
                        <a:t>Environment </a:t>
                      </a:r>
                    </a:p>
                  </a:txBody>
                  <a:tcPr>
                    <a:solidFill>
                      <a:srgbClr val="FDCD05"/>
                    </a:solidFill>
                  </a:tcPr>
                </a:tc>
                <a:tc>
                  <a:txBody>
                    <a:bodyPr/>
                    <a:lstStyle/>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Businesses should manage environmental challenges prudently </a:t>
                      </a:r>
                      <a:endParaRPr lang="de-DE" sz="2000" kern="1200" dirty="0">
                        <a:solidFill>
                          <a:schemeClr val="tx1"/>
                        </a:solidFill>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Businesses should take initiatives to promote greater environmental responsibility </a:t>
                      </a:r>
                      <a:endParaRPr lang="de-DE" sz="2000" kern="1200" dirty="0">
                        <a:solidFill>
                          <a:schemeClr val="tx1"/>
                        </a:solidFill>
                        <a:effectLst/>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kern="1200" dirty="0">
                          <a:solidFill>
                            <a:schemeClr val="tx1"/>
                          </a:solidFill>
                          <a:effectLst/>
                          <a:latin typeface="Arial" panose="020B0604020202020204" pitchFamily="34" charset="0"/>
                          <a:cs typeface="Arial" panose="020B0604020202020204" pitchFamily="34" charset="0"/>
                        </a:rPr>
                        <a:t>environmentally friendly technologies should be encouraged in their development and diffusion</a:t>
                      </a:r>
                      <a:endParaRPr lang="de-DE" sz="2000" dirty="0">
                        <a:solidFill>
                          <a:schemeClr val="tx1"/>
                        </a:solidFill>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2750915733"/>
                  </a:ext>
                </a:extLst>
              </a:tr>
              <a:tr h="808705">
                <a:tc>
                  <a:txBody>
                    <a:bodyPr/>
                    <a:lstStyle/>
                    <a:p>
                      <a:r>
                        <a:rPr lang="de-DE" sz="2000" dirty="0">
                          <a:solidFill>
                            <a:schemeClr val="tx1"/>
                          </a:solidFill>
                          <a:latin typeface="Arial" panose="020B0604020202020204" pitchFamily="34" charset="0"/>
                          <a:cs typeface="Arial" panose="020B0604020202020204" pitchFamily="34" charset="0"/>
                        </a:rPr>
                        <a:t>Anti-</a:t>
                      </a:r>
                      <a:r>
                        <a:rPr lang="de-DE" sz="2000" dirty="0" err="1">
                          <a:solidFill>
                            <a:schemeClr val="tx1"/>
                          </a:solidFill>
                          <a:latin typeface="Arial" panose="020B0604020202020204" pitchFamily="34" charset="0"/>
                          <a:cs typeface="Arial" panose="020B0604020202020204" pitchFamily="34" charset="0"/>
                        </a:rPr>
                        <a:t>Corruption</a:t>
                      </a:r>
                      <a:r>
                        <a:rPr lang="de-DE" sz="2000" dirty="0">
                          <a:solidFill>
                            <a:schemeClr val="tx1"/>
                          </a:solidFill>
                          <a:latin typeface="Arial" panose="020B0604020202020204" pitchFamily="34" charset="0"/>
                          <a:cs typeface="Arial" panose="020B0604020202020204" pitchFamily="34" charset="0"/>
                        </a:rPr>
                        <a:t> </a:t>
                      </a:r>
                    </a:p>
                  </a:txBody>
                  <a:tcPr>
                    <a:solidFill>
                      <a:srgbClr val="FDCD05">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1200" dirty="0">
                          <a:solidFill>
                            <a:schemeClr val="tx1"/>
                          </a:solidFill>
                          <a:effectLst/>
                          <a:latin typeface="Arial" panose="020B0604020202020204" pitchFamily="34" charset="0"/>
                          <a:cs typeface="Arial" panose="020B0604020202020204" pitchFamily="34" charset="0"/>
                        </a:rPr>
                        <a:t>Businesses should work against corruption in all its forms, including extortion and bribery.</a:t>
                      </a:r>
                      <a:endParaRPr lang="de-DE" sz="2000" dirty="0">
                        <a:solidFill>
                          <a:schemeClr val="tx1"/>
                        </a:solidFill>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4183280251"/>
                  </a:ext>
                </a:extLst>
              </a:tr>
            </a:tbl>
          </a:graphicData>
        </a:graphic>
      </p:graphicFrame>
      <p:sp>
        <p:nvSpPr>
          <p:cNvPr id="3" name="Titel 1"/>
          <p:cNvSpPr>
            <a:spLocks noGrp="1"/>
          </p:cNvSpPr>
          <p:nvPr>
            <p:ph type="title"/>
          </p:nvPr>
        </p:nvSpPr>
        <p:spPr>
          <a:xfrm>
            <a:off x="601921" y="270996"/>
            <a:ext cx="9783184" cy="985373"/>
          </a:xfrm>
          <a:ln w="25400">
            <a:solidFill>
              <a:schemeClr val="tx1"/>
            </a:solidFill>
            <a:prstDash val="dash"/>
          </a:ln>
        </p:spPr>
        <p:txBody>
          <a:bodyPr>
            <a:normAutofit/>
          </a:bodyPr>
          <a:lstStyle/>
          <a:p>
            <a:r>
              <a:rPr lang="de-DE" sz="4000" dirty="0">
                <a:latin typeface="Arial" panose="020B0604020202020204" pitchFamily="34" charset="0"/>
                <a:cs typeface="Arial" panose="020B0604020202020204" pitchFamily="34" charset="0"/>
              </a:rPr>
              <a:t>10 universal </a:t>
            </a:r>
            <a:r>
              <a:rPr lang="de-DE" sz="4000" dirty="0" err="1">
                <a:latin typeface="Arial" panose="020B0604020202020204" pitchFamily="34" charset="0"/>
                <a:cs typeface="Arial" panose="020B0604020202020204" pitchFamily="34" charset="0"/>
              </a:rPr>
              <a:t>principles</a:t>
            </a:r>
            <a:r>
              <a:rPr lang="de-DE"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50368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17581" y="2183105"/>
            <a:ext cx="10536219" cy="4351338"/>
          </a:xfrm>
        </p:spPr>
        <p:txBody>
          <a:bodyPr/>
          <a:lstStyle/>
          <a:p>
            <a:r>
              <a:rPr lang="en-US" dirty="0">
                <a:latin typeface="Arial" panose="020B0604020202020204" pitchFamily="34" charset="0"/>
                <a:cs typeface="Arial" panose="020B0604020202020204" pitchFamily="34" charset="0"/>
              </a:rPr>
              <a:t>Seeks to establish an ethical economic model based on values that promote the common good</a:t>
            </a:r>
          </a:p>
          <a:p>
            <a:r>
              <a:rPr lang="en-US" dirty="0">
                <a:latin typeface="Arial" panose="020B0604020202020204" pitchFamily="34" charset="0"/>
                <a:cs typeface="Arial" panose="020B0604020202020204" pitchFamily="34" charset="0"/>
              </a:rPr>
              <a:t>Common good balance sheet </a:t>
            </a:r>
          </a:p>
          <a:p>
            <a:pPr lvl="1"/>
            <a:r>
              <a:rPr lang="en-US" dirty="0">
                <a:latin typeface="Arial" panose="020B0604020202020204" pitchFamily="34" charset="0"/>
                <a:cs typeface="Arial" panose="020B0604020202020204" pitchFamily="34" charset="0"/>
              </a:rPr>
              <a:t>Provides all stakeholders a comprehensive systematic view of the company's activities</a:t>
            </a:r>
          </a:p>
          <a:p>
            <a:pPr lvl="1"/>
            <a:r>
              <a:rPr lang="en-US" dirty="0">
                <a:latin typeface="Arial" panose="020B0604020202020204" pitchFamily="34" charset="0"/>
                <a:cs typeface="Arial" panose="020B0604020202020204" pitchFamily="34" charset="0"/>
              </a:rPr>
              <a:t>Divided into 20 topics, which are checked for their social and ecological impacts</a:t>
            </a:r>
          </a:p>
          <a:p>
            <a:r>
              <a:rPr lang="en-GB" dirty="0">
                <a:latin typeface="Arial" panose="020B0604020202020204" pitchFamily="34" charset="0"/>
                <a:cs typeface="Arial" panose="020B0604020202020204" pitchFamily="34" charset="0"/>
              </a:rPr>
              <a:t>Individual contribution of the company: based on the common good matrix</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8001"/>
            <a:ext cx="6365748" cy="1975104"/>
          </a:xfrm>
          <a:prstGeom prst="rect">
            <a:avLst/>
          </a:prstGeom>
        </p:spPr>
      </p:pic>
    </p:spTree>
    <p:extLst>
      <p:ext uri="{BB962C8B-B14F-4D97-AF65-F5344CB8AC3E}">
        <p14:creationId xmlns:p14="http://schemas.microsoft.com/office/powerpoint/2010/main" val="1435160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ln w="25400">
            <a:solidFill>
              <a:schemeClr val="tx1"/>
            </a:solidFill>
            <a:prstDash val="dash"/>
          </a:ln>
        </p:spPr>
        <p:txBody>
          <a:bodyPr/>
          <a:lstStyle/>
          <a:p>
            <a:pPr algn="ctr"/>
            <a:r>
              <a:rPr lang="de-DE" dirty="0">
                <a:solidFill>
                  <a:prstClr val="black"/>
                </a:solidFill>
              </a:rPr>
              <a:t>Common </a:t>
            </a:r>
            <a:r>
              <a:rPr lang="de-DE" dirty="0" err="1">
                <a:solidFill>
                  <a:prstClr val="black"/>
                </a:solidFill>
              </a:rPr>
              <a:t>Good</a:t>
            </a:r>
            <a:r>
              <a:rPr lang="de-DE" dirty="0">
                <a:solidFill>
                  <a:prstClr val="black"/>
                </a:solidFill>
              </a:rPr>
              <a:t> Economy </a:t>
            </a:r>
            <a:endParaRPr lang="de-DE" dirty="0"/>
          </a:p>
        </p:txBody>
      </p:sp>
      <p:sp>
        <p:nvSpPr>
          <p:cNvPr id="3" name="Inhaltsplatzhalter 2"/>
          <p:cNvSpPr>
            <a:spLocks noGrp="1"/>
          </p:cNvSpPr>
          <p:nvPr>
            <p:ph idx="1"/>
          </p:nvPr>
        </p:nvSpPr>
        <p:spPr>
          <a:xfrm>
            <a:off x="817581" y="1690688"/>
            <a:ext cx="10536219" cy="4351338"/>
          </a:xfrm>
        </p:spPr>
        <p:txBody>
          <a:bodyPr/>
          <a:lstStyle/>
          <a:p>
            <a:pPr marL="0" indent="0">
              <a:buNone/>
            </a:pPr>
            <a:r>
              <a:rPr lang="de-DE" dirty="0" err="1"/>
              <a:t>Steps</a:t>
            </a:r>
            <a:r>
              <a:rPr lang="de-DE" dirty="0"/>
              <a:t> </a:t>
            </a:r>
            <a:r>
              <a:rPr lang="de-DE" dirty="0" err="1"/>
              <a:t>of</a:t>
            </a:r>
            <a:r>
              <a:rPr lang="de-DE" dirty="0"/>
              <a:t> </a:t>
            </a:r>
            <a:r>
              <a:rPr lang="de-DE" dirty="0" err="1"/>
              <a:t>preparation</a:t>
            </a:r>
            <a:r>
              <a:rPr lang="de-DE" dirty="0"/>
              <a:t> </a:t>
            </a:r>
          </a:p>
          <a:p>
            <a:endParaRPr lang="de-DE" dirty="0"/>
          </a:p>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1999882036"/>
              </p:ext>
            </p:extLst>
          </p:nvPr>
        </p:nvGraphicFramePr>
        <p:xfrm>
          <a:off x="817581" y="2346358"/>
          <a:ext cx="10169967" cy="3996886"/>
        </p:xfrm>
        <a:graphic>
          <a:graphicData uri="http://schemas.openxmlformats.org/drawingml/2006/table">
            <a:tbl>
              <a:tblPr firstRow="1" bandRow="1">
                <a:tableStyleId>{073A0DAA-6AF3-43AB-8588-CEC1D06C72B9}</a:tableStyleId>
              </a:tblPr>
              <a:tblGrid>
                <a:gridCol w="2377604">
                  <a:extLst>
                    <a:ext uri="{9D8B030D-6E8A-4147-A177-3AD203B41FA5}">
                      <a16:colId xmlns:a16="http://schemas.microsoft.com/office/drawing/2014/main" val="1359891022"/>
                    </a:ext>
                  </a:extLst>
                </a:gridCol>
                <a:gridCol w="7792363">
                  <a:extLst>
                    <a:ext uri="{9D8B030D-6E8A-4147-A177-3AD203B41FA5}">
                      <a16:colId xmlns:a16="http://schemas.microsoft.com/office/drawing/2014/main" val="563214254"/>
                    </a:ext>
                  </a:extLst>
                </a:gridCol>
              </a:tblGrid>
              <a:tr h="942532">
                <a:tc>
                  <a:txBody>
                    <a:bodyPr/>
                    <a:lstStyle/>
                    <a:p>
                      <a:r>
                        <a:rPr lang="de-DE" sz="2400" b="0" dirty="0" err="1">
                          <a:solidFill>
                            <a:schemeClr val="tx1"/>
                          </a:solidFill>
                        </a:rPr>
                        <a:t>Preparation</a:t>
                      </a:r>
                      <a:r>
                        <a:rPr lang="de-DE" sz="2400" b="0" dirty="0">
                          <a:solidFill>
                            <a:schemeClr val="tx1"/>
                          </a:solidFill>
                        </a:rPr>
                        <a:t> </a:t>
                      </a:r>
                    </a:p>
                  </a:txBody>
                  <a:tcPr>
                    <a:solidFill>
                      <a:srgbClr val="E7E7E7"/>
                    </a:solidFill>
                  </a:tcPr>
                </a:tc>
                <a:tc>
                  <a:txBody>
                    <a:bodyPr/>
                    <a:lstStyle/>
                    <a:p>
                      <a:pPr marL="285750" indent="-285750">
                        <a:buFont typeface="Arial" panose="020B0604020202020204" pitchFamily="34" charset="0"/>
                        <a:buChar char="•"/>
                      </a:pPr>
                      <a:r>
                        <a:rPr lang="de-DE" sz="2400" b="0" dirty="0" err="1">
                          <a:solidFill>
                            <a:schemeClr val="tx1"/>
                          </a:solidFill>
                        </a:rPr>
                        <a:t>Usually</a:t>
                      </a:r>
                      <a:r>
                        <a:rPr lang="de-DE" sz="2400" b="0" baseline="0" dirty="0">
                          <a:solidFill>
                            <a:schemeClr val="tx1"/>
                          </a:solidFill>
                        </a:rPr>
                        <a:t> </a:t>
                      </a:r>
                      <a:r>
                        <a:rPr lang="de-DE" sz="2400" b="0" baseline="0" dirty="0" err="1">
                          <a:solidFill>
                            <a:schemeClr val="tx1"/>
                          </a:solidFill>
                        </a:rPr>
                        <a:t>every</a:t>
                      </a:r>
                      <a:r>
                        <a:rPr lang="de-DE" sz="2400" b="0" baseline="0" dirty="0">
                          <a:solidFill>
                            <a:schemeClr val="tx1"/>
                          </a:solidFill>
                        </a:rPr>
                        <a:t> </a:t>
                      </a:r>
                      <a:r>
                        <a:rPr lang="de-DE" sz="2400" b="0" baseline="0" dirty="0" err="1">
                          <a:solidFill>
                            <a:schemeClr val="tx1"/>
                          </a:solidFill>
                        </a:rPr>
                        <a:t>two</a:t>
                      </a:r>
                      <a:r>
                        <a:rPr lang="de-DE" sz="2400" b="0" baseline="0" dirty="0">
                          <a:solidFill>
                            <a:schemeClr val="tx1"/>
                          </a:solidFill>
                        </a:rPr>
                        <a:t> </a:t>
                      </a:r>
                      <a:r>
                        <a:rPr lang="de-DE" sz="2400" b="0" baseline="0" dirty="0" err="1">
                          <a:solidFill>
                            <a:schemeClr val="tx1"/>
                          </a:solidFill>
                        </a:rPr>
                        <a:t>years</a:t>
                      </a:r>
                      <a:r>
                        <a:rPr lang="de-DE" sz="2400" b="0" baseline="0" dirty="0">
                          <a:solidFill>
                            <a:schemeClr val="tx1"/>
                          </a:solidFill>
                        </a:rPr>
                        <a:t> </a:t>
                      </a:r>
                    </a:p>
                    <a:p>
                      <a:pPr marL="285750" indent="-285750">
                        <a:buFont typeface="Arial" panose="020B0604020202020204" pitchFamily="34" charset="0"/>
                        <a:buChar char="•"/>
                      </a:pPr>
                      <a:r>
                        <a:rPr lang="de-DE" sz="2400" b="0" baseline="0" dirty="0">
                          <a:solidFill>
                            <a:schemeClr val="tx1"/>
                          </a:solidFill>
                        </a:rPr>
                        <a:t>Data Collection </a:t>
                      </a:r>
                      <a:r>
                        <a:rPr lang="de-DE" sz="2400" b="0" baseline="0" dirty="0">
                          <a:solidFill>
                            <a:schemeClr val="tx1"/>
                          </a:solidFill>
                          <a:sym typeface="Wingdings" panose="05000000000000000000" pitchFamily="2" charset="2"/>
                        </a:rPr>
                        <a:t> </a:t>
                      </a:r>
                      <a:r>
                        <a:rPr lang="de-DE" sz="2400" b="0" baseline="0" dirty="0" err="1">
                          <a:solidFill>
                            <a:schemeClr val="tx1"/>
                          </a:solidFill>
                          <a:sym typeface="Wingdings" panose="05000000000000000000" pitchFamily="2" charset="2"/>
                        </a:rPr>
                        <a:t>self-assessment</a:t>
                      </a:r>
                      <a:r>
                        <a:rPr lang="de-DE" sz="2400" b="0" baseline="0" dirty="0">
                          <a:solidFill>
                            <a:schemeClr val="tx1"/>
                          </a:solidFill>
                          <a:sym typeface="Wingdings" panose="05000000000000000000" pitchFamily="2" charset="2"/>
                        </a:rPr>
                        <a:t>  Evaluation </a:t>
                      </a:r>
                      <a:endParaRPr lang="de-DE" sz="2400" b="0" dirty="0">
                        <a:solidFill>
                          <a:schemeClr val="tx1"/>
                        </a:solidFill>
                      </a:endParaRPr>
                    </a:p>
                  </a:txBody>
                  <a:tcPr>
                    <a:solidFill>
                      <a:srgbClr val="E7E7E7"/>
                    </a:solidFill>
                  </a:tcPr>
                </a:tc>
                <a:extLst>
                  <a:ext uri="{0D108BD9-81ED-4DB2-BD59-A6C34878D82A}">
                    <a16:rowId xmlns:a16="http://schemas.microsoft.com/office/drawing/2014/main" val="3556054885"/>
                  </a:ext>
                </a:extLst>
              </a:tr>
              <a:tr h="2005781">
                <a:tc>
                  <a:txBody>
                    <a:bodyPr/>
                    <a:lstStyle/>
                    <a:p>
                      <a:r>
                        <a:rPr lang="de-DE" sz="2400" dirty="0"/>
                        <a:t>Audit</a:t>
                      </a:r>
                      <a:r>
                        <a:rPr lang="de-DE" sz="2400" baseline="0" dirty="0"/>
                        <a:t> </a:t>
                      </a:r>
                      <a:endParaRPr lang="de-DE" sz="2400" dirty="0"/>
                    </a:p>
                  </a:txBody>
                  <a:tcPr>
                    <a:solidFill>
                      <a:srgbClr val="E7E7E7"/>
                    </a:solidFill>
                  </a:tcPr>
                </a:tc>
                <a:tc>
                  <a:txBody>
                    <a:bodyPr/>
                    <a:lstStyle/>
                    <a:p>
                      <a:pPr marL="285750" indent="-285750">
                        <a:buFont typeface="Arial" panose="020B0604020202020204" pitchFamily="34" charset="0"/>
                        <a:buChar char="•"/>
                      </a:pPr>
                      <a:r>
                        <a:rPr lang="de-DE" sz="2400" dirty="0"/>
                        <a:t>Audit </a:t>
                      </a:r>
                      <a:r>
                        <a:rPr lang="de-DE" sz="2400" dirty="0" err="1"/>
                        <a:t>the</a:t>
                      </a:r>
                      <a:r>
                        <a:rPr lang="de-DE" sz="2400" dirty="0"/>
                        <a:t> internal </a:t>
                      </a:r>
                      <a:r>
                        <a:rPr lang="de-DE" sz="2400" dirty="0" err="1"/>
                        <a:t>balance</a:t>
                      </a:r>
                      <a:r>
                        <a:rPr lang="de-DE" sz="2400" dirty="0"/>
                        <a:t> </a:t>
                      </a:r>
                      <a:r>
                        <a:rPr lang="de-DE" sz="2400" dirty="0" err="1"/>
                        <a:t>sheet</a:t>
                      </a:r>
                      <a:r>
                        <a:rPr lang="de-DE" sz="2400" dirty="0"/>
                        <a:t> </a:t>
                      </a:r>
                      <a:r>
                        <a:rPr lang="de-DE" sz="2400" dirty="0" err="1"/>
                        <a:t>from</a:t>
                      </a:r>
                      <a:r>
                        <a:rPr lang="de-DE" sz="2400" dirty="0"/>
                        <a:t> an </a:t>
                      </a:r>
                      <a:r>
                        <a:rPr lang="de-DE" sz="2400" dirty="0" err="1"/>
                        <a:t>external</a:t>
                      </a:r>
                      <a:r>
                        <a:rPr lang="de-DE" sz="2400" baseline="0" dirty="0"/>
                        <a:t> </a:t>
                      </a:r>
                      <a:r>
                        <a:rPr lang="de-DE" sz="2400" baseline="0" dirty="0" err="1"/>
                        <a:t>point</a:t>
                      </a:r>
                      <a:r>
                        <a:rPr lang="de-DE" sz="2400" baseline="0" dirty="0"/>
                        <a:t> </a:t>
                      </a:r>
                      <a:r>
                        <a:rPr lang="de-DE" sz="2400" baseline="0" dirty="0" err="1"/>
                        <a:t>of</a:t>
                      </a:r>
                      <a:r>
                        <a:rPr lang="de-DE" sz="2400" baseline="0" dirty="0"/>
                        <a:t> </a:t>
                      </a:r>
                      <a:r>
                        <a:rPr lang="de-DE" sz="2400" baseline="0" dirty="0" err="1"/>
                        <a:t>view</a:t>
                      </a:r>
                      <a:r>
                        <a:rPr lang="de-DE" sz="2400" baseline="0" dirty="0"/>
                        <a:t> </a:t>
                      </a:r>
                    </a:p>
                    <a:p>
                      <a:pPr marL="285750" indent="-285750">
                        <a:buFont typeface="Arial" panose="020B0604020202020204" pitchFamily="34" charset="0"/>
                        <a:buChar char="•"/>
                      </a:pPr>
                      <a:r>
                        <a:rPr lang="de-DE" sz="2400" baseline="0" dirty="0" err="1"/>
                        <a:t>Get</a:t>
                      </a:r>
                      <a:r>
                        <a:rPr lang="de-DE" sz="2400" baseline="0" dirty="0"/>
                        <a:t> a </a:t>
                      </a:r>
                      <a:r>
                        <a:rPr lang="de-DE" sz="2400" baseline="0" dirty="0" err="1"/>
                        <a:t>certificate</a:t>
                      </a:r>
                      <a:r>
                        <a:rPr lang="de-DE" sz="2400" baseline="0" dirty="0"/>
                        <a:t> </a:t>
                      </a:r>
                    </a:p>
                    <a:p>
                      <a:pPr marL="285750" indent="-285750">
                        <a:buFont typeface="Arial" panose="020B0604020202020204" pitchFamily="34" charset="0"/>
                        <a:buChar char="•"/>
                      </a:pPr>
                      <a:r>
                        <a:rPr lang="de-DE" sz="2400" baseline="0" dirty="0"/>
                        <a:t>Common </a:t>
                      </a:r>
                      <a:r>
                        <a:rPr lang="de-DE" sz="2400" baseline="0" dirty="0" err="1"/>
                        <a:t>good</a:t>
                      </a:r>
                      <a:r>
                        <a:rPr lang="de-DE" sz="2400" baseline="0" dirty="0"/>
                        <a:t> </a:t>
                      </a:r>
                      <a:r>
                        <a:rPr lang="de-DE" sz="2400" baseline="0" dirty="0" err="1"/>
                        <a:t>report</a:t>
                      </a:r>
                      <a:r>
                        <a:rPr lang="de-DE" sz="2400" baseline="0" dirty="0"/>
                        <a:t> </a:t>
                      </a:r>
                      <a:r>
                        <a:rPr lang="de-DE" sz="2400" baseline="0" dirty="0" err="1"/>
                        <a:t>and</a:t>
                      </a:r>
                      <a:r>
                        <a:rPr lang="de-DE" sz="2400" baseline="0" dirty="0"/>
                        <a:t> </a:t>
                      </a:r>
                      <a:r>
                        <a:rPr lang="de-DE" sz="2400" baseline="0" dirty="0" err="1"/>
                        <a:t>certificate</a:t>
                      </a:r>
                      <a:r>
                        <a:rPr lang="de-DE" sz="2400" baseline="0" dirty="0"/>
                        <a:t> </a:t>
                      </a:r>
                      <a:r>
                        <a:rPr lang="de-DE" sz="2400" baseline="0" dirty="0">
                          <a:sym typeface="Wingdings" panose="05000000000000000000" pitchFamily="2" charset="2"/>
                        </a:rPr>
                        <a:t> </a:t>
                      </a:r>
                      <a:r>
                        <a:rPr lang="de-DE" sz="2400" baseline="0" dirty="0" err="1">
                          <a:sym typeface="Wingdings" panose="05000000000000000000" pitchFamily="2" charset="2"/>
                        </a:rPr>
                        <a:t>common</a:t>
                      </a:r>
                      <a:r>
                        <a:rPr lang="de-DE" sz="2400" baseline="0" dirty="0">
                          <a:sym typeface="Wingdings" panose="05000000000000000000" pitchFamily="2" charset="2"/>
                        </a:rPr>
                        <a:t> </a:t>
                      </a:r>
                      <a:r>
                        <a:rPr lang="de-DE" sz="2400" baseline="0" dirty="0" err="1">
                          <a:sym typeface="Wingdings" panose="05000000000000000000" pitchFamily="2" charset="2"/>
                        </a:rPr>
                        <a:t>good</a:t>
                      </a:r>
                      <a:r>
                        <a:rPr lang="de-DE" sz="2400" baseline="0" dirty="0">
                          <a:sym typeface="Wingdings" panose="05000000000000000000" pitchFamily="2" charset="2"/>
                        </a:rPr>
                        <a:t> </a:t>
                      </a:r>
                      <a:r>
                        <a:rPr lang="de-DE" sz="2400" baseline="0" dirty="0" err="1">
                          <a:sym typeface="Wingdings" panose="05000000000000000000" pitchFamily="2" charset="2"/>
                        </a:rPr>
                        <a:t>balance</a:t>
                      </a:r>
                      <a:r>
                        <a:rPr lang="de-DE" sz="2400" baseline="0" dirty="0">
                          <a:sym typeface="Wingdings" panose="05000000000000000000" pitchFamily="2" charset="2"/>
                        </a:rPr>
                        <a:t> </a:t>
                      </a:r>
                      <a:r>
                        <a:rPr lang="de-DE" sz="2400" baseline="0" dirty="0" err="1">
                          <a:sym typeface="Wingdings" panose="05000000000000000000" pitchFamily="2" charset="2"/>
                        </a:rPr>
                        <a:t>sheet</a:t>
                      </a:r>
                      <a:r>
                        <a:rPr lang="de-DE" sz="2400" baseline="0" dirty="0">
                          <a:sym typeface="Wingdings" panose="05000000000000000000" pitchFamily="2" charset="2"/>
                        </a:rPr>
                        <a:t> </a:t>
                      </a:r>
                      <a:endParaRPr lang="de-DE" sz="2400" dirty="0"/>
                    </a:p>
                  </a:txBody>
                  <a:tcPr>
                    <a:solidFill>
                      <a:srgbClr val="E7E7E7"/>
                    </a:solidFill>
                  </a:tcPr>
                </a:tc>
                <a:extLst>
                  <a:ext uri="{0D108BD9-81ED-4DB2-BD59-A6C34878D82A}">
                    <a16:rowId xmlns:a16="http://schemas.microsoft.com/office/drawing/2014/main" val="3253293637"/>
                  </a:ext>
                </a:extLst>
              </a:tr>
              <a:tr h="1048573">
                <a:tc>
                  <a:txBody>
                    <a:bodyPr/>
                    <a:lstStyle/>
                    <a:p>
                      <a:r>
                        <a:rPr lang="de-DE" sz="2400" dirty="0" err="1"/>
                        <a:t>Publish</a:t>
                      </a:r>
                      <a:r>
                        <a:rPr lang="de-DE" sz="2400" dirty="0"/>
                        <a:t> </a:t>
                      </a:r>
                    </a:p>
                  </a:txBody>
                  <a:tcPr>
                    <a:solidFill>
                      <a:srgbClr val="E7E7E7"/>
                    </a:solidFill>
                  </a:tcPr>
                </a:tc>
                <a:tc>
                  <a:txBody>
                    <a:bodyPr/>
                    <a:lstStyle/>
                    <a:p>
                      <a:pPr marL="285750" indent="-285750">
                        <a:buFont typeface="Arial" panose="020B0604020202020204" pitchFamily="34" charset="0"/>
                        <a:buChar char="•"/>
                      </a:pPr>
                      <a:r>
                        <a:rPr lang="de-DE" sz="2400" dirty="0" err="1"/>
                        <a:t>Publish</a:t>
                      </a:r>
                      <a:r>
                        <a:rPr lang="de-DE" sz="2400" dirty="0"/>
                        <a:t> </a:t>
                      </a:r>
                      <a:r>
                        <a:rPr lang="de-DE" sz="2400" dirty="0" err="1"/>
                        <a:t>the</a:t>
                      </a:r>
                      <a:r>
                        <a:rPr lang="de-DE" sz="2400" dirty="0"/>
                        <a:t> </a:t>
                      </a:r>
                      <a:r>
                        <a:rPr lang="de-DE" sz="2400" dirty="0" err="1"/>
                        <a:t>common</a:t>
                      </a:r>
                      <a:r>
                        <a:rPr lang="de-DE" sz="2400" dirty="0"/>
                        <a:t> </a:t>
                      </a:r>
                      <a:r>
                        <a:rPr lang="de-DE" sz="2400" dirty="0" err="1"/>
                        <a:t>good</a:t>
                      </a:r>
                      <a:r>
                        <a:rPr lang="de-DE" sz="2400" dirty="0"/>
                        <a:t> </a:t>
                      </a:r>
                      <a:r>
                        <a:rPr lang="de-DE" sz="2400" dirty="0" err="1"/>
                        <a:t>balance</a:t>
                      </a:r>
                      <a:r>
                        <a:rPr lang="de-DE" sz="2400" dirty="0"/>
                        <a:t> </a:t>
                      </a:r>
                      <a:r>
                        <a:rPr lang="de-DE" sz="2400" dirty="0" err="1"/>
                        <a:t>sheet</a:t>
                      </a:r>
                      <a:r>
                        <a:rPr lang="de-DE" sz="2400" dirty="0"/>
                        <a:t> </a:t>
                      </a:r>
                    </a:p>
                  </a:txBody>
                  <a:tcPr>
                    <a:solidFill>
                      <a:srgbClr val="E7E7E7"/>
                    </a:solidFill>
                  </a:tcPr>
                </a:tc>
                <a:extLst>
                  <a:ext uri="{0D108BD9-81ED-4DB2-BD59-A6C34878D82A}">
                    <a16:rowId xmlns:a16="http://schemas.microsoft.com/office/drawing/2014/main" val="4205776541"/>
                  </a:ext>
                </a:extLst>
              </a:tr>
            </a:tbl>
          </a:graphicData>
        </a:graphic>
      </p:graphicFrame>
    </p:spTree>
    <p:extLst>
      <p:ext uri="{BB962C8B-B14F-4D97-AF65-F5344CB8AC3E}">
        <p14:creationId xmlns:p14="http://schemas.microsoft.com/office/powerpoint/2010/main" val="3684935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491785" cy="861774"/>
          </a:xfrm>
          <a:prstGeom prst="rect">
            <a:avLst/>
          </a:prstGeom>
          <a:noFill/>
        </p:spPr>
        <p:txBody>
          <a:bodyPr wrap="square" rtlCol="0">
            <a:spAutoFit/>
          </a:bodyPr>
          <a:lstStyle/>
          <a:p>
            <a:pPr algn="ctr"/>
            <a:r>
              <a:rPr lang="de-DE" sz="2500" dirty="0" err="1">
                <a:solidFill>
                  <a:schemeClr val="bg1"/>
                </a:solidFill>
              </a:rPr>
              <a:t>Practical</a:t>
            </a:r>
            <a:r>
              <a:rPr lang="de-DE" sz="2500" dirty="0">
                <a:solidFill>
                  <a:schemeClr val="bg1"/>
                </a:solidFill>
              </a:rPr>
              <a:t> </a:t>
            </a:r>
            <a:r>
              <a:rPr lang="de-DE" sz="2500" dirty="0" err="1">
                <a:solidFill>
                  <a:schemeClr val="bg1"/>
                </a:solidFill>
              </a:rPr>
              <a:t>Example</a:t>
            </a:r>
            <a:r>
              <a:rPr lang="de-DE" sz="2500" dirty="0">
                <a:solidFill>
                  <a:schemeClr val="bg1"/>
                </a:solidFill>
              </a:rPr>
              <a:t>: </a:t>
            </a:r>
          </a:p>
          <a:p>
            <a:pPr algn="ctr"/>
            <a:r>
              <a:rPr lang="de-DE" sz="2500" dirty="0">
                <a:solidFill>
                  <a:schemeClr val="bg1"/>
                </a:solidFill>
              </a:rPr>
              <a:t>ALLMENDA </a:t>
            </a:r>
            <a:r>
              <a:rPr lang="de-DE" sz="2500" dirty="0" err="1">
                <a:solidFill>
                  <a:schemeClr val="bg1"/>
                </a:solidFill>
              </a:rPr>
              <a:t>Social</a:t>
            </a:r>
            <a:r>
              <a:rPr lang="de-DE" sz="2500" dirty="0">
                <a:solidFill>
                  <a:schemeClr val="bg1"/>
                </a:solidFill>
              </a:rPr>
              <a:t> Business eG</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2022403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581" y="168178"/>
            <a:ext cx="9783184" cy="1325563"/>
          </a:xfrm>
          <a:ln w="25400">
            <a:solidFill>
              <a:schemeClr val="tx1"/>
            </a:solidFill>
            <a:prstDash val="dash"/>
          </a:ln>
        </p:spPr>
        <p:txBody>
          <a:bodyPr>
            <a:normAutofit/>
          </a:bodyPr>
          <a:lstStyle/>
          <a:p>
            <a:r>
              <a:rPr lang="de-DE" sz="3600" dirty="0" err="1"/>
              <a:t>Practical</a:t>
            </a:r>
            <a:r>
              <a:rPr lang="de-DE" sz="3600" dirty="0"/>
              <a:t> </a:t>
            </a:r>
            <a:r>
              <a:rPr lang="de-DE" sz="3600" dirty="0" err="1"/>
              <a:t>Example</a:t>
            </a:r>
            <a:r>
              <a:rPr lang="de-DE" sz="3600" dirty="0"/>
              <a:t> – ALLMENDA </a:t>
            </a:r>
            <a:r>
              <a:rPr lang="de-DE" sz="3600" dirty="0" err="1"/>
              <a:t>Social</a:t>
            </a:r>
            <a:r>
              <a:rPr lang="de-DE" sz="3600" dirty="0">
                <a:solidFill>
                  <a:schemeClr val="bg1"/>
                </a:solidFill>
              </a:rPr>
              <a:t> </a:t>
            </a:r>
            <a:r>
              <a:rPr lang="de-DE" sz="3600" dirty="0"/>
              <a:t>Business eG </a:t>
            </a:r>
          </a:p>
        </p:txBody>
      </p:sp>
      <p:sp>
        <p:nvSpPr>
          <p:cNvPr id="3" name="Inhaltsplatzhalter 2"/>
          <p:cNvSpPr>
            <a:spLocks noGrp="1"/>
          </p:cNvSpPr>
          <p:nvPr>
            <p:ph idx="1"/>
          </p:nvPr>
        </p:nvSpPr>
        <p:spPr/>
        <p:txBody>
          <a:bodyPr>
            <a:normAutofit lnSpcReduction="10000"/>
          </a:bodyPr>
          <a:lstStyle/>
          <a:p>
            <a:pPr lvl="0"/>
            <a:r>
              <a:rPr lang="de-DE" sz="2600" dirty="0">
                <a:solidFill>
                  <a:prstClr val="black"/>
                </a:solidFill>
              </a:rPr>
              <a:t>Location: Austria</a:t>
            </a:r>
          </a:p>
          <a:p>
            <a:pPr lvl="0"/>
            <a:r>
              <a:rPr lang="de-DE" sz="2600" dirty="0">
                <a:solidFill>
                  <a:prstClr val="black"/>
                </a:solidFill>
              </a:rPr>
              <a:t>Organisation: registered </a:t>
            </a:r>
            <a:r>
              <a:rPr lang="de-DE" sz="2600" dirty="0" err="1">
                <a:solidFill>
                  <a:prstClr val="black"/>
                </a:solidFill>
              </a:rPr>
              <a:t>cooperative</a:t>
            </a:r>
            <a:endParaRPr lang="de-DE" sz="2600" dirty="0">
              <a:solidFill>
                <a:prstClr val="black"/>
              </a:solidFill>
            </a:endParaRPr>
          </a:p>
          <a:p>
            <a:pPr lvl="0"/>
            <a:r>
              <a:rPr lang="de-DE" sz="2600" dirty="0">
                <a:solidFill>
                  <a:prstClr val="black"/>
                </a:solidFill>
              </a:rPr>
              <a:t>Vision/ </a:t>
            </a:r>
            <a:r>
              <a:rPr lang="de-DE" sz="2600" dirty="0" err="1">
                <a:solidFill>
                  <a:prstClr val="black"/>
                </a:solidFill>
              </a:rPr>
              <a:t>targets</a:t>
            </a:r>
            <a:r>
              <a:rPr lang="de-DE" sz="2600" dirty="0">
                <a:solidFill>
                  <a:prstClr val="black"/>
                </a:solidFill>
              </a:rPr>
              <a:t>: </a:t>
            </a:r>
            <a:r>
              <a:rPr lang="en-US" sz="2600" dirty="0">
                <a:solidFill>
                  <a:prstClr val="black"/>
                </a:solidFill>
              </a:rPr>
              <a:t>Creating meaningful </a:t>
            </a:r>
            <a:r>
              <a:rPr lang="en-US" sz="2600" dirty="0" err="1">
                <a:solidFill>
                  <a:prstClr val="black"/>
                </a:solidFill>
              </a:rPr>
              <a:t>cooperations</a:t>
            </a:r>
            <a:r>
              <a:rPr lang="en-US" sz="2600" dirty="0">
                <a:solidFill>
                  <a:prstClr val="black"/>
                </a:solidFill>
              </a:rPr>
              <a:t> for a </a:t>
            </a:r>
            <a:r>
              <a:rPr lang="en-US" sz="2600" dirty="0" err="1">
                <a:solidFill>
                  <a:prstClr val="black"/>
                </a:solidFill>
              </a:rPr>
              <a:t>liveable</a:t>
            </a:r>
            <a:r>
              <a:rPr lang="en-US" sz="2600" dirty="0">
                <a:solidFill>
                  <a:prstClr val="black"/>
                </a:solidFill>
              </a:rPr>
              <a:t> future in the region </a:t>
            </a:r>
            <a:endParaRPr lang="de-DE" sz="2600" dirty="0">
              <a:solidFill>
                <a:prstClr val="black"/>
              </a:solidFill>
            </a:endParaRPr>
          </a:p>
          <a:p>
            <a:pPr lvl="0"/>
            <a:r>
              <a:rPr lang="de-DE" dirty="0"/>
              <a:t>Key </a:t>
            </a:r>
            <a:r>
              <a:rPr lang="de-DE" dirty="0" err="1"/>
              <a:t>activities</a:t>
            </a:r>
            <a:r>
              <a:rPr lang="de-DE" dirty="0"/>
              <a:t>: </a:t>
            </a:r>
          </a:p>
          <a:p>
            <a:pPr lvl="1"/>
            <a:r>
              <a:rPr lang="en-GB" dirty="0"/>
              <a:t>Development and promotion of regional projects to promote the region and its people</a:t>
            </a:r>
            <a:endParaRPr lang="de-DE" dirty="0"/>
          </a:p>
          <a:p>
            <a:pPr lvl="1"/>
            <a:r>
              <a:rPr lang="en-GB" dirty="0"/>
              <a:t>Regional currencies / service for complementary currencies: Development of voucher systems to keep purchasing power in the region, to maintain jobs and to contribute to the creation of regional goods cycles.</a:t>
            </a:r>
            <a:endParaRPr lang="de-DE" dirty="0"/>
          </a:p>
          <a:p>
            <a:pPr lvl="1"/>
            <a:r>
              <a:rPr lang="en-GB" dirty="0"/>
              <a:t>Regional renewable energy: realisation of photovoltaic power systems</a:t>
            </a:r>
            <a:endParaRPr lang="de-DE" dirty="0"/>
          </a:p>
          <a:p>
            <a:pPr marL="0" indent="0">
              <a:buNone/>
            </a:pPr>
            <a:endParaRPr lang="de-DE" dirty="0"/>
          </a:p>
        </p:txBody>
      </p:sp>
    </p:spTree>
    <p:extLst>
      <p:ext uri="{BB962C8B-B14F-4D97-AF65-F5344CB8AC3E}">
        <p14:creationId xmlns:p14="http://schemas.microsoft.com/office/powerpoint/2010/main" val="3232459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581" y="168178"/>
            <a:ext cx="9783184" cy="1325563"/>
          </a:xfrm>
          <a:ln w="25400">
            <a:solidFill>
              <a:schemeClr val="tx1"/>
            </a:solidFill>
            <a:prstDash val="dash"/>
          </a:ln>
        </p:spPr>
        <p:txBody>
          <a:bodyPr>
            <a:normAutofit/>
          </a:bodyPr>
          <a:lstStyle/>
          <a:p>
            <a:r>
              <a:rPr lang="de-DE" sz="3600" dirty="0" err="1"/>
              <a:t>Practical</a:t>
            </a:r>
            <a:r>
              <a:rPr lang="de-DE" sz="3600" dirty="0"/>
              <a:t> </a:t>
            </a:r>
            <a:r>
              <a:rPr lang="de-DE" sz="3600" dirty="0" err="1"/>
              <a:t>Example</a:t>
            </a:r>
            <a:r>
              <a:rPr lang="de-DE" sz="3600" dirty="0"/>
              <a:t> – ALLMENDA </a:t>
            </a:r>
            <a:r>
              <a:rPr lang="de-DE" sz="3600" dirty="0" err="1"/>
              <a:t>Social</a:t>
            </a:r>
            <a:r>
              <a:rPr lang="de-DE" sz="3600" dirty="0">
                <a:solidFill>
                  <a:schemeClr val="bg1"/>
                </a:solidFill>
              </a:rPr>
              <a:t> </a:t>
            </a:r>
            <a:r>
              <a:rPr lang="de-DE" sz="3600" dirty="0"/>
              <a:t>Business eG </a:t>
            </a:r>
          </a:p>
        </p:txBody>
      </p:sp>
      <p:pic>
        <p:nvPicPr>
          <p:cNvPr id="4" name="Inhaltsplatzhalt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852" y="1503393"/>
            <a:ext cx="10461481" cy="5252186"/>
          </a:xfrm>
          <a:prstGeom prst="rect">
            <a:avLst/>
          </a:prstGeom>
        </p:spPr>
      </p:pic>
    </p:spTree>
    <p:extLst>
      <p:ext uri="{BB962C8B-B14F-4D97-AF65-F5344CB8AC3E}">
        <p14:creationId xmlns:p14="http://schemas.microsoft.com/office/powerpoint/2010/main" val="2536237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581" y="246818"/>
            <a:ext cx="10028610" cy="1325563"/>
          </a:xfrm>
          <a:ln w="25400">
            <a:solidFill>
              <a:schemeClr val="tx1"/>
            </a:solidFill>
            <a:prstDash val="dash"/>
          </a:ln>
        </p:spPr>
        <p:txBody>
          <a:bodyPr/>
          <a:lstStyle/>
          <a:p>
            <a:pPr algn="r"/>
            <a:r>
              <a:rPr lang="de-DE" dirty="0"/>
              <a:t>Science </a:t>
            </a:r>
            <a:r>
              <a:rPr lang="de-DE" dirty="0" err="1"/>
              <a:t>based</a:t>
            </a:r>
            <a:r>
              <a:rPr lang="de-DE" dirty="0"/>
              <a:t> Targets - </a:t>
            </a:r>
            <a:r>
              <a:rPr lang="de-DE" dirty="0" err="1"/>
              <a:t>Foundation</a:t>
            </a:r>
            <a:r>
              <a:rPr lang="de-DE" dirty="0"/>
              <a:t> </a:t>
            </a:r>
          </a:p>
        </p:txBody>
      </p:sp>
      <p:sp>
        <p:nvSpPr>
          <p:cNvPr id="3" name="Inhaltsplatzhalter 2"/>
          <p:cNvSpPr>
            <a:spLocks noGrp="1"/>
          </p:cNvSpPr>
          <p:nvPr>
            <p:ph idx="1"/>
          </p:nvPr>
        </p:nvSpPr>
        <p:spPr/>
        <p:txBody>
          <a:bodyPr/>
          <a:lstStyle/>
          <a:p>
            <a:r>
              <a:rPr lang="en-GB" dirty="0">
                <a:latin typeface="Arial" panose="020B0604020202020204" pitchFamily="34" charset="0"/>
                <a:ea typeface="DengXian"/>
              </a:rPr>
              <a:t>initiative founded in 2015 by CDP (not-for-profit charity), UN Global Compact, World Resources Institute and WWF</a:t>
            </a:r>
          </a:p>
          <a:p>
            <a:r>
              <a:rPr lang="en-GB" dirty="0">
                <a:latin typeface="Arial" panose="020B0604020202020204" pitchFamily="34" charset="0"/>
                <a:ea typeface="DengXian"/>
              </a:rPr>
              <a:t>provides a science-based methodology to set long-term greenhouse gas reduction targets.</a:t>
            </a:r>
          </a:p>
          <a:p>
            <a:r>
              <a:rPr lang="en-GB" dirty="0">
                <a:latin typeface="Arial" panose="020B0604020202020204" pitchFamily="34" charset="0"/>
                <a:ea typeface="DengXian"/>
              </a:rPr>
              <a:t>Goal: develop a sustainability strategy and ensure a profitable corporate future</a:t>
            </a:r>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80" y="246818"/>
            <a:ext cx="1988345" cy="1325563"/>
          </a:xfrm>
          <a:prstGeom prst="rect">
            <a:avLst/>
          </a:prstGeom>
        </p:spPr>
      </p:pic>
    </p:spTree>
    <p:extLst>
      <p:ext uri="{BB962C8B-B14F-4D97-AF65-F5344CB8AC3E}">
        <p14:creationId xmlns:p14="http://schemas.microsoft.com/office/powerpoint/2010/main" val="89006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361" y="370200"/>
            <a:ext cx="10267761" cy="1325563"/>
          </a:xfrm>
          <a:ln w="25400">
            <a:solidFill>
              <a:schemeClr val="tx1"/>
            </a:solidFill>
            <a:prstDash val="dash"/>
          </a:ln>
        </p:spPr>
        <p:txBody>
          <a:bodyPr/>
          <a:lstStyle/>
          <a:p>
            <a:pPr algn="r"/>
            <a:r>
              <a:rPr lang="de-DE" dirty="0"/>
              <a:t>Science </a:t>
            </a:r>
            <a:r>
              <a:rPr lang="de-DE" dirty="0" err="1"/>
              <a:t>based</a:t>
            </a:r>
            <a:r>
              <a:rPr lang="de-DE" dirty="0"/>
              <a:t> Targets - </a:t>
            </a:r>
            <a:r>
              <a:rPr lang="de-DE" dirty="0" err="1"/>
              <a:t>Participation</a:t>
            </a:r>
            <a:endParaRPr lang="de-DE" dirty="0"/>
          </a:p>
        </p:txBody>
      </p:sp>
      <p:sp>
        <p:nvSpPr>
          <p:cNvPr id="3" name="Inhaltsplatzhalter 2"/>
          <p:cNvSpPr>
            <a:spLocks noGrp="1"/>
          </p:cNvSpPr>
          <p:nvPr>
            <p:ph idx="1"/>
          </p:nvPr>
        </p:nvSpPr>
        <p:spPr>
          <a:xfrm>
            <a:off x="564361" y="2301402"/>
            <a:ext cx="10536219" cy="4351338"/>
          </a:xfrm>
        </p:spPr>
        <p:txBody>
          <a:bodyPr/>
          <a:lstStyle/>
          <a:p>
            <a:pPr marL="0" indent="0">
              <a:buNone/>
            </a:pPr>
            <a:r>
              <a:rPr lang="en-GB" dirty="0"/>
              <a:t>The five steps of participation are: </a:t>
            </a:r>
            <a:endParaRPr lang="de-DE" dirty="0"/>
          </a:p>
          <a:p>
            <a:pPr marL="0" indent="0">
              <a:buNone/>
            </a:pPr>
            <a:r>
              <a:rPr lang="en-GB" dirty="0"/>
              <a:t>1. commit to participate </a:t>
            </a:r>
            <a:endParaRPr lang="de-DE" dirty="0"/>
          </a:p>
          <a:p>
            <a:pPr marL="0" indent="0">
              <a:buNone/>
            </a:pPr>
            <a:r>
              <a:rPr lang="en-GB" dirty="0"/>
              <a:t>2. development of the targets </a:t>
            </a:r>
            <a:endParaRPr lang="de-DE" dirty="0"/>
          </a:p>
          <a:p>
            <a:pPr marL="0" indent="0">
              <a:buNone/>
            </a:pPr>
            <a:r>
              <a:rPr lang="en-GB" dirty="0"/>
              <a:t>3. submitting to SBT </a:t>
            </a:r>
            <a:endParaRPr lang="de-DE" dirty="0"/>
          </a:p>
          <a:p>
            <a:pPr marL="0" indent="0">
              <a:buNone/>
            </a:pPr>
            <a:r>
              <a:rPr lang="en-GB" dirty="0"/>
              <a:t>4. communication </a:t>
            </a:r>
            <a:endParaRPr lang="de-DE" dirty="0"/>
          </a:p>
          <a:p>
            <a:pPr marL="0" indent="0">
              <a:buNone/>
            </a:pPr>
            <a:r>
              <a:rPr lang="en-GB" dirty="0"/>
              <a:t>5. publication (Science based targets, 2021).</a:t>
            </a:r>
            <a:endParaRPr lang="de-DE" dirty="0"/>
          </a:p>
          <a:p>
            <a:pPr marL="0" indent="0">
              <a:buNone/>
            </a:pPr>
            <a:r>
              <a:rPr lang="en-GB" dirty="0"/>
              <a:t> </a:t>
            </a:r>
            <a:endParaRPr lang="de-DE" dirty="0"/>
          </a:p>
          <a:p>
            <a:pPr marL="0" indent="0">
              <a:buNone/>
            </a:pP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61" y="370200"/>
            <a:ext cx="1995957" cy="1330638"/>
          </a:xfrm>
          <a:prstGeom prst="rect">
            <a:avLst/>
          </a:prstGeom>
        </p:spPr>
      </p:pic>
    </p:spTree>
    <p:extLst>
      <p:ext uri="{BB962C8B-B14F-4D97-AF65-F5344CB8AC3E}">
        <p14:creationId xmlns:p14="http://schemas.microsoft.com/office/powerpoint/2010/main" val="178247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Kolleg*innen, die einen Kreis bilden, um den Zusammenhalt zu stärken"/>
          <p:cNvPicPr>
            <a:picLocks noChangeAspect="1"/>
          </p:cNvPicPr>
          <p:nvPr/>
        </p:nvPicPr>
        <p:blipFill>
          <a:blip r:embed="rId3">
            <a:alphaModFix amt="30000"/>
          </a:blip>
          <a:srcRect/>
          <a:stretch/>
        </p:blipFill>
        <p:spPr>
          <a:xfrm>
            <a:off x="-12879" y="0"/>
            <a:ext cx="10882648" cy="6858000"/>
          </a:xfrm>
          <a:prstGeom prst="rect">
            <a:avLst/>
          </a:prstGeom>
        </p:spPr>
      </p:pic>
      <p:sp>
        <p:nvSpPr>
          <p:cNvPr id="3" name="Titel 1">
            <a:extLst>
              <a:ext uri="{FF2B5EF4-FFF2-40B4-BE49-F238E27FC236}">
                <a16:creationId xmlns:a16="http://schemas.microsoft.com/office/drawing/2014/main" id="{F82E0A78-32C2-DA4A-8707-1C247BD1B269}"/>
              </a:ext>
            </a:extLst>
          </p:cNvPr>
          <p:cNvSpPr txBox="1">
            <a:spLocks/>
          </p:cNvSpPr>
          <p:nvPr/>
        </p:nvSpPr>
        <p:spPr>
          <a:xfrm>
            <a:off x="536853" y="2497134"/>
            <a:ext cx="9783184" cy="1863731"/>
          </a:xfrm>
          <a:prstGeom prst="rect">
            <a:avLst/>
          </a:prstGeom>
          <a:ln w="25400">
            <a:solidFill>
              <a:srgbClr val="009BE8"/>
            </a:solidFill>
            <a:prstDash val="dash"/>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4800" dirty="0" err="1">
                <a:solidFill>
                  <a:srgbClr val="009BE8"/>
                </a:solidFill>
                <a:latin typeface="Arial" panose="020B0604020202020204" pitchFamily="34" charset="0"/>
                <a:cs typeface="Arial" panose="020B0604020202020204" pitchFamily="34" charset="0"/>
              </a:rPr>
              <a:t>Sustainability</a:t>
            </a:r>
            <a:r>
              <a:rPr lang="de-DE" sz="4800" dirty="0">
                <a:solidFill>
                  <a:srgbClr val="009BE8"/>
                </a:solidFill>
                <a:latin typeface="Arial" panose="020B0604020202020204" pitchFamily="34" charset="0"/>
                <a:cs typeface="Arial" panose="020B0604020202020204" pitchFamily="34" charset="0"/>
              </a:rPr>
              <a:t> </a:t>
            </a:r>
            <a:r>
              <a:rPr lang="de-DE" sz="4800" dirty="0" err="1">
                <a:solidFill>
                  <a:srgbClr val="009BE8"/>
                </a:solidFill>
                <a:latin typeface="Arial" panose="020B0604020202020204" pitchFamily="34" charset="0"/>
                <a:cs typeface="Arial" panose="020B0604020202020204" pitchFamily="34" charset="0"/>
              </a:rPr>
              <a:t>management</a:t>
            </a:r>
            <a:r>
              <a:rPr lang="de-DE" sz="4800" dirty="0">
                <a:solidFill>
                  <a:srgbClr val="009BE8"/>
                </a:solidFill>
                <a:latin typeface="Arial" panose="020B0604020202020204" pitchFamily="34" charset="0"/>
                <a:cs typeface="Arial" panose="020B0604020202020204" pitchFamily="34" charset="0"/>
              </a:rPr>
              <a:t> </a:t>
            </a:r>
            <a:r>
              <a:rPr lang="de-DE" sz="4800" dirty="0" err="1">
                <a:solidFill>
                  <a:srgbClr val="009BE8"/>
                </a:solidFill>
                <a:latin typeface="Arial" panose="020B0604020202020204" pitchFamily="34" charset="0"/>
                <a:cs typeface="Arial" panose="020B0604020202020204" pitchFamily="34" charset="0"/>
              </a:rPr>
              <a:t>requirements</a:t>
            </a:r>
            <a:r>
              <a:rPr lang="de-DE" sz="4800" dirty="0">
                <a:solidFill>
                  <a:srgbClr val="009BE8"/>
                </a:solidFill>
                <a:latin typeface="Arial" panose="020B0604020202020204" pitchFamily="34" charset="0"/>
                <a:cs typeface="Arial" panose="020B0604020202020204" pitchFamily="34" charset="0"/>
              </a:rPr>
              <a:t> and </a:t>
            </a:r>
            <a:r>
              <a:rPr lang="de-DE" sz="4800" dirty="0" err="1">
                <a:solidFill>
                  <a:srgbClr val="009BE8"/>
                </a:solidFill>
                <a:latin typeface="Arial" panose="020B0604020202020204" pitchFamily="34" charset="0"/>
                <a:cs typeface="Arial" panose="020B0604020202020204" pitchFamily="34" charset="0"/>
              </a:rPr>
              <a:t>implementation</a:t>
            </a:r>
            <a:r>
              <a:rPr lang="de-DE" sz="4800" dirty="0">
                <a:solidFill>
                  <a:srgbClr val="009BE8"/>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97127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Drei ordentlich gestapelte Bücher">
            <a:extLst>
              <a:ext uri="{FF2B5EF4-FFF2-40B4-BE49-F238E27FC236}">
                <a16:creationId xmlns:a16="http://schemas.microsoft.com/office/drawing/2014/main" id="{8ED313A8-225C-BF90-A623-9B277D84F17E}"/>
              </a:ext>
            </a:extLst>
          </p:cNvPr>
          <p:cNvPicPr>
            <a:picLocks noChangeAspect="1"/>
          </p:cNvPicPr>
          <p:nvPr/>
        </p:nvPicPr>
        <p:blipFill rotWithShape="1">
          <a:blip r:embed="rId3">
            <a:alphaModFix amt="43000"/>
          </a:blip>
          <a:srcRect b="16123"/>
          <a:stretch/>
        </p:blipFill>
        <p:spPr>
          <a:xfrm>
            <a:off x="-49408" y="-20727"/>
            <a:ext cx="12304352" cy="6878727"/>
          </a:xfrm>
          <a:prstGeom prst="rect">
            <a:avLst/>
          </a:prstGeom>
        </p:spPr>
      </p:pic>
      <p:sp>
        <p:nvSpPr>
          <p:cNvPr id="3" name="Inhaltsplatzhalter 2">
            <a:extLst>
              <a:ext uri="{FF2B5EF4-FFF2-40B4-BE49-F238E27FC236}">
                <a16:creationId xmlns:a16="http://schemas.microsoft.com/office/drawing/2014/main" id="{B9C71C62-AE4F-EA88-95BB-F7F9E0483657}"/>
              </a:ext>
            </a:extLst>
          </p:cNvPr>
          <p:cNvSpPr>
            <a:spLocks noGrp="1"/>
          </p:cNvSpPr>
          <p:nvPr>
            <p:ph idx="1"/>
          </p:nvPr>
        </p:nvSpPr>
        <p:spPr>
          <a:xfrm>
            <a:off x="656489" y="2653796"/>
            <a:ext cx="5168178" cy="1550408"/>
          </a:xfrm>
          <a:ln>
            <a:solidFill>
              <a:schemeClr val="tx1"/>
            </a:solidFill>
          </a:ln>
        </p:spPr>
        <p:txBody>
          <a:bodyPr>
            <a:normAutofit/>
          </a:bodyPr>
          <a:lstStyle/>
          <a:p>
            <a:pPr marL="0" indent="0" algn="just">
              <a:buNone/>
            </a:pPr>
            <a:r>
              <a:rPr lang="de-DE" sz="3200" dirty="0">
                <a:latin typeface="Arial" panose="020B0604020202020204" pitchFamily="34" charset="0"/>
                <a:cs typeface="Arial" panose="020B0604020202020204" pitchFamily="34" charset="0"/>
              </a:rPr>
              <a:t>All </a:t>
            </a:r>
            <a:r>
              <a:rPr lang="de-DE" sz="3200" dirty="0" err="1">
                <a:latin typeface="Arial" panose="020B0604020202020204" pitchFamily="34" charset="0"/>
                <a:cs typeface="Arial" panose="020B0604020202020204" pitchFamily="34" charset="0"/>
              </a:rPr>
              <a:t>sources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of</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these</a:t>
            </a:r>
            <a:r>
              <a:rPr lang="de-DE" sz="3200" dirty="0">
                <a:latin typeface="Arial" panose="020B0604020202020204" pitchFamily="34" charset="0"/>
                <a:cs typeface="Arial" panose="020B0604020202020204" pitchFamily="34" charset="0"/>
              </a:rPr>
              <a:t> Power Point </a:t>
            </a:r>
            <a:r>
              <a:rPr lang="de-DE" sz="3200" dirty="0" err="1">
                <a:latin typeface="Arial" panose="020B0604020202020204" pitchFamily="34" charset="0"/>
                <a:cs typeface="Arial" panose="020B0604020202020204" pitchFamily="34" charset="0"/>
              </a:rPr>
              <a:t>slides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can</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be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found</a:t>
            </a:r>
            <a:r>
              <a:rPr lang="de-DE" sz="3200" dirty="0">
                <a:latin typeface="Arial" panose="020B0604020202020204" pitchFamily="34" charset="0"/>
                <a:cs typeface="Arial" panose="020B0604020202020204" pitchFamily="34" charset="0"/>
              </a:rPr>
              <a:t> in </a:t>
            </a:r>
            <a:r>
              <a:rPr lang="de-DE" sz="3200" dirty="0" err="1">
                <a:latin typeface="Arial" panose="020B0604020202020204" pitchFamily="34" charset="0"/>
                <a:cs typeface="Arial" panose="020B0604020202020204" pitchFamily="34" charset="0"/>
              </a:rPr>
              <a:t>the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corresponding</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script</a:t>
            </a:r>
            <a:r>
              <a:rPr lang="de-DE" sz="3200" dirty="0">
                <a:latin typeface="Arial" panose="020B0604020202020204" pitchFamily="34" charset="0"/>
                <a:cs typeface="Arial" panose="020B0604020202020204" pitchFamily="34" charset="0"/>
              </a:rPr>
              <a:t>. </a:t>
            </a:r>
          </a:p>
        </p:txBody>
      </p:sp>
      <p:sp>
        <p:nvSpPr>
          <p:cNvPr id="8" name="Textfeld 7">
            <a:extLst>
              <a:ext uri="{FF2B5EF4-FFF2-40B4-BE49-F238E27FC236}">
                <a16:creationId xmlns:a16="http://schemas.microsoft.com/office/drawing/2014/main" id="{75B8A684-8873-6538-C762-38ECB956B1B4}"/>
              </a:ext>
            </a:extLst>
          </p:cNvPr>
          <p:cNvSpPr txBox="1"/>
          <p:nvPr/>
        </p:nvSpPr>
        <p:spPr>
          <a:xfrm>
            <a:off x="-246197" y="5451925"/>
            <a:ext cx="12141728" cy="923330"/>
          </a:xfrm>
          <a:prstGeom prst="rect">
            <a:avLst/>
          </a:prstGeom>
          <a:noFill/>
        </p:spPr>
        <p:txBody>
          <a:bodyPr wrap="square">
            <a:spAutoFit/>
          </a:bodyPr>
          <a:lstStyle/>
          <a:p>
            <a:pPr lvl="1" algn="just"/>
            <a:r>
              <a:rPr lang="en-US" sz="1800" dirty="0">
                <a:latin typeface="Arial" panose="020B0604020202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de-DE"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244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5" name="Grafik 4" descr="Gelbe Sprechblase auf blauem Hintergrund"/>
          <p:cNvPicPr/>
          <p:nvPr/>
        </p:nvPicPr>
        <p:blipFill>
          <a:blip r:embed="rId3" cstate="screen">
            <a:alphaModFix amt="50000"/>
            <a:extLst>
              <a:ext uri="{28A0092B-C50C-407E-A947-70E740481C1C}">
                <a14:useLocalDpi xmlns:a14="http://schemas.microsoft.com/office/drawing/2010/main"/>
              </a:ext>
            </a:extLst>
          </a:blip>
          <a:stretch/>
        </p:blipFill>
        <p:spPr>
          <a:xfrm>
            <a:off x="-111240" y="-999000"/>
            <a:ext cx="12413880" cy="8275680"/>
          </a:xfrm>
          <a:prstGeom prst="rect">
            <a:avLst/>
          </a:prstGeom>
          <a:ln w="0">
            <a:noFill/>
          </a:ln>
        </p:spPr>
      </p:pic>
      <p:pic>
        <p:nvPicPr>
          <p:cNvPr id="396" name="Grafik 3" descr="Gelbe Sprechblase auf blauem Hintergrund"/>
          <p:cNvPicPr/>
          <p:nvPr/>
        </p:nvPicPr>
        <p:blipFill>
          <a:blip r:embed="rId3" cstate="screen">
            <a:alphaModFix amt="50000"/>
            <a:extLst>
              <a:ext uri="{28A0092B-C50C-407E-A947-70E740481C1C}">
                <a14:useLocalDpi xmlns:a14="http://schemas.microsoft.com/office/drawing/2010/main"/>
              </a:ext>
            </a:extLst>
          </a:blip>
          <a:stretch/>
        </p:blipFill>
        <p:spPr>
          <a:xfrm>
            <a:off x="-111240" y="-999000"/>
            <a:ext cx="12413880" cy="8275680"/>
          </a:xfrm>
          <a:prstGeom prst="rect">
            <a:avLst/>
          </a:prstGeom>
          <a:ln w="0">
            <a:noFill/>
          </a:ln>
        </p:spPr>
      </p:pic>
      <p:sp>
        <p:nvSpPr>
          <p:cNvPr id="397" name="Textfeld 1"/>
          <p:cNvSpPr/>
          <p:nvPr/>
        </p:nvSpPr>
        <p:spPr>
          <a:xfrm>
            <a:off x="3269160" y="2600280"/>
            <a:ext cx="565344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de-DE" sz="3200" b="1" strike="noStrike" spc="-1">
                <a:solidFill>
                  <a:srgbClr val="0093DD"/>
                </a:solidFill>
                <a:latin typeface="Arial"/>
              </a:rPr>
              <a:t>You can use the next slides</a:t>
            </a:r>
            <a:endParaRPr lang="de-DE" sz="3200" b="0" strike="noStrike" spc="-1">
              <a:latin typeface="Calibri"/>
            </a:endParaRPr>
          </a:p>
          <a:p>
            <a:pPr algn="ctr">
              <a:lnSpc>
                <a:spcPct val="100000"/>
              </a:lnSpc>
              <a:buNone/>
            </a:pPr>
            <a:r>
              <a:rPr lang="de-DE" sz="3200" b="1" strike="noStrike" spc="-1">
                <a:solidFill>
                  <a:srgbClr val="0093DD"/>
                </a:solidFill>
                <a:latin typeface="Arial"/>
              </a:rPr>
              <a:t>for different activities.</a:t>
            </a:r>
            <a:endParaRPr lang="de-DE" sz="3200" b="0" strike="noStrike" spc="-1">
              <a:latin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for</a:t>
            </a:r>
            <a:r>
              <a:rPr lang="de-DE" sz="2500" dirty="0">
                <a:solidFill>
                  <a:schemeClr val="bg1"/>
                </a:solidFill>
              </a:rPr>
              <a:t> </a:t>
            </a:r>
            <a:r>
              <a:rPr lang="de-DE" sz="2500" dirty="0" err="1">
                <a:solidFill>
                  <a:schemeClr val="bg1"/>
                </a:solidFill>
              </a:rPr>
              <a:t>giving</a:t>
            </a:r>
            <a:r>
              <a:rPr lang="de-DE" sz="2500" dirty="0">
                <a:solidFill>
                  <a:schemeClr val="bg1"/>
                </a:solidFill>
              </a:rPr>
              <a:t> a time </a:t>
            </a:r>
            <a:r>
              <a:rPr lang="de-DE" sz="2500" dirty="0" err="1">
                <a:solidFill>
                  <a:schemeClr val="bg1"/>
                </a:solidFill>
              </a:rPr>
              <a:t>frame</a:t>
            </a:r>
            <a:endParaRPr lang="de-DE" sz="2500" dirty="0">
              <a:solidFill>
                <a:schemeClr val="bg1"/>
              </a:solidFill>
            </a:endParaRPr>
          </a:p>
        </p:txBody>
      </p:sp>
      <p:pic>
        <p:nvPicPr>
          <p:cNvPr id="8" name="Grafik 7" descr="Wecker mit einfarbiger Füllung">
            <a:extLst>
              <a:ext uri="{FF2B5EF4-FFF2-40B4-BE49-F238E27FC236}">
                <a16:creationId xmlns:a16="http://schemas.microsoft.com/office/drawing/2014/main" id="{68130616-C796-9149-883C-1D3746719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3911" y="1759857"/>
            <a:ext cx="1531258" cy="1531258"/>
          </a:xfrm>
          <a:prstGeom prst="rect">
            <a:avLst/>
          </a:prstGeom>
        </p:spPr>
      </p:pic>
    </p:spTree>
    <p:extLst>
      <p:ext uri="{BB962C8B-B14F-4D97-AF65-F5344CB8AC3E}">
        <p14:creationId xmlns:p14="http://schemas.microsoft.com/office/powerpoint/2010/main" val="2713095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to</a:t>
            </a:r>
            <a:r>
              <a:rPr lang="de-DE" sz="2500" dirty="0">
                <a:solidFill>
                  <a:schemeClr val="bg1"/>
                </a:solidFill>
              </a:rPr>
              <a:t> </a:t>
            </a:r>
            <a:r>
              <a:rPr lang="de-DE" sz="2500" dirty="0" err="1">
                <a:solidFill>
                  <a:schemeClr val="bg1"/>
                </a:solidFill>
              </a:rPr>
              <a:t>use</a:t>
            </a:r>
            <a:r>
              <a:rPr lang="de-DE" sz="2500" dirty="0">
                <a:solidFill>
                  <a:schemeClr val="bg1"/>
                </a:solidFill>
              </a:rPr>
              <a:t> </a:t>
            </a:r>
            <a:r>
              <a:rPr lang="de-DE" sz="2500" dirty="0" err="1">
                <a:solidFill>
                  <a:schemeClr val="bg1"/>
                </a:solidFill>
              </a:rPr>
              <a:t>it</a:t>
            </a:r>
            <a:r>
              <a:rPr lang="de-DE" sz="2500" dirty="0">
                <a:solidFill>
                  <a:schemeClr val="bg1"/>
                </a:solidFill>
              </a:rPr>
              <a:t> </a:t>
            </a:r>
            <a:r>
              <a:rPr lang="de-DE" sz="2500" dirty="0" err="1">
                <a:solidFill>
                  <a:schemeClr val="bg1"/>
                </a:solidFill>
              </a:rPr>
              <a:t>for</a:t>
            </a:r>
            <a:r>
              <a:rPr lang="de-DE" sz="2500" dirty="0">
                <a:solidFill>
                  <a:schemeClr val="bg1"/>
                </a:solidFill>
              </a:rPr>
              <a:t> </a:t>
            </a:r>
            <a:r>
              <a:rPr lang="de-DE" sz="2500" dirty="0" err="1">
                <a:solidFill>
                  <a:schemeClr val="bg1"/>
                </a:solidFill>
              </a:rPr>
              <a:t>group</a:t>
            </a:r>
            <a:r>
              <a:rPr lang="de-DE" sz="2500" dirty="0">
                <a:solidFill>
                  <a:schemeClr val="bg1"/>
                </a:solidFill>
              </a:rPr>
              <a:t> </a:t>
            </a:r>
            <a:r>
              <a:rPr lang="de-DE" sz="2500" dirty="0" err="1">
                <a:solidFill>
                  <a:schemeClr val="bg1"/>
                </a:solidFill>
              </a:rPr>
              <a:t>work</a:t>
            </a:r>
            <a:endParaRPr lang="de-DE" sz="2500" dirty="0">
              <a:solidFill>
                <a:schemeClr val="bg1"/>
              </a:solidFill>
            </a:endParaRPr>
          </a:p>
        </p:txBody>
      </p:sp>
      <p:pic>
        <p:nvPicPr>
          <p:cNvPr id="3" name="Grafik 2" descr="Benutzer mit einfarbiger Füllung">
            <a:extLst>
              <a:ext uri="{FF2B5EF4-FFF2-40B4-BE49-F238E27FC236}">
                <a16:creationId xmlns:a16="http://schemas.microsoft.com/office/drawing/2014/main" id="{FDBFC420-D882-1644-B55F-1E703C852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4543" y="2024743"/>
            <a:ext cx="1182914" cy="1182914"/>
          </a:xfrm>
          <a:prstGeom prst="rect">
            <a:avLst/>
          </a:prstGeom>
        </p:spPr>
      </p:pic>
    </p:spTree>
    <p:extLst>
      <p:ext uri="{BB962C8B-B14F-4D97-AF65-F5344CB8AC3E}">
        <p14:creationId xmlns:p14="http://schemas.microsoft.com/office/powerpoint/2010/main" val="1324466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for</a:t>
            </a:r>
            <a:r>
              <a:rPr lang="de-DE" sz="2500" dirty="0">
                <a:solidFill>
                  <a:schemeClr val="bg1"/>
                </a:solidFill>
              </a:rPr>
              <a:t> </a:t>
            </a:r>
            <a:r>
              <a:rPr lang="de-DE" sz="2500" dirty="0" err="1">
                <a:solidFill>
                  <a:schemeClr val="bg1"/>
                </a:solidFill>
              </a:rPr>
              <a:t>content</a:t>
            </a:r>
            <a:r>
              <a:rPr lang="de-DE" sz="2500" dirty="0">
                <a:solidFill>
                  <a:schemeClr val="bg1"/>
                </a:solidFill>
              </a:rPr>
              <a:t>, </a:t>
            </a:r>
            <a:r>
              <a:rPr lang="de-DE" sz="2500" dirty="0" err="1">
                <a:solidFill>
                  <a:schemeClr val="bg1"/>
                </a:solidFill>
              </a:rPr>
              <a:t>use</a:t>
            </a:r>
            <a:r>
              <a:rPr lang="de-DE" sz="2500" dirty="0">
                <a:solidFill>
                  <a:schemeClr val="bg1"/>
                </a:solidFill>
              </a:rPr>
              <a:t> </a:t>
            </a:r>
            <a:r>
              <a:rPr lang="de-DE" sz="2500" dirty="0" err="1">
                <a:solidFill>
                  <a:schemeClr val="bg1"/>
                </a:solidFill>
              </a:rPr>
              <a:t>of</a:t>
            </a:r>
            <a:r>
              <a:rPr lang="de-DE" sz="2500" dirty="0">
                <a:solidFill>
                  <a:schemeClr val="bg1"/>
                </a:solidFill>
              </a:rPr>
              <a:t> </a:t>
            </a:r>
            <a:r>
              <a:rPr lang="de-DE" sz="2500" dirty="0" err="1">
                <a:solidFill>
                  <a:schemeClr val="bg1"/>
                </a:solidFill>
              </a:rPr>
              <a:t>script</a:t>
            </a:r>
            <a:r>
              <a:rPr lang="de-DE" sz="2500" dirty="0">
                <a:solidFill>
                  <a:schemeClr val="bg1"/>
                </a:solidFill>
              </a:rPr>
              <a:t>, </a:t>
            </a:r>
            <a:r>
              <a:rPr lang="de-DE" sz="2500" dirty="0" err="1">
                <a:solidFill>
                  <a:schemeClr val="bg1"/>
                </a:solidFill>
              </a:rPr>
              <a:t>homework</a:t>
            </a:r>
            <a:endParaRPr lang="de-DE" sz="2500" dirty="0">
              <a:solidFill>
                <a:schemeClr val="bg1"/>
              </a:solidFill>
            </a:endParaRPr>
          </a:p>
        </p:txBody>
      </p:sp>
      <p:pic>
        <p:nvPicPr>
          <p:cNvPr id="7" name="Grafik 6" descr="Dokument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8213" y="1934026"/>
            <a:ext cx="1215573" cy="1215573"/>
          </a:xfrm>
          <a:prstGeom prst="rect">
            <a:avLst/>
          </a:prstGeom>
        </p:spPr>
      </p:pic>
    </p:spTree>
    <p:extLst>
      <p:ext uri="{BB962C8B-B14F-4D97-AF65-F5344CB8AC3E}">
        <p14:creationId xmlns:p14="http://schemas.microsoft.com/office/powerpoint/2010/main" val="2496267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use</a:t>
            </a:r>
            <a:r>
              <a:rPr lang="de-DE" sz="2500" dirty="0">
                <a:solidFill>
                  <a:schemeClr val="bg1"/>
                </a:solidFill>
              </a:rPr>
              <a:t> ist </a:t>
            </a:r>
            <a:r>
              <a:rPr lang="de-DE" sz="2500" dirty="0" err="1">
                <a:solidFill>
                  <a:schemeClr val="bg1"/>
                </a:solidFill>
              </a:rPr>
              <a:t>for</a:t>
            </a:r>
            <a:r>
              <a:rPr lang="de-DE" sz="2500" dirty="0">
                <a:solidFill>
                  <a:schemeClr val="bg1"/>
                </a:solidFill>
              </a:rPr>
              <a:t> </a:t>
            </a:r>
            <a:r>
              <a:rPr lang="de-DE" sz="2500" dirty="0" err="1">
                <a:solidFill>
                  <a:schemeClr val="bg1"/>
                </a:solidFill>
              </a:rPr>
              <a:t>questions</a:t>
            </a:r>
            <a:r>
              <a:rPr lang="de-DE" sz="2500" dirty="0">
                <a:solidFill>
                  <a:schemeClr val="bg1"/>
                </a:solidFill>
              </a:rPr>
              <a:t>, </a:t>
            </a:r>
            <a:r>
              <a:rPr lang="de-DE" sz="2500" dirty="0" err="1">
                <a:solidFill>
                  <a:schemeClr val="bg1"/>
                </a:solidFill>
              </a:rPr>
              <a:t>discussiones</a:t>
            </a:r>
            <a:r>
              <a:rPr lang="de-DE" sz="2500" dirty="0">
                <a:solidFill>
                  <a:schemeClr val="bg1"/>
                </a:solidFill>
              </a:rPr>
              <a:t>, </a:t>
            </a:r>
            <a:r>
              <a:rPr lang="de-DE" sz="2500" dirty="0" err="1">
                <a:solidFill>
                  <a:schemeClr val="bg1"/>
                </a:solidFill>
              </a:rPr>
              <a:t>feedback</a:t>
            </a:r>
            <a:endParaRPr lang="de-DE" sz="2500" dirty="0">
              <a:solidFill>
                <a:schemeClr val="bg1"/>
              </a:solidFill>
            </a:endParaRPr>
          </a:p>
        </p:txBody>
      </p:sp>
      <p:pic>
        <p:nvPicPr>
          <p:cNvPr id="7" name="Grafik 6" descr="Fragezeichen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88213" y="1934026"/>
            <a:ext cx="1215573" cy="1215573"/>
          </a:xfrm>
          <a:prstGeom prst="rect">
            <a:avLst/>
          </a:prstGeom>
        </p:spPr>
      </p:pic>
    </p:spTree>
    <p:extLst>
      <p:ext uri="{BB962C8B-B14F-4D97-AF65-F5344CB8AC3E}">
        <p14:creationId xmlns:p14="http://schemas.microsoft.com/office/powerpoint/2010/main" val="3310808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for</a:t>
            </a:r>
            <a:r>
              <a:rPr lang="de-DE" sz="2500" dirty="0">
                <a:solidFill>
                  <a:schemeClr val="bg1"/>
                </a:solidFill>
              </a:rPr>
              <a:t> </a:t>
            </a:r>
            <a:r>
              <a:rPr lang="de-DE" sz="2500" dirty="0" err="1">
                <a:solidFill>
                  <a:schemeClr val="bg1"/>
                </a:solidFill>
              </a:rPr>
              <a:t>the</a:t>
            </a:r>
            <a:r>
              <a:rPr lang="de-DE" sz="2500" dirty="0">
                <a:solidFill>
                  <a:schemeClr val="bg1"/>
                </a:solidFill>
              </a:rPr>
              <a:t> </a:t>
            </a:r>
            <a:r>
              <a:rPr lang="de-DE" sz="2500" dirty="0" err="1">
                <a:solidFill>
                  <a:schemeClr val="bg1"/>
                </a:solidFill>
              </a:rPr>
              <a:t>using</a:t>
            </a:r>
            <a:r>
              <a:rPr lang="de-DE" sz="2500" dirty="0">
                <a:solidFill>
                  <a:schemeClr val="bg1"/>
                </a:solidFill>
              </a:rPr>
              <a:t> </a:t>
            </a:r>
            <a:r>
              <a:rPr lang="de-DE" sz="2500" dirty="0" err="1">
                <a:solidFill>
                  <a:schemeClr val="bg1"/>
                </a:solidFill>
              </a:rPr>
              <a:t>of</a:t>
            </a:r>
            <a:r>
              <a:rPr lang="de-DE" sz="2500" dirty="0">
                <a:solidFill>
                  <a:schemeClr val="bg1"/>
                </a:solidFill>
              </a:rPr>
              <a:t> </a:t>
            </a:r>
            <a:r>
              <a:rPr lang="de-DE" sz="2500" dirty="0" err="1">
                <a:solidFill>
                  <a:schemeClr val="bg1"/>
                </a:solidFill>
              </a:rPr>
              <a:t>materials</a:t>
            </a:r>
            <a:r>
              <a:rPr lang="de-DE" sz="2500" dirty="0">
                <a:solidFill>
                  <a:schemeClr val="bg1"/>
                </a:solidFill>
              </a:rPr>
              <a:t> (</a:t>
            </a:r>
            <a:r>
              <a:rPr lang="de-DE" sz="2500" dirty="0" err="1">
                <a:solidFill>
                  <a:schemeClr val="bg1"/>
                </a:solidFill>
              </a:rPr>
              <a:t>which</a:t>
            </a:r>
            <a:r>
              <a:rPr lang="de-DE" sz="2500" dirty="0">
                <a:solidFill>
                  <a:schemeClr val="bg1"/>
                </a:solidFill>
              </a:rPr>
              <a:t> </a:t>
            </a:r>
            <a:r>
              <a:rPr lang="de-DE" sz="2500" dirty="0" err="1">
                <a:solidFill>
                  <a:schemeClr val="bg1"/>
                </a:solidFill>
              </a:rPr>
              <a:t>materials</a:t>
            </a:r>
            <a:r>
              <a:rPr lang="de-DE" sz="2500" dirty="0">
                <a:solidFill>
                  <a:schemeClr val="bg1"/>
                </a:solidFill>
              </a:rPr>
              <a:t> </a:t>
            </a:r>
            <a:r>
              <a:rPr lang="de-DE" sz="2500" dirty="0" err="1">
                <a:solidFill>
                  <a:schemeClr val="bg1"/>
                </a:solidFill>
              </a:rPr>
              <a:t>their</a:t>
            </a:r>
            <a:r>
              <a:rPr lang="de-DE" sz="2500" dirty="0">
                <a:solidFill>
                  <a:schemeClr val="bg1"/>
                </a:solidFill>
              </a:rPr>
              <a:t> </a:t>
            </a:r>
            <a:r>
              <a:rPr lang="de-DE" sz="2500" dirty="0" err="1">
                <a:solidFill>
                  <a:schemeClr val="bg1"/>
                </a:solidFill>
              </a:rPr>
              <a:t>need</a:t>
            </a:r>
            <a:r>
              <a:rPr lang="de-DE" sz="2500" dirty="0">
                <a:solidFill>
                  <a:schemeClr val="bg1"/>
                </a:solidFill>
              </a:rPr>
              <a:t>)</a:t>
            </a:r>
          </a:p>
        </p:txBody>
      </p:sp>
      <p:pic>
        <p:nvPicPr>
          <p:cNvPr id="7" name="Grafik 6" descr="Glühbirne und Stift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753" y="1917699"/>
            <a:ext cx="1215573" cy="1215573"/>
          </a:xfrm>
          <a:prstGeom prst="rect">
            <a:avLst/>
          </a:prstGeom>
        </p:spPr>
      </p:pic>
    </p:spTree>
    <p:extLst>
      <p:ext uri="{BB962C8B-B14F-4D97-AF65-F5344CB8AC3E}">
        <p14:creationId xmlns:p14="http://schemas.microsoft.com/office/powerpoint/2010/main" val="616964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algn="ctr"/>
            <a:r>
              <a:rPr lang="de-DE" sz="2500" dirty="0">
                <a:solidFill>
                  <a:schemeClr val="bg1"/>
                </a:solidFill>
              </a:rPr>
              <a:t>e.g. </a:t>
            </a:r>
            <a:r>
              <a:rPr lang="de-DE" sz="2500" dirty="0" err="1">
                <a:solidFill>
                  <a:schemeClr val="bg1"/>
                </a:solidFill>
              </a:rPr>
              <a:t>conclusio</a:t>
            </a:r>
            <a:r>
              <a:rPr lang="de-DE" sz="2500" dirty="0">
                <a:solidFill>
                  <a:schemeClr val="bg1"/>
                </a:solidFill>
              </a:rPr>
              <a:t>, </a:t>
            </a:r>
            <a:r>
              <a:rPr lang="de-DE" sz="2500" dirty="0" err="1">
                <a:solidFill>
                  <a:schemeClr val="bg1"/>
                </a:solidFill>
              </a:rPr>
              <a:t>to</a:t>
            </a:r>
            <a:r>
              <a:rPr lang="de-DE" sz="2500" dirty="0">
                <a:solidFill>
                  <a:schemeClr val="bg1"/>
                </a:solidFill>
              </a:rPr>
              <a:t> dos</a:t>
            </a:r>
          </a:p>
        </p:txBody>
      </p:sp>
      <p:pic>
        <p:nvPicPr>
          <p:cNvPr id="7" name="Grafik 6" descr="Präsentation mit Checkliste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753" y="1917699"/>
            <a:ext cx="1215573" cy="1215573"/>
          </a:xfrm>
          <a:prstGeom prst="rect">
            <a:avLst/>
          </a:prstGeom>
        </p:spPr>
      </p:pic>
    </p:spTree>
    <p:extLst>
      <p:ext uri="{BB962C8B-B14F-4D97-AF65-F5344CB8AC3E}">
        <p14:creationId xmlns:p14="http://schemas.microsoft.com/office/powerpoint/2010/main" val="341625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err="1">
                <a:latin typeface="Arial" panose="020B0604020202020204" pitchFamily="34" charset="0"/>
                <a:cs typeface="Arial" panose="020B0604020202020204" pitchFamily="34" charset="0"/>
              </a:rPr>
              <a:t>Requirements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NPOs</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a:normAutofit/>
          </a:bodyPr>
          <a:lstStyle/>
          <a:p>
            <a:pPr marL="0" indent="0">
              <a:buNone/>
            </a:pPr>
            <a:r>
              <a:rPr lang="de-DE" sz="2600" dirty="0" err="1">
                <a:latin typeface="Arial" panose="020B0604020202020204" pitchFamily="34" charset="0"/>
                <a:cs typeface="Arial" panose="020B0604020202020204" pitchFamily="34" charset="0"/>
              </a:rPr>
              <a:t>Three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requirements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for</a:t>
            </a:r>
            <a:r>
              <a:rPr lang="de-DE" sz="2600" dirty="0">
                <a:latin typeface="Arial" panose="020B0604020202020204" pitchFamily="34" charset="0"/>
                <a:cs typeface="Arial" panose="020B0604020202020204" pitchFamily="34" charset="0"/>
              </a:rPr>
              <a:t> NPOs (Daub, Scherrer </a:t>
            </a:r>
            <a:r>
              <a:rPr lang="de-DE" sz="2600" dirty="0" err="1">
                <a:latin typeface="Arial" panose="020B0604020202020204" pitchFamily="34" charset="0"/>
                <a:cs typeface="Arial" panose="020B0604020202020204" pitchFamily="34" charset="0"/>
              </a:rPr>
              <a:t>and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Frecè</a:t>
            </a:r>
            <a:r>
              <a:rPr lang="de-DE" sz="2600" dirty="0">
                <a:latin typeface="Arial" panose="020B0604020202020204" pitchFamily="34" charset="0"/>
                <a:cs typeface="Arial" panose="020B0604020202020204" pitchFamily="34" charset="0"/>
              </a:rPr>
              <a:t>, 2013)</a:t>
            </a:r>
          </a:p>
          <a:p>
            <a:pPr marL="514350" indent="-514350">
              <a:buFont typeface="+mj-lt"/>
              <a:buAutoNum type="arabicPeriod"/>
            </a:pPr>
            <a:r>
              <a:rPr lang="en-US" sz="2600" dirty="0">
                <a:latin typeface="Arial" panose="020B0604020202020204" pitchFamily="34" charset="0"/>
                <a:cs typeface="Arial" panose="020B0604020202020204" pitchFamily="34" charset="0"/>
              </a:rPr>
              <a:t>The </a:t>
            </a:r>
            <a:r>
              <a:rPr lang="en-US" sz="2600" dirty="0" err="1">
                <a:latin typeface="Arial" panose="020B0604020202020204" pitchFamily="34" charset="0"/>
                <a:cs typeface="Arial" panose="020B0604020202020204" pitchFamily="34" charset="0"/>
              </a:rPr>
              <a:t>organisation</a:t>
            </a:r>
            <a:r>
              <a:rPr lang="en-US" sz="2600" dirty="0">
                <a:latin typeface="Arial" panose="020B0604020202020204" pitchFamily="34" charset="0"/>
                <a:cs typeface="Arial" panose="020B0604020202020204" pitchFamily="34" charset="0"/>
              </a:rPr>
              <a:t> must locate itself and its goals in the manifold, sustainable goal system and must argue this location or focus to its stakeholders</a:t>
            </a:r>
          </a:p>
          <a:p>
            <a:pPr marL="514350" indent="-514350">
              <a:buFont typeface="+mj-lt"/>
              <a:buAutoNum type="arabicPeriod"/>
            </a:pPr>
            <a:r>
              <a:rPr lang="en-US" sz="2600" dirty="0">
                <a:latin typeface="Arial" panose="020B0604020202020204" pitchFamily="34" charset="0"/>
                <a:cs typeface="Arial" panose="020B0604020202020204" pitchFamily="34" charset="0"/>
              </a:rPr>
              <a:t>The </a:t>
            </a:r>
            <a:r>
              <a:rPr lang="en-US" sz="2600" dirty="0" err="1">
                <a:latin typeface="Arial" panose="020B0604020202020204" pitchFamily="34" charset="0"/>
                <a:cs typeface="Arial" panose="020B0604020202020204" pitchFamily="34" charset="0"/>
              </a:rPr>
              <a:t>organisation</a:t>
            </a:r>
            <a:r>
              <a:rPr lang="en-US" sz="2600" dirty="0">
                <a:latin typeface="Arial" panose="020B0604020202020204" pitchFamily="34" charset="0"/>
                <a:cs typeface="Arial" panose="020B0604020202020204" pitchFamily="34" charset="0"/>
              </a:rPr>
              <a:t> must accept that sustainability can never be achieved 100%</a:t>
            </a:r>
          </a:p>
          <a:p>
            <a:pPr marL="514350" indent="-514350">
              <a:buFont typeface="+mj-lt"/>
              <a:buAutoNum type="arabicPeriod"/>
            </a:pPr>
            <a:r>
              <a:rPr lang="en-US" sz="2600" dirty="0">
                <a:latin typeface="Arial" panose="020B0604020202020204" pitchFamily="34" charset="0"/>
                <a:cs typeface="Arial" panose="020B0604020202020204" pitchFamily="34" charset="0"/>
              </a:rPr>
              <a:t>The </a:t>
            </a:r>
            <a:r>
              <a:rPr lang="en-US" sz="2600" dirty="0" err="1">
                <a:latin typeface="Arial" panose="020B0604020202020204" pitchFamily="34" charset="0"/>
                <a:cs typeface="Arial" panose="020B0604020202020204" pitchFamily="34" charset="0"/>
              </a:rPr>
              <a:t>organisation</a:t>
            </a:r>
            <a:r>
              <a:rPr lang="en-US" sz="2600" dirty="0">
                <a:latin typeface="Arial" panose="020B0604020202020204" pitchFamily="34" charset="0"/>
                <a:cs typeface="Arial" panose="020B0604020202020204" pitchFamily="34" charset="0"/>
              </a:rPr>
              <a:t> must live with transparency</a:t>
            </a:r>
            <a:endParaRPr lang="de-DE"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86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normAutofit/>
          </a:bodyPr>
          <a:lstStyle/>
          <a:p>
            <a:pPr algn="ctr"/>
            <a:r>
              <a:rPr lang="de-DE" dirty="0">
                <a:latin typeface="Arial" panose="020B0604020202020204" pitchFamily="34" charset="0"/>
                <a:cs typeface="Arial" panose="020B0604020202020204" pitchFamily="34" charset="0"/>
              </a:rPr>
              <a:t>The </a:t>
            </a:r>
            <a:r>
              <a:rPr lang="de-DE" dirty="0" err="1">
                <a:latin typeface="Arial" panose="020B0604020202020204" pitchFamily="34" charset="0"/>
                <a:cs typeface="Arial" panose="020B0604020202020204" pitchFamily="34" charset="0"/>
              </a:rPr>
              <a:t>implementation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systematic</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approach</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417332"/>
          </a:xfrm>
        </p:spPr>
        <p:txBody>
          <a:bodyPr>
            <a:noAutofit/>
          </a:bodyPr>
          <a:lstStyle/>
          <a:p>
            <a:pPr marL="0" indent="0">
              <a:lnSpc>
                <a:spcPct val="100000"/>
              </a:lnSpc>
              <a:buNone/>
            </a:pPr>
            <a:r>
              <a:rPr lang="de-DE" dirty="0">
                <a:latin typeface="Arial" panose="020B0604020202020204" pitchFamily="34" charset="0"/>
                <a:cs typeface="Arial" panose="020B0604020202020204" pitchFamily="34" charset="0"/>
              </a:rPr>
              <a:t>A </a:t>
            </a:r>
            <a:r>
              <a:rPr lang="de-DE" dirty="0" err="1">
                <a:latin typeface="Arial" panose="020B0604020202020204" pitchFamily="34" charset="0"/>
                <a:cs typeface="Arial" panose="020B0604020202020204" pitchFamily="34" charset="0"/>
              </a:rPr>
              <a:t>systemetic</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approach</a:t>
            </a:r>
            <a:r>
              <a:rPr lang="de-DE" dirty="0">
                <a:latin typeface="Arial" panose="020B0604020202020204" pitchFamily="34" charset="0"/>
                <a:cs typeface="Arial" panose="020B0604020202020204" pitchFamily="34" charset="0"/>
              </a:rPr>
              <a:t> must </a:t>
            </a:r>
            <a:r>
              <a:rPr lang="de-DE" dirty="0" err="1">
                <a:latin typeface="Arial" panose="020B0604020202020204" pitchFamily="34" charset="0"/>
                <a:cs typeface="Arial" panose="020B0604020202020204" pitchFamily="34" charset="0"/>
              </a:rPr>
              <a:t>be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pursued</a:t>
            </a:r>
            <a:r>
              <a:rPr lang="de-DE" dirty="0">
                <a:latin typeface="Arial" panose="020B0604020202020204" pitchFamily="34" charset="0"/>
                <a:cs typeface="Arial" panose="020B0604020202020204" pitchFamily="34" charset="0"/>
              </a:rPr>
              <a:t> </a:t>
            </a:r>
          </a:p>
          <a:p>
            <a:pPr marL="342900" lvl="0" indent="-342900">
              <a:lnSpc>
                <a:spcPct val="100000"/>
              </a:lnSpc>
              <a:spcAft>
                <a:spcPts val="0"/>
              </a:spcAft>
              <a:buFont typeface="+mj-lt"/>
              <a:buAutoNum type="arabicPeriod"/>
            </a:pPr>
            <a:r>
              <a:rPr lang="de-DE" dirty="0" err="1">
                <a:latin typeface="Arial" panose="020B0604020202020204" pitchFamily="34" charset="0"/>
                <a:ea typeface="Arial" panose="020B0604020202020204" pitchFamily="34" charset="0"/>
                <a:cs typeface="Arial" panose="020B0604020202020204" pitchFamily="34" charset="0"/>
              </a:rPr>
              <a:t>Materiality</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analysis</a:t>
            </a:r>
            <a:r>
              <a:rPr lang="de-DE" dirty="0">
                <a:latin typeface="Arial" panose="020B0604020202020204" pitchFamily="34" charset="0"/>
                <a:ea typeface="Arial" panose="020B0604020202020204" pitchFamily="34" charset="0"/>
                <a:cs typeface="Arial" panose="020B0604020202020204" pitchFamily="34" charset="0"/>
              </a:rPr>
              <a:t>: an </a:t>
            </a:r>
            <a:r>
              <a:rPr lang="de-DE" dirty="0" err="1">
                <a:latin typeface="Arial" panose="020B0604020202020204" pitchFamily="34" charset="0"/>
                <a:ea typeface="Arial" panose="020B0604020202020204" pitchFamily="34" charset="0"/>
                <a:cs typeface="Arial" panose="020B0604020202020204" pitchFamily="34" charset="0"/>
              </a:rPr>
              <a:t>analysis</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of</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the</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aspects</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of</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sustainability</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that</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are</a:t>
            </a:r>
            <a:r>
              <a:rPr lang="de-DE" dirty="0">
                <a:latin typeface="Arial" panose="020B0604020202020204" pitchFamily="34" charset="0"/>
                <a:ea typeface="Arial" panose="020B0604020202020204" pitchFamily="34" charset="0"/>
                <a:cs typeface="Arial" panose="020B0604020202020204" pitchFamily="34" charset="0"/>
              </a:rPr>
              <a:t> relevant </a:t>
            </a:r>
            <a:r>
              <a:rPr lang="de-DE" dirty="0" err="1">
                <a:latin typeface="Arial" panose="020B0604020202020204" pitchFamily="34" charset="0"/>
                <a:ea typeface="Arial" panose="020B0604020202020204" pitchFamily="34" charset="0"/>
                <a:cs typeface="Arial" panose="020B0604020202020204" pitchFamily="34" charset="0"/>
              </a:rPr>
              <a:t>to</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the</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organisation</a:t>
            </a:r>
            <a:r>
              <a:rPr lang="de-DE" dirty="0">
                <a:latin typeface="Arial" panose="020B0604020202020204" pitchFamily="34" charset="0"/>
                <a:ea typeface="Arial" panose="020B0604020202020204" pitchFamily="34" charset="0"/>
                <a:cs typeface="Arial" panose="020B0604020202020204" pitchFamily="34" charset="0"/>
              </a:rPr>
              <a:t>.</a:t>
            </a:r>
          </a:p>
          <a:p>
            <a:pPr marL="342900" lvl="0" indent="-342900">
              <a:lnSpc>
                <a:spcPct val="100000"/>
              </a:lnSpc>
              <a:spcAft>
                <a:spcPts val="0"/>
              </a:spcAft>
              <a:buFont typeface="+mj-lt"/>
              <a:buAutoNum type="arabicPeriod"/>
            </a:pPr>
            <a:r>
              <a:rPr lang="de-DE" dirty="0">
                <a:latin typeface="Arial" panose="020B0604020202020204" pitchFamily="34" charset="0"/>
                <a:ea typeface="Arial" panose="020B0604020202020204" pitchFamily="34" charset="0"/>
                <a:cs typeface="Arial" panose="020B0604020202020204" pitchFamily="34" charset="0"/>
              </a:rPr>
              <a:t>Stakeholder </a:t>
            </a:r>
            <a:r>
              <a:rPr lang="de-DE" dirty="0" err="1">
                <a:latin typeface="Arial" panose="020B0604020202020204" pitchFamily="34" charset="0"/>
                <a:ea typeface="Arial" panose="020B0604020202020204" pitchFamily="34" charset="0"/>
                <a:cs typeface="Arial" panose="020B0604020202020204" pitchFamily="34" charset="0"/>
              </a:rPr>
              <a:t>definition</a:t>
            </a:r>
            <a:r>
              <a:rPr lang="de-DE" dirty="0">
                <a:latin typeface="Arial" panose="020B0604020202020204" pitchFamily="34" charset="0"/>
                <a:ea typeface="Arial" panose="020B0604020202020204" pitchFamily="34" charset="0"/>
                <a:cs typeface="Arial" panose="020B0604020202020204" pitchFamily="34" charset="0"/>
              </a:rPr>
              <a:t>: Involvement </a:t>
            </a:r>
            <a:r>
              <a:rPr lang="de-DE" dirty="0" err="1">
                <a:latin typeface="Arial" panose="020B0604020202020204" pitchFamily="34" charset="0"/>
                <a:ea typeface="Arial" panose="020B0604020202020204" pitchFamily="34" charset="0"/>
                <a:cs typeface="Arial" panose="020B0604020202020204" pitchFamily="34" charset="0"/>
              </a:rPr>
              <a:t>of</a:t>
            </a:r>
            <a:r>
              <a:rPr lang="de-DE" dirty="0">
                <a:latin typeface="Arial" panose="020B0604020202020204" pitchFamily="34" charset="0"/>
                <a:ea typeface="Arial" panose="020B0604020202020204" pitchFamily="34" charset="0"/>
                <a:cs typeface="Arial" panose="020B0604020202020204" pitchFamily="34" charset="0"/>
              </a:rPr>
              <a:t> relevant </a:t>
            </a:r>
            <a:r>
              <a:rPr lang="de-DE" dirty="0" err="1">
                <a:latin typeface="Arial" panose="020B0604020202020204" pitchFamily="34" charset="0"/>
                <a:ea typeface="Arial" panose="020B0604020202020204" pitchFamily="34" charset="0"/>
                <a:cs typeface="Arial" panose="020B0604020202020204" pitchFamily="34" charset="0"/>
              </a:rPr>
              <a:t>stakeholders</a:t>
            </a:r>
            <a:r>
              <a:rPr lang="de-DE" dirty="0">
                <a:latin typeface="Arial" panose="020B0604020202020204" pitchFamily="34" charset="0"/>
                <a:ea typeface="Arial" panose="020B0604020202020204" pitchFamily="34" charset="0"/>
                <a:cs typeface="Arial" panose="020B0604020202020204" pitchFamily="34" charset="0"/>
              </a:rPr>
              <a:t> in </a:t>
            </a:r>
            <a:r>
              <a:rPr lang="de-DE" dirty="0" err="1">
                <a:latin typeface="Arial" panose="020B0604020202020204" pitchFamily="34" charset="0"/>
                <a:ea typeface="Arial" panose="020B0604020202020204" pitchFamily="34" charset="0"/>
                <a:cs typeface="Arial" panose="020B0604020202020204" pitchFamily="34" charset="0"/>
              </a:rPr>
              <a:t>the</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discussion</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of</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sustainability</a:t>
            </a:r>
            <a:r>
              <a:rPr lang="de-DE" dirty="0">
                <a:latin typeface="Arial" panose="020B0604020202020204" pitchFamily="34" charset="0"/>
                <a:ea typeface="Arial" panose="020B0604020202020204" pitchFamily="34" charset="0"/>
                <a:cs typeface="Arial" panose="020B0604020202020204" pitchFamily="34" charset="0"/>
              </a:rPr>
              <a:t>.</a:t>
            </a:r>
          </a:p>
          <a:p>
            <a:pPr marL="342900" lvl="0" indent="-342900">
              <a:lnSpc>
                <a:spcPct val="100000"/>
              </a:lnSpc>
              <a:spcAft>
                <a:spcPts val="0"/>
              </a:spcAft>
              <a:buFont typeface="+mj-lt"/>
              <a:buAutoNum type="arabicPeriod"/>
            </a:pPr>
            <a:r>
              <a:rPr lang="de-DE" dirty="0">
                <a:latin typeface="Arial" panose="020B0604020202020204" pitchFamily="34" charset="0"/>
                <a:ea typeface="Arial" panose="020B0604020202020204" pitchFamily="34" charset="0"/>
                <a:cs typeface="Arial" panose="020B0604020202020204" pitchFamily="34" charset="0"/>
              </a:rPr>
              <a:t>Organisational </a:t>
            </a:r>
            <a:r>
              <a:rPr lang="de-DE" dirty="0" err="1">
                <a:latin typeface="Arial" panose="020B0604020202020204" pitchFamily="34" charset="0"/>
                <a:ea typeface="Arial" panose="020B0604020202020204" pitchFamily="34" charset="0"/>
                <a:cs typeface="Arial" panose="020B0604020202020204" pitchFamily="34" charset="0"/>
              </a:rPr>
              <a:t>anchoring</a:t>
            </a:r>
            <a:r>
              <a:rPr lang="de-DE" dirty="0">
                <a:latin typeface="Arial" panose="020B0604020202020204" pitchFamily="34" charset="0"/>
                <a:ea typeface="Arial" panose="020B0604020202020204" pitchFamily="34" charset="0"/>
                <a:cs typeface="Arial" panose="020B0604020202020204" pitchFamily="34" charset="0"/>
              </a:rPr>
              <a:t>: Strategic </a:t>
            </a:r>
            <a:r>
              <a:rPr lang="de-DE" dirty="0" err="1">
                <a:latin typeface="Arial" panose="020B0604020202020204" pitchFamily="34" charset="0"/>
                <a:ea typeface="Arial" panose="020B0604020202020204" pitchFamily="34" charset="0"/>
                <a:cs typeface="Arial" panose="020B0604020202020204" pitchFamily="34" charset="0"/>
              </a:rPr>
              <a:t>anchoring</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of</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sustainability</a:t>
            </a:r>
            <a:endParaRPr lang="de-DE" dirty="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0000"/>
              </a:lnSpc>
              <a:spcAft>
                <a:spcPts val="0"/>
              </a:spcAft>
              <a:buFont typeface="+mj-lt"/>
              <a:buAutoNum type="arabicPeriod"/>
            </a:pPr>
            <a:r>
              <a:rPr lang="de-DE" dirty="0" err="1">
                <a:latin typeface="Arial" panose="020B0604020202020204" pitchFamily="34" charset="0"/>
                <a:ea typeface="Arial" panose="020B0604020202020204" pitchFamily="34" charset="0"/>
                <a:cs typeface="Arial" panose="020B0604020202020204" pitchFamily="34" charset="0"/>
              </a:rPr>
              <a:t>Sustainability</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reporting</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sustainable</a:t>
            </a:r>
            <a:r>
              <a:rPr lang="de-DE" dirty="0">
                <a:latin typeface="Arial" panose="020B0604020202020204" pitchFamily="34" charset="0"/>
                <a:ea typeface="Arial" panose="020B0604020202020204" pitchFamily="34" charset="0"/>
                <a:cs typeface="Arial" panose="020B0604020202020204" pitchFamily="34" charset="0"/>
              </a:rPr>
              <a:t> annual </a:t>
            </a:r>
            <a:r>
              <a:rPr lang="de-DE" dirty="0" err="1">
                <a:latin typeface="Arial" panose="020B0604020202020204" pitchFamily="34" charset="0"/>
                <a:ea typeface="Arial" panose="020B0604020202020204" pitchFamily="34" charset="0"/>
                <a:cs typeface="Arial" panose="020B0604020202020204" pitchFamily="34" charset="0"/>
              </a:rPr>
              <a:t>reports</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sustainability</a:t>
            </a:r>
            <a:r>
              <a:rPr lang="de-DE" dirty="0">
                <a:latin typeface="Arial" panose="020B0604020202020204" pitchFamily="34" charset="0"/>
                <a:ea typeface="Arial" panose="020B0604020202020204" pitchFamily="34" charset="0"/>
                <a:cs typeface="Arial" panose="020B0604020202020204" pitchFamily="34" charset="0"/>
              </a:rPr>
              <a:t> </a:t>
            </a:r>
            <a:r>
              <a:rPr lang="de-DE" dirty="0" err="1">
                <a:latin typeface="Arial" panose="020B0604020202020204" pitchFamily="34" charset="0"/>
                <a:ea typeface="Arial" panose="020B0604020202020204" pitchFamily="34" charset="0"/>
                <a:cs typeface="Arial" panose="020B0604020202020204" pitchFamily="34" charset="0"/>
              </a:rPr>
              <a:t>reports</a:t>
            </a:r>
            <a:r>
              <a:rPr lang="de-DE" dirty="0">
                <a:latin typeface="Arial" panose="020B0604020202020204" pitchFamily="34" charset="0"/>
                <a:ea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a:p>
            <a:pPr marL="0" indent="0">
              <a:lnSpc>
                <a:spcPct val="100000"/>
              </a:lnSpc>
              <a:buNone/>
            </a:pP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74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ln w="25400">
            <a:solidFill>
              <a:schemeClr val="tx1"/>
            </a:solidFill>
            <a:prstDash val="dash"/>
          </a:ln>
        </p:spPr>
        <p:txBody>
          <a:bodyPr/>
          <a:lstStyle/>
          <a:p>
            <a:pPr algn="ctr"/>
            <a:r>
              <a:rPr lang="de-DE" dirty="0">
                <a:latin typeface="Arial" panose="020B0604020202020204" pitchFamily="34" charset="0"/>
                <a:cs typeface="Arial" panose="020B0604020202020204" pitchFamily="34" charset="0"/>
              </a:rPr>
              <a:t>The </a:t>
            </a:r>
            <a:r>
              <a:rPr lang="de-DE" dirty="0" err="1">
                <a:latin typeface="Arial" panose="020B0604020202020204" pitchFamily="34" charset="0"/>
                <a:cs typeface="Arial" panose="020B0604020202020204" pitchFamily="34" charset="0"/>
              </a:rPr>
              <a:t>analysis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current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situation</a:t>
            </a:r>
            <a:r>
              <a:rPr lang="de-DE"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838199" y="2075543"/>
            <a:ext cx="9762565" cy="4101420"/>
          </a:xfrm>
        </p:spPr>
        <p:txBody>
          <a:bodyPr>
            <a:normAutofit/>
          </a:bodyPr>
          <a:lstStyle/>
          <a:p>
            <a:pPr marL="0" indent="0">
              <a:buNone/>
            </a:pPr>
            <a:r>
              <a:rPr lang="de-DE" sz="2600" dirty="0" err="1">
                <a:latin typeface="Arial" panose="020B0604020202020204" pitchFamily="34" charset="0"/>
                <a:cs typeface="Arial" panose="020B0604020202020204" pitchFamily="34" charset="0"/>
              </a:rPr>
              <a:t>Detailed</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analysis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of</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the</a:t>
            </a:r>
            <a:r>
              <a:rPr lang="de-DE" sz="2600" dirty="0">
                <a:latin typeface="Arial" panose="020B0604020202020204" pitchFamily="34" charset="0"/>
                <a:cs typeface="Arial" panose="020B0604020202020204" pitchFamily="34" charset="0"/>
              </a:rPr>
              <a:t> initial </a:t>
            </a:r>
            <a:r>
              <a:rPr lang="de-DE" sz="2600" dirty="0" err="1">
                <a:latin typeface="Arial" panose="020B0604020202020204" pitchFamily="34" charset="0"/>
                <a:cs typeface="Arial" panose="020B0604020202020204" pitchFamily="34" charset="0"/>
              </a:rPr>
              <a:t>situation</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is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essencial</a:t>
            </a:r>
            <a:r>
              <a:rPr lang="de-DE" sz="2600" dirty="0">
                <a:latin typeface="Arial" panose="020B0604020202020204" pitchFamily="34" charset="0"/>
                <a:cs typeface="Arial" panose="020B0604020202020204" pitchFamily="34" charset="0"/>
              </a:rPr>
              <a:t>: </a:t>
            </a:r>
          </a:p>
          <a:p>
            <a:r>
              <a:rPr lang="en-US" sz="2600" dirty="0">
                <a:latin typeface="Arial" panose="020B0604020202020204" pitchFamily="34" charset="0"/>
                <a:ea typeface="Arial" panose="020B0604020202020204" pitchFamily="34" charset="0"/>
                <a:cs typeface="Arial" panose="020B0604020202020204" pitchFamily="34" charset="0"/>
              </a:rPr>
              <a:t>analysis of the initial situation includes external and internal aspects</a:t>
            </a:r>
          </a:p>
          <a:p>
            <a:r>
              <a:rPr lang="en-US" sz="2600" dirty="0">
                <a:latin typeface="Arial" panose="020B0604020202020204" pitchFamily="34" charset="0"/>
                <a:ea typeface="Arial" panose="020B0604020202020204" pitchFamily="34" charset="0"/>
                <a:cs typeface="Arial" panose="020B0604020202020204" pitchFamily="34" charset="0"/>
              </a:rPr>
              <a:t>design of sustainable management: look at culture, structure and processes is intended to gather the existing information</a:t>
            </a:r>
          </a:p>
          <a:p>
            <a:r>
              <a:rPr lang="en-US" sz="2600" dirty="0">
                <a:latin typeface="Arial" panose="020B0604020202020204" pitchFamily="34" charset="0"/>
                <a:ea typeface="Arial" panose="020B0604020202020204" pitchFamily="34" charset="0"/>
                <a:cs typeface="Arial" panose="020B0604020202020204" pitchFamily="34" charset="0"/>
              </a:rPr>
              <a:t>analysis of human and financial resources:  based on a resource analysis, expanding on intangible resources (e.g. know-how, image, market position). </a:t>
            </a:r>
            <a:endParaRPr lang="de-DE" sz="26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e-DE" sz="260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5441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9163</Words>
  <Application>Microsoft Macintosh PowerPoint</Application>
  <PresentationFormat>Breitbild</PresentationFormat>
  <Paragraphs>746</Paragraphs>
  <Slides>67</Slides>
  <Notes>62</Notes>
  <HiddenSlides>7</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67</vt:i4>
      </vt:variant>
    </vt:vector>
  </HeadingPairs>
  <TitlesOfParts>
    <vt:vector size="75" baseType="lpstr">
      <vt:lpstr>Arial</vt:lpstr>
      <vt:lpstr>Calibri</vt:lpstr>
      <vt:lpstr>Calibri Light</vt:lpstr>
      <vt:lpstr>Courier New</vt:lpstr>
      <vt:lpstr>Symbol</vt:lpstr>
      <vt:lpstr>Times New Roman</vt:lpstr>
      <vt:lpstr>Wingdings</vt:lpstr>
      <vt:lpstr>Office</vt:lpstr>
      <vt:lpstr>PowerPoint-Präsentation</vt:lpstr>
      <vt:lpstr>PowerPoint-Präsentation</vt:lpstr>
      <vt:lpstr>Overview of the module</vt:lpstr>
      <vt:lpstr>Definition of sustainability management </vt:lpstr>
      <vt:lpstr>Definition of sustainability management </vt:lpstr>
      <vt:lpstr>PowerPoint-Präsentation</vt:lpstr>
      <vt:lpstr>Requirements for NPOs</vt:lpstr>
      <vt:lpstr>The implementation as a systematic approach </vt:lpstr>
      <vt:lpstr>The analysis of the current situation </vt:lpstr>
      <vt:lpstr>The process of implementation </vt:lpstr>
      <vt:lpstr>Monitoring and reporting </vt:lpstr>
      <vt:lpstr>PowerPoint-Präsentation</vt:lpstr>
      <vt:lpstr>Materiality analysis </vt:lpstr>
      <vt:lpstr>Stakeholder Analysis </vt:lpstr>
      <vt:lpstr>PowerPoint-Präsentation</vt:lpstr>
      <vt:lpstr>PESTEL analysis </vt:lpstr>
      <vt:lpstr>PESTEL analysis </vt:lpstr>
      <vt:lpstr>Summary </vt:lpstr>
      <vt:lpstr>Sustainability management </vt:lpstr>
      <vt:lpstr>Role of the Sustainability Manager </vt:lpstr>
      <vt:lpstr>PowerPoint-Präsentation</vt:lpstr>
      <vt:lpstr>Café Nase I</vt:lpstr>
      <vt:lpstr>Café Nase II – environmental sustainability</vt:lpstr>
      <vt:lpstr>Café Nase III – social sustainability</vt:lpstr>
      <vt:lpstr>Café Nase IV – social sustainability</vt:lpstr>
      <vt:lpstr>Café Nase V</vt:lpstr>
      <vt:lpstr>PowerPoint-Präsentation</vt:lpstr>
      <vt:lpstr>R.U.S.Z. I</vt:lpstr>
      <vt:lpstr>R.U.S.Z. II Connex and Contribution to sustainability </vt:lpstr>
      <vt:lpstr>R.U.S.Z. III - SDGs </vt:lpstr>
      <vt:lpstr>PowerPoint-Präsentation</vt:lpstr>
      <vt:lpstr>Bruderhaus Diakonie I</vt:lpstr>
      <vt:lpstr>Bruderhaus Diakonie II The integration of sustainability into management </vt:lpstr>
      <vt:lpstr>Bruderhaus Diakonie III The integration of sustainability into management </vt:lpstr>
      <vt:lpstr>PowerPoint-Präsentation</vt:lpstr>
      <vt:lpstr>Overview of the module</vt:lpstr>
      <vt:lpstr>General Information </vt:lpstr>
      <vt:lpstr>General Information </vt:lpstr>
      <vt:lpstr>Reporting schemes </vt:lpstr>
      <vt:lpstr>Global Reporting Initiative</vt:lpstr>
      <vt:lpstr>PowerPoint-Präsentation</vt:lpstr>
      <vt:lpstr>PowerPoint-Präsentation</vt:lpstr>
      <vt:lpstr>Eco-Management and Audit Scheme</vt:lpstr>
      <vt:lpstr>PowerPoint-Präsentation</vt:lpstr>
      <vt:lpstr>Practical Example – Bruderhaus Diakonie I </vt:lpstr>
      <vt:lpstr>Practical Example – Bruderhaus Diakonie II </vt:lpstr>
      <vt:lpstr>ISO 14000:2015 </vt:lpstr>
      <vt:lpstr>PowerPoint-Präsentation</vt:lpstr>
      <vt:lpstr>Practical Example Behindertenhilfe Norden GmbH I </vt:lpstr>
      <vt:lpstr>Practical Example Behindertenhilfe Norden GmbH II</vt:lpstr>
      <vt:lpstr>United Nations Global Compact (UNGC) </vt:lpstr>
      <vt:lpstr>10 universal principles   </vt:lpstr>
      <vt:lpstr>PowerPoint-Präsentation</vt:lpstr>
      <vt:lpstr>Common Good Economy </vt:lpstr>
      <vt:lpstr>PowerPoint-Präsentation</vt:lpstr>
      <vt:lpstr>Practical Example – ALLMENDA Social Business eG </vt:lpstr>
      <vt:lpstr>Practical Example – ALLMENDA Social Business eG </vt:lpstr>
      <vt:lpstr>Science based Targets - Foundation </vt:lpstr>
      <vt:lpstr>Science based Targets - Participation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Marianne Skopal</dc:creator>
  <cp:lastModifiedBy>Marianne Skopal</cp:lastModifiedBy>
  <cp:revision>273</cp:revision>
  <dcterms:created xsi:type="dcterms:W3CDTF">2022-03-22T08:01:40Z</dcterms:created>
  <dcterms:modified xsi:type="dcterms:W3CDTF">2023-08-30T13:41:21Z</dcterms:modified>
</cp:coreProperties>
</file>