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4"/>
  </p:notesMasterIdLst>
  <p:sldIdLst>
    <p:sldId id="272" r:id="rId2"/>
    <p:sldId id="335" r:id="rId3"/>
    <p:sldId id="336" r:id="rId4"/>
    <p:sldId id="264" r:id="rId5"/>
    <p:sldId id="275" r:id="rId6"/>
    <p:sldId id="265" r:id="rId7"/>
    <p:sldId id="266" r:id="rId8"/>
    <p:sldId id="276" r:id="rId9"/>
    <p:sldId id="277" r:id="rId10"/>
    <p:sldId id="322" r:id="rId11"/>
    <p:sldId id="302" r:id="rId12"/>
    <p:sldId id="279" r:id="rId13"/>
    <p:sldId id="327" r:id="rId14"/>
    <p:sldId id="303" r:id="rId15"/>
    <p:sldId id="304" r:id="rId16"/>
    <p:sldId id="305" r:id="rId17"/>
    <p:sldId id="306" r:id="rId18"/>
    <p:sldId id="307" r:id="rId19"/>
    <p:sldId id="337" r:id="rId20"/>
    <p:sldId id="338" r:id="rId21"/>
    <p:sldId id="280" r:id="rId22"/>
    <p:sldId id="282" r:id="rId23"/>
    <p:sldId id="283" r:id="rId24"/>
    <p:sldId id="339" r:id="rId25"/>
    <p:sldId id="285" r:id="rId26"/>
    <p:sldId id="286" r:id="rId27"/>
    <p:sldId id="287" r:id="rId28"/>
    <p:sldId id="288" r:id="rId29"/>
    <p:sldId id="340" r:id="rId30"/>
    <p:sldId id="341" r:id="rId31"/>
    <p:sldId id="342" r:id="rId32"/>
    <p:sldId id="343" r:id="rId33"/>
    <p:sldId id="289" r:id="rId34"/>
    <p:sldId id="273" r:id="rId35"/>
    <p:sldId id="308" r:id="rId36"/>
    <p:sldId id="309" r:id="rId37"/>
    <p:sldId id="310" r:id="rId38"/>
    <p:sldId id="352" r:id="rId39"/>
    <p:sldId id="311" r:id="rId40"/>
    <p:sldId id="312" r:id="rId41"/>
    <p:sldId id="314" r:id="rId42"/>
    <p:sldId id="313" r:id="rId43"/>
    <p:sldId id="344" r:id="rId44"/>
    <p:sldId id="316" r:id="rId45"/>
    <p:sldId id="345" r:id="rId46"/>
    <p:sldId id="346" r:id="rId47"/>
    <p:sldId id="291" r:id="rId48"/>
    <p:sldId id="292" r:id="rId49"/>
    <p:sldId id="293" r:id="rId50"/>
    <p:sldId id="294" r:id="rId51"/>
    <p:sldId id="295" r:id="rId52"/>
    <p:sldId id="330" r:id="rId53"/>
    <p:sldId id="296" r:id="rId54"/>
    <p:sldId id="297" r:id="rId55"/>
    <p:sldId id="317" r:id="rId56"/>
    <p:sldId id="318" r:id="rId57"/>
    <p:sldId id="319" r:id="rId58"/>
    <p:sldId id="321" r:id="rId59"/>
    <p:sldId id="320" r:id="rId60"/>
    <p:sldId id="329" r:id="rId61"/>
    <p:sldId id="331" r:id="rId62"/>
    <p:sldId id="332" r:id="rId63"/>
    <p:sldId id="347" r:id="rId64"/>
    <p:sldId id="348" r:id="rId65"/>
    <p:sldId id="349" r:id="rId66"/>
    <p:sldId id="350" r:id="rId67"/>
    <p:sldId id="351" r:id="rId68"/>
    <p:sldId id="258" r:id="rId69"/>
    <p:sldId id="259" r:id="rId70"/>
    <p:sldId id="260" r:id="rId71"/>
    <p:sldId id="261" r:id="rId72"/>
    <p:sldId id="262" r:id="rId7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gdolt, Maximilian" initials="BM" lastIdx="17" clrIdx="0">
    <p:extLst>
      <p:ext uri="{19B8F6BF-5375-455C-9EA6-DF929625EA0E}">
        <p15:presenceInfo xmlns:p15="http://schemas.microsoft.com/office/powerpoint/2012/main" userId="S-1-5-21-2396471440-330916398-130435168-346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DD"/>
    <a:srgbClr val="FDCD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64" autoAdjust="0"/>
    <p:restoredTop sz="90775" autoAdjust="0"/>
  </p:normalViewPr>
  <p:slideViewPr>
    <p:cSldViewPr snapToGrid="0" snapToObjects="1">
      <p:cViewPr varScale="1">
        <p:scale>
          <a:sx n="107" d="100"/>
          <a:sy n="107" d="100"/>
        </p:scale>
        <p:origin x="1008" y="16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1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E7B8F2-00DB-485B-BE97-39C2A6C8006E}"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0B588460-2706-4B10-94CD-27B83AAFA0B8}">
      <dgm:prSet custT="1"/>
      <dgm:spPr/>
      <dgm:t>
        <a:bodyPr/>
        <a:lstStyle/>
        <a:p>
          <a:r>
            <a:rPr lang="en-US" sz="1800" dirty="0">
              <a:latin typeface="Arial" panose="020B0604020202020204" pitchFamily="34" charset="0"/>
              <a:cs typeface="Arial" panose="020B0604020202020204" pitchFamily="34" charset="0"/>
            </a:rPr>
            <a:t>Definitions</a:t>
          </a:r>
        </a:p>
      </dgm:t>
    </dgm:pt>
    <dgm:pt modelId="{901C7989-50BB-440E-B4F4-EE06951A9DE5}" type="parTrans" cxnId="{444F8ED0-C2E7-416E-878E-446BAB75DD29}">
      <dgm:prSet/>
      <dgm:spPr/>
      <dgm:t>
        <a:bodyPr/>
        <a:lstStyle/>
        <a:p>
          <a:endParaRPr lang="en-US" sz="1800">
            <a:latin typeface="Arial" panose="020B0604020202020204" pitchFamily="34" charset="0"/>
            <a:cs typeface="Arial" panose="020B0604020202020204" pitchFamily="34" charset="0"/>
          </a:endParaRPr>
        </a:p>
      </dgm:t>
    </dgm:pt>
    <dgm:pt modelId="{9B6D717D-0850-45D1-ACD2-77546BEBD21C}" type="sibTrans" cxnId="{444F8ED0-C2E7-416E-878E-446BAB75DD29}">
      <dgm:prSet/>
      <dgm:spPr/>
      <dgm:t>
        <a:bodyPr/>
        <a:lstStyle/>
        <a:p>
          <a:endParaRPr lang="en-US" sz="1800">
            <a:latin typeface="Arial" panose="020B0604020202020204" pitchFamily="34" charset="0"/>
            <a:cs typeface="Arial" panose="020B0604020202020204" pitchFamily="34" charset="0"/>
          </a:endParaRPr>
        </a:p>
      </dgm:t>
    </dgm:pt>
    <dgm:pt modelId="{239EF002-DC0D-4A95-8FF1-D6CEE87F9B21}">
      <dgm:prSet custT="1"/>
      <dgm:spPr/>
      <dgm:t>
        <a:bodyPr/>
        <a:lstStyle/>
        <a:p>
          <a:pPr rtl="0"/>
          <a:r>
            <a:rPr lang="en-US" sz="1800" dirty="0">
              <a:latin typeface="Arial" panose="020B0604020202020204" pitchFamily="34" charset="0"/>
              <a:cs typeface="Arial" panose="020B0604020202020204" pitchFamily="34" charset="0"/>
            </a:rPr>
            <a:t>Requirements for controlling in Social Economy enterprises</a:t>
          </a:r>
        </a:p>
      </dgm:t>
    </dgm:pt>
    <dgm:pt modelId="{233CF3CA-2D82-42FA-95E4-5D8CA8F42AE4}" type="parTrans" cxnId="{E9DE20E2-F1F0-4FAB-89FF-22F4CA0B328B}">
      <dgm:prSet/>
      <dgm:spPr/>
      <dgm:t>
        <a:bodyPr/>
        <a:lstStyle/>
        <a:p>
          <a:endParaRPr lang="en-US" sz="1800">
            <a:latin typeface="Arial" panose="020B0604020202020204" pitchFamily="34" charset="0"/>
            <a:cs typeface="Arial" panose="020B0604020202020204" pitchFamily="34" charset="0"/>
          </a:endParaRPr>
        </a:p>
      </dgm:t>
    </dgm:pt>
    <dgm:pt modelId="{C7592EDC-550A-4E47-870C-C93D72118C58}" type="sibTrans" cxnId="{E9DE20E2-F1F0-4FAB-89FF-22F4CA0B328B}">
      <dgm:prSet/>
      <dgm:spPr/>
      <dgm:t>
        <a:bodyPr/>
        <a:lstStyle/>
        <a:p>
          <a:endParaRPr lang="en-US" sz="1800">
            <a:latin typeface="Arial" panose="020B0604020202020204" pitchFamily="34" charset="0"/>
            <a:cs typeface="Arial" panose="020B0604020202020204" pitchFamily="34" charset="0"/>
          </a:endParaRPr>
        </a:p>
      </dgm:t>
    </dgm:pt>
    <dgm:pt modelId="{6EEB8CEA-E368-4E42-9EE0-2FBB3183E3B8}">
      <dgm:prSet custT="1"/>
      <dgm:spPr/>
      <dgm:t>
        <a:bodyPr/>
        <a:lstStyle/>
        <a:p>
          <a:pPr rtl="0"/>
          <a:r>
            <a:rPr lang="en-US" sz="1800" dirty="0">
              <a:latin typeface="Arial" panose="020B0604020202020204" pitchFamily="34" charset="0"/>
              <a:cs typeface="Arial" panose="020B0604020202020204" pitchFamily="34" charset="0"/>
            </a:rPr>
            <a:t>Operational and strategic controlling </a:t>
          </a:r>
        </a:p>
      </dgm:t>
    </dgm:pt>
    <dgm:pt modelId="{81921B05-66FF-F145-8717-9E0BC814D25B}" type="parTrans" cxnId="{61805D01-75C1-CC42-850E-5939DD337B1D}">
      <dgm:prSet/>
      <dgm:spPr/>
      <dgm:t>
        <a:bodyPr/>
        <a:lstStyle/>
        <a:p>
          <a:endParaRPr lang="de-DE" sz="1800">
            <a:latin typeface="Arial" panose="020B0604020202020204" pitchFamily="34" charset="0"/>
            <a:cs typeface="Arial" panose="020B0604020202020204" pitchFamily="34" charset="0"/>
          </a:endParaRPr>
        </a:p>
      </dgm:t>
    </dgm:pt>
    <dgm:pt modelId="{374C11B2-7608-7944-95C0-F0CFD8CC9672}" type="sibTrans" cxnId="{61805D01-75C1-CC42-850E-5939DD337B1D}">
      <dgm:prSet/>
      <dgm:spPr/>
      <dgm:t>
        <a:bodyPr/>
        <a:lstStyle/>
        <a:p>
          <a:endParaRPr lang="de-DE" sz="1800">
            <a:latin typeface="Arial" panose="020B0604020202020204" pitchFamily="34" charset="0"/>
            <a:cs typeface="Arial" panose="020B0604020202020204" pitchFamily="34" charset="0"/>
          </a:endParaRPr>
        </a:p>
      </dgm:t>
    </dgm:pt>
    <dgm:pt modelId="{87C654CA-D201-194C-956A-4A074BC07855}">
      <dgm:prSet custT="1"/>
      <dgm:spPr/>
      <dgm:t>
        <a:bodyPr/>
        <a:lstStyle/>
        <a:p>
          <a:pPr rtl="0"/>
          <a:r>
            <a:rPr lang="en-US" sz="1800" dirty="0">
              <a:latin typeface="Arial" panose="020B0604020202020204" pitchFamily="34" charset="0"/>
              <a:cs typeface="Arial" panose="020B0604020202020204" pitchFamily="34" charset="0"/>
            </a:rPr>
            <a:t>Controlling concepts</a:t>
          </a:r>
        </a:p>
      </dgm:t>
    </dgm:pt>
    <dgm:pt modelId="{525DD5CF-6F53-6748-8CE6-5921F0F26347}" type="parTrans" cxnId="{AC54282B-231D-694C-98EF-D7B810A75030}">
      <dgm:prSet/>
      <dgm:spPr/>
      <dgm:t>
        <a:bodyPr/>
        <a:lstStyle/>
        <a:p>
          <a:endParaRPr lang="de-DE" sz="1800">
            <a:latin typeface="Arial" panose="020B0604020202020204" pitchFamily="34" charset="0"/>
            <a:cs typeface="Arial" panose="020B0604020202020204" pitchFamily="34" charset="0"/>
          </a:endParaRPr>
        </a:p>
      </dgm:t>
    </dgm:pt>
    <dgm:pt modelId="{A3DA888B-7EF7-3046-B171-9B818443F233}" type="sibTrans" cxnId="{AC54282B-231D-694C-98EF-D7B810A75030}">
      <dgm:prSet/>
      <dgm:spPr/>
      <dgm:t>
        <a:bodyPr/>
        <a:lstStyle/>
        <a:p>
          <a:endParaRPr lang="de-DE" sz="1800">
            <a:latin typeface="Arial" panose="020B0604020202020204" pitchFamily="34" charset="0"/>
            <a:cs typeface="Arial" panose="020B0604020202020204" pitchFamily="34" charset="0"/>
          </a:endParaRPr>
        </a:p>
      </dgm:t>
    </dgm:pt>
    <dgm:pt modelId="{15B8C4F5-5AA6-BA4A-885B-B5EBB9A102E2}" type="pres">
      <dgm:prSet presAssocID="{F0E7B8F2-00DB-485B-BE97-39C2A6C8006E}" presName="vert0" presStyleCnt="0">
        <dgm:presLayoutVars>
          <dgm:dir/>
          <dgm:animOne val="branch"/>
          <dgm:animLvl val="lvl"/>
        </dgm:presLayoutVars>
      </dgm:prSet>
      <dgm:spPr/>
    </dgm:pt>
    <dgm:pt modelId="{8C54B2AD-33DA-D34C-91A2-2D7B8029D18E}" type="pres">
      <dgm:prSet presAssocID="{0B588460-2706-4B10-94CD-27B83AAFA0B8}" presName="thickLine" presStyleLbl="alignNode1" presStyleIdx="0" presStyleCnt="4"/>
      <dgm:spPr/>
    </dgm:pt>
    <dgm:pt modelId="{00C7A5FC-E4DB-1B4F-9874-8E0E769D02D1}" type="pres">
      <dgm:prSet presAssocID="{0B588460-2706-4B10-94CD-27B83AAFA0B8}" presName="horz1" presStyleCnt="0"/>
      <dgm:spPr/>
    </dgm:pt>
    <dgm:pt modelId="{1300135D-AA1D-DD4A-A7A6-E88104D34A3E}" type="pres">
      <dgm:prSet presAssocID="{0B588460-2706-4B10-94CD-27B83AAFA0B8}" presName="tx1" presStyleLbl="revTx" presStyleIdx="0" presStyleCnt="4"/>
      <dgm:spPr/>
    </dgm:pt>
    <dgm:pt modelId="{12AC9EF4-C16B-D342-A3B6-1ABBC2D5B526}" type="pres">
      <dgm:prSet presAssocID="{0B588460-2706-4B10-94CD-27B83AAFA0B8}" presName="vert1" presStyleCnt="0"/>
      <dgm:spPr/>
    </dgm:pt>
    <dgm:pt modelId="{BFB869ED-3E86-E642-9835-04C84EF8A44D}" type="pres">
      <dgm:prSet presAssocID="{87C654CA-D201-194C-956A-4A074BC07855}" presName="thickLine" presStyleLbl="alignNode1" presStyleIdx="1" presStyleCnt="4"/>
      <dgm:spPr/>
    </dgm:pt>
    <dgm:pt modelId="{B79CABAB-2568-5D4C-BDF8-89A7D882B0D6}" type="pres">
      <dgm:prSet presAssocID="{87C654CA-D201-194C-956A-4A074BC07855}" presName="horz1" presStyleCnt="0"/>
      <dgm:spPr/>
    </dgm:pt>
    <dgm:pt modelId="{20E35F92-41D3-504D-B1CA-41ADF51F0ACD}" type="pres">
      <dgm:prSet presAssocID="{87C654CA-D201-194C-956A-4A074BC07855}" presName="tx1" presStyleLbl="revTx" presStyleIdx="1" presStyleCnt="4"/>
      <dgm:spPr/>
    </dgm:pt>
    <dgm:pt modelId="{5DF75716-BC17-C049-8E45-32F6583CF686}" type="pres">
      <dgm:prSet presAssocID="{87C654CA-D201-194C-956A-4A074BC07855}" presName="vert1" presStyleCnt="0"/>
      <dgm:spPr/>
    </dgm:pt>
    <dgm:pt modelId="{80CCEBE4-6BDD-4F4D-83B4-734B01476E4E}" type="pres">
      <dgm:prSet presAssocID="{6EEB8CEA-E368-4E42-9EE0-2FBB3183E3B8}" presName="thickLine" presStyleLbl="alignNode1" presStyleIdx="2" presStyleCnt="4"/>
      <dgm:spPr/>
    </dgm:pt>
    <dgm:pt modelId="{3837B412-32D7-614A-AFD1-14F86A361B02}" type="pres">
      <dgm:prSet presAssocID="{6EEB8CEA-E368-4E42-9EE0-2FBB3183E3B8}" presName="horz1" presStyleCnt="0"/>
      <dgm:spPr/>
    </dgm:pt>
    <dgm:pt modelId="{9865B56A-4B3E-CB4F-9F3F-6493FE964CBF}" type="pres">
      <dgm:prSet presAssocID="{6EEB8CEA-E368-4E42-9EE0-2FBB3183E3B8}" presName="tx1" presStyleLbl="revTx" presStyleIdx="2" presStyleCnt="4"/>
      <dgm:spPr/>
    </dgm:pt>
    <dgm:pt modelId="{F55F9DBA-23C2-784B-9CF9-7C2F45C00FDF}" type="pres">
      <dgm:prSet presAssocID="{6EEB8CEA-E368-4E42-9EE0-2FBB3183E3B8}" presName="vert1" presStyleCnt="0"/>
      <dgm:spPr/>
    </dgm:pt>
    <dgm:pt modelId="{4E28F876-6798-A44F-B5B9-8C0C47B6A8BB}" type="pres">
      <dgm:prSet presAssocID="{239EF002-DC0D-4A95-8FF1-D6CEE87F9B21}" presName="thickLine" presStyleLbl="alignNode1" presStyleIdx="3" presStyleCnt="4"/>
      <dgm:spPr/>
    </dgm:pt>
    <dgm:pt modelId="{AB357B8A-8189-2F49-999D-A428F2C5219B}" type="pres">
      <dgm:prSet presAssocID="{239EF002-DC0D-4A95-8FF1-D6CEE87F9B21}" presName="horz1" presStyleCnt="0"/>
      <dgm:spPr/>
    </dgm:pt>
    <dgm:pt modelId="{514761F2-8622-394F-85CE-794485041A33}" type="pres">
      <dgm:prSet presAssocID="{239EF002-DC0D-4A95-8FF1-D6CEE87F9B21}" presName="tx1" presStyleLbl="revTx" presStyleIdx="3" presStyleCnt="4" custScaleY="98826"/>
      <dgm:spPr/>
    </dgm:pt>
    <dgm:pt modelId="{04F24F0B-27F7-0B46-BA3F-733514EC5535}" type="pres">
      <dgm:prSet presAssocID="{239EF002-DC0D-4A95-8FF1-D6CEE87F9B21}" presName="vert1" presStyleCnt="0"/>
      <dgm:spPr/>
    </dgm:pt>
  </dgm:ptLst>
  <dgm:cxnLst>
    <dgm:cxn modelId="{61805D01-75C1-CC42-850E-5939DD337B1D}" srcId="{F0E7B8F2-00DB-485B-BE97-39C2A6C8006E}" destId="{6EEB8CEA-E368-4E42-9EE0-2FBB3183E3B8}" srcOrd="2" destOrd="0" parTransId="{81921B05-66FF-F145-8717-9E0BC814D25B}" sibTransId="{374C11B2-7608-7944-95C0-F0CFD8CC9672}"/>
    <dgm:cxn modelId="{46F8680B-8F9E-594A-A929-8E6C3172CE2F}" type="presOf" srcId="{6EEB8CEA-E368-4E42-9EE0-2FBB3183E3B8}" destId="{9865B56A-4B3E-CB4F-9F3F-6493FE964CBF}" srcOrd="0" destOrd="0" presId="urn:microsoft.com/office/officeart/2008/layout/LinedList"/>
    <dgm:cxn modelId="{AC54282B-231D-694C-98EF-D7B810A75030}" srcId="{F0E7B8F2-00DB-485B-BE97-39C2A6C8006E}" destId="{87C654CA-D201-194C-956A-4A074BC07855}" srcOrd="1" destOrd="0" parTransId="{525DD5CF-6F53-6748-8CE6-5921F0F26347}" sibTransId="{A3DA888B-7EF7-3046-B171-9B818443F233}"/>
    <dgm:cxn modelId="{480F1990-A4B0-C743-BB04-772AC9720FF5}" type="presOf" srcId="{F0E7B8F2-00DB-485B-BE97-39C2A6C8006E}" destId="{15B8C4F5-5AA6-BA4A-885B-B5EBB9A102E2}" srcOrd="0" destOrd="0" presId="urn:microsoft.com/office/officeart/2008/layout/LinedList"/>
    <dgm:cxn modelId="{C7054290-2758-D340-8F5E-55F3C8ABEF2C}" type="presOf" srcId="{87C654CA-D201-194C-956A-4A074BC07855}" destId="{20E35F92-41D3-504D-B1CA-41ADF51F0ACD}" srcOrd="0" destOrd="0" presId="urn:microsoft.com/office/officeart/2008/layout/LinedList"/>
    <dgm:cxn modelId="{47EBD5B7-1602-8644-A4AE-967E051BA1BD}" type="presOf" srcId="{0B588460-2706-4B10-94CD-27B83AAFA0B8}" destId="{1300135D-AA1D-DD4A-A7A6-E88104D34A3E}" srcOrd="0" destOrd="0" presId="urn:microsoft.com/office/officeart/2008/layout/LinedList"/>
    <dgm:cxn modelId="{444F8ED0-C2E7-416E-878E-446BAB75DD29}" srcId="{F0E7B8F2-00DB-485B-BE97-39C2A6C8006E}" destId="{0B588460-2706-4B10-94CD-27B83AAFA0B8}" srcOrd="0" destOrd="0" parTransId="{901C7989-50BB-440E-B4F4-EE06951A9DE5}" sibTransId="{9B6D717D-0850-45D1-ACD2-77546BEBD21C}"/>
    <dgm:cxn modelId="{85B359D8-8979-4643-BF59-8201380F05E2}" type="presOf" srcId="{239EF002-DC0D-4A95-8FF1-D6CEE87F9B21}" destId="{514761F2-8622-394F-85CE-794485041A33}" srcOrd="0" destOrd="0" presId="urn:microsoft.com/office/officeart/2008/layout/LinedList"/>
    <dgm:cxn modelId="{E9DE20E2-F1F0-4FAB-89FF-22F4CA0B328B}" srcId="{F0E7B8F2-00DB-485B-BE97-39C2A6C8006E}" destId="{239EF002-DC0D-4A95-8FF1-D6CEE87F9B21}" srcOrd="3" destOrd="0" parTransId="{233CF3CA-2D82-42FA-95E4-5D8CA8F42AE4}" sibTransId="{C7592EDC-550A-4E47-870C-C93D72118C58}"/>
    <dgm:cxn modelId="{0E0CAD6D-7B4A-1448-A432-BF9EF4DAC181}" type="presParOf" srcId="{15B8C4F5-5AA6-BA4A-885B-B5EBB9A102E2}" destId="{8C54B2AD-33DA-D34C-91A2-2D7B8029D18E}" srcOrd="0" destOrd="0" presId="urn:microsoft.com/office/officeart/2008/layout/LinedList"/>
    <dgm:cxn modelId="{810CB5BD-BD05-CA4A-A656-B63645142234}" type="presParOf" srcId="{15B8C4F5-5AA6-BA4A-885B-B5EBB9A102E2}" destId="{00C7A5FC-E4DB-1B4F-9874-8E0E769D02D1}" srcOrd="1" destOrd="0" presId="urn:microsoft.com/office/officeart/2008/layout/LinedList"/>
    <dgm:cxn modelId="{605F5342-85F3-EC47-BCA3-F5104E2E53AF}" type="presParOf" srcId="{00C7A5FC-E4DB-1B4F-9874-8E0E769D02D1}" destId="{1300135D-AA1D-DD4A-A7A6-E88104D34A3E}" srcOrd="0" destOrd="0" presId="urn:microsoft.com/office/officeart/2008/layout/LinedList"/>
    <dgm:cxn modelId="{D392D61C-84FE-FD4B-B405-AFC3A9A5BDB5}" type="presParOf" srcId="{00C7A5FC-E4DB-1B4F-9874-8E0E769D02D1}" destId="{12AC9EF4-C16B-D342-A3B6-1ABBC2D5B526}" srcOrd="1" destOrd="0" presId="urn:microsoft.com/office/officeart/2008/layout/LinedList"/>
    <dgm:cxn modelId="{DD51E9AF-9BDA-4846-BC49-F7AE189E1C94}" type="presParOf" srcId="{15B8C4F5-5AA6-BA4A-885B-B5EBB9A102E2}" destId="{BFB869ED-3E86-E642-9835-04C84EF8A44D}" srcOrd="2" destOrd="0" presId="urn:microsoft.com/office/officeart/2008/layout/LinedList"/>
    <dgm:cxn modelId="{471DB598-58ED-1A4D-89D6-E36B81B853C4}" type="presParOf" srcId="{15B8C4F5-5AA6-BA4A-885B-B5EBB9A102E2}" destId="{B79CABAB-2568-5D4C-BDF8-89A7D882B0D6}" srcOrd="3" destOrd="0" presId="urn:microsoft.com/office/officeart/2008/layout/LinedList"/>
    <dgm:cxn modelId="{F88E090E-8C1A-CE44-8502-B603169BD99F}" type="presParOf" srcId="{B79CABAB-2568-5D4C-BDF8-89A7D882B0D6}" destId="{20E35F92-41D3-504D-B1CA-41ADF51F0ACD}" srcOrd="0" destOrd="0" presId="urn:microsoft.com/office/officeart/2008/layout/LinedList"/>
    <dgm:cxn modelId="{8EE0954E-5814-F948-BDD5-636DD6A43AE7}" type="presParOf" srcId="{B79CABAB-2568-5D4C-BDF8-89A7D882B0D6}" destId="{5DF75716-BC17-C049-8E45-32F6583CF686}" srcOrd="1" destOrd="0" presId="urn:microsoft.com/office/officeart/2008/layout/LinedList"/>
    <dgm:cxn modelId="{0DFE1E7E-9324-854F-A44F-85A4E9FEAB60}" type="presParOf" srcId="{15B8C4F5-5AA6-BA4A-885B-B5EBB9A102E2}" destId="{80CCEBE4-6BDD-4F4D-83B4-734B01476E4E}" srcOrd="4" destOrd="0" presId="urn:microsoft.com/office/officeart/2008/layout/LinedList"/>
    <dgm:cxn modelId="{62530979-6104-924F-8BBD-278ABF808AEF}" type="presParOf" srcId="{15B8C4F5-5AA6-BA4A-885B-B5EBB9A102E2}" destId="{3837B412-32D7-614A-AFD1-14F86A361B02}" srcOrd="5" destOrd="0" presId="urn:microsoft.com/office/officeart/2008/layout/LinedList"/>
    <dgm:cxn modelId="{482D166D-5B88-5143-A65B-19855752E85E}" type="presParOf" srcId="{3837B412-32D7-614A-AFD1-14F86A361B02}" destId="{9865B56A-4B3E-CB4F-9F3F-6493FE964CBF}" srcOrd="0" destOrd="0" presId="urn:microsoft.com/office/officeart/2008/layout/LinedList"/>
    <dgm:cxn modelId="{7BFCAEA3-785A-5748-98CB-7DD5C98F1A0E}" type="presParOf" srcId="{3837B412-32D7-614A-AFD1-14F86A361B02}" destId="{F55F9DBA-23C2-784B-9CF9-7C2F45C00FDF}" srcOrd="1" destOrd="0" presId="urn:microsoft.com/office/officeart/2008/layout/LinedList"/>
    <dgm:cxn modelId="{A83CA404-EEBD-2B40-AF71-64E1BA134A41}" type="presParOf" srcId="{15B8C4F5-5AA6-BA4A-885B-B5EBB9A102E2}" destId="{4E28F876-6798-A44F-B5B9-8C0C47B6A8BB}" srcOrd="6" destOrd="0" presId="urn:microsoft.com/office/officeart/2008/layout/LinedList"/>
    <dgm:cxn modelId="{A7755BC1-432A-5740-8A0B-DA5FC0EDD666}" type="presParOf" srcId="{15B8C4F5-5AA6-BA4A-885B-B5EBB9A102E2}" destId="{AB357B8A-8189-2F49-999D-A428F2C5219B}" srcOrd="7" destOrd="0" presId="urn:microsoft.com/office/officeart/2008/layout/LinedList"/>
    <dgm:cxn modelId="{2EF7FB76-ED1A-6F47-BA5C-AADB093E993E}" type="presParOf" srcId="{AB357B8A-8189-2F49-999D-A428F2C5219B}" destId="{514761F2-8622-394F-85CE-794485041A33}" srcOrd="0" destOrd="0" presId="urn:microsoft.com/office/officeart/2008/layout/LinedList"/>
    <dgm:cxn modelId="{58E2E646-6A3D-A74B-A305-9E20B37DC7C7}" type="presParOf" srcId="{AB357B8A-8189-2F49-999D-A428F2C5219B}" destId="{04F24F0B-27F7-0B46-BA3F-733514EC553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2130B67-34D1-464F-BF73-C01146BA7076}" type="doc">
      <dgm:prSet loTypeId="urn:microsoft.com/office/officeart/2005/8/layout/hProcess9" loCatId="process" qsTypeId="urn:microsoft.com/office/officeart/2005/8/quickstyle/simple1" qsCatId="simple" csTypeId="urn:microsoft.com/office/officeart/2005/8/colors/accent3_1" csCatId="accent3" phldr="1"/>
      <dgm:spPr/>
    </dgm:pt>
    <dgm:pt modelId="{987A7546-0F64-4CA8-B6F9-D2B9279B7FD1}">
      <dgm:prSet phldrT="[Text]" custT="1"/>
      <dgm:spPr/>
      <dgm:t>
        <a:bodyPr/>
        <a:lstStyle/>
        <a:p>
          <a:pPr algn="ctr"/>
          <a:r>
            <a:rPr lang="de-AT" sz="1800" b="0" dirty="0" err="1">
              <a:latin typeface="Arial" panose="020B0604020202020204" pitchFamily="34" charset="0"/>
              <a:cs typeface="Arial" panose="020B0604020202020204" pitchFamily="34" charset="0"/>
            </a:rPr>
            <a:t>clear</a:t>
          </a:r>
          <a:r>
            <a:rPr lang="de-AT" sz="1800" b="0" dirty="0">
              <a:latin typeface="Arial" panose="020B0604020202020204" pitchFamily="34" charset="0"/>
              <a:cs typeface="Arial" panose="020B0604020202020204" pitchFamily="34" charset="0"/>
            </a:rPr>
            <a:t> </a:t>
          </a:r>
          <a:r>
            <a:rPr lang="de-AT" sz="1800" b="0" dirty="0" err="1">
              <a:latin typeface="Arial" panose="020B0604020202020204" pitchFamily="34" charset="0"/>
              <a:cs typeface="Arial" panose="020B0604020202020204" pitchFamily="34" charset="0"/>
            </a:rPr>
            <a:t>position</a:t>
          </a:r>
          <a:endParaRPr lang="de-AT" sz="1800" b="0" dirty="0">
            <a:latin typeface="Arial" panose="020B0604020202020204" pitchFamily="34" charset="0"/>
            <a:cs typeface="Arial" panose="020B0604020202020204" pitchFamily="34" charset="0"/>
          </a:endParaRPr>
        </a:p>
      </dgm:t>
    </dgm:pt>
    <dgm:pt modelId="{C7DD3A7A-CF0B-42D6-A9CC-01EB5499545C}" type="parTrans" cxnId="{A51A0D35-23A4-495B-B20E-CA1055E0A359}">
      <dgm:prSet/>
      <dgm:spPr/>
      <dgm:t>
        <a:bodyPr/>
        <a:lstStyle/>
        <a:p>
          <a:endParaRPr lang="de-AT"/>
        </a:p>
      </dgm:t>
    </dgm:pt>
    <dgm:pt modelId="{10E6DEB4-FF49-4E71-B91D-B0D81DD6460E}" type="sibTrans" cxnId="{A51A0D35-23A4-495B-B20E-CA1055E0A359}">
      <dgm:prSet/>
      <dgm:spPr/>
      <dgm:t>
        <a:bodyPr/>
        <a:lstStyle/>
        <a:p>
          <a:endParaRPr lang="de-AT"/>
        </a:p>
      </dgm:t>
    </dgm:pt>
    <dgm:pt modelId="{8EDA866E-3655-4938-AD86-0D4F54821BB0}">
      <dgm:prSet phldrT="[Text]" custT="1"/>
      <dgm:spPr/>
      <dgm:t>
        <a:bodyPr/>
        <a:lstStyle/>
        <a:p>
          <a:r>
            <a:rPr lang="de-AT" sz="1800" dirty="0" err="1">
              <a:latin typeface="Arial" panose="020B0604020202020204" pitchFamily="34" charset="0"/>
              <a:cs typeface="Arial" panose="020B0604020202020204" pitchFamily="34" charset="0"/>
            </a:rPr>
            <a:t>strategic</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planning</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phase</a:t>
          </a:r>
          <a:endParaRPr lang="de-AT" sz="1800" dirty="0">
            <a:latin typeface="Arial" panose="020B0604020202020204" pitchFamily="34" charset="0"/>
            <a:cs typeface="Arial" panose="020B0604020202020204" pitchFamily="34" charset="0"/>
          </a:endParaRPr>
        </a:p>
      </dgm:t>
    </dgm:pt>
    <dgm:pt modelId="{A686D750-F32A-44E4-AE1B-20218A73F843}" type="parTrans" cxnId="{5A7B388C-0163-466E-AB20-B1B4DFC34736}">
      <dgm:prSet/>
      <dgm:spPr/>
      <dgm:t>
        <a:bodyPr/>
        <a:lstStyle/>
        <a:p>
          <a:endParaRPr lang="de-AT"/>
        </a:p>
      </dgm:t>
    </dgm:pt>
    <dgm:pt modelId="{A3E3E931-833E-4FF9-9567-6BEDE00D106A}" type="sibTrans" cxnId="{5A7B388C-0163-466E-AB20-B1B4DFC34736}">
      <dgm:prSet/>
      <dgm:spPr/>
      <dgm:t>
        <a:bodyPr/>
        <a:lstStyle/>
        <a:p>
          <a:endParaRPr lang="de-AT"/>
        </a:p>
      </dgm:t>
    </dgm:pt>
    <dgm:pt modelId="{F1F94F16-C98D-42F7-9139-9D0DF475C816}">
      <dgm:prSet phldrT="[Text]" custT="1"/>
      <dgm:spPr/>
      <dgm:t>
        <a:bodyPr/>
        <a:lstStyle/>
        <a:p>
          <a:r>
            <a:rPr lang="de-AT" sz="1800" dirty="0" err="1">
              <a:latin typeface="Arial" panose="020B0604020202020204" pitchFamily="34" charset="0"/>
              <a:cs typeface="Arial" panose="020B0604020202020204" pitchFamily="34" charset="0"/>
            </a:rPr>
            <a:t>strategic</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analyses</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phase</a:t>
          </a:r>
          <a:endParaRPr lang="de-AT" sz="1800" dirty="0">
            <a:latin typeface="Arial" panose="020B0604020202020204" pitchFamily="34" charset="0"/>
            <a:cs typeface="Arial" panose="020B0604020202020204" pitchFamily="34" charset="0"/>
          </a:endParaRPr>
        </a:p>
      </dgm:t>
    </dgm:pt>
    <dgm:pt modelId="{6E6C3C6D-0385-4C9A-A8F0-4596F40D6EEF}" type="parTrans" cxnId="{502CF028-FD24-4BFF-B1A5-A0039C98A632}">
      <dgm:prSet/>
      <dgm:spPr/>
      <dgm:t>
        <a:bodyPr/>
        <a:lstStyle/>
        <a:p>
          <a:endParaRPr lang="de-AT"/>
        </a:p>
      </dgm:t>
    </dgm:pt>
    <dgm:pt modelId="{A3005FC8-7A8C-4D94-B803-0AD7FCEF591E}" type="sibTrans" cxnId="{502CF028-FD24-4BFF-B1A5-A0039C98A632}">
      <dgm:prSet/>
      <dgm:spPr/>
      <dgm:t>
        <a:bodyPr/>
        <a:lstStyle/>
        <a:p>
          <a:endParaRPr lang="de-AT"/>
        </a:p>
      </dgm:t>
    </dgm:pt>
    <dgm:pt modelId="{C97ADC23-4755-4E4D-A16F-F2E73FD3F024}">
      <dgm:prSet custT="1"/>
      <dgm:spPr/>
      <dgm:t>
        <a:bodyPr/>
        <a:lstStyle/>
        <a:p>
          <a:r>
            <a:rPr lang="de-AT" sz="1600" dirty="0" err="1">
              <a:latin typeface="Arial" panose="020B0604020202020204" pitchFamily="34" charset="0"/>
              <a:cs typeface="Arial" panose="020B0604020202020204" pitchFamily="34" charset="0"/>
            </a:rPr>
            <a:t>operationalization</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of</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strategic</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goals</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and</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measures</a:t>
          </a:r>
          <a:r>
            <a:rPr lang="de-AT" sz="1600" dirty="0">
              <a:latin typeface="Arial" panose="020B0604020202020204" pitchFamily="34" charset="0"/>
              <a:cs typeface="Arial" panose="020B0604020202020204" pitchFamily="34" charset="0"/>
            </a:rPr>
            <a:t> </a:t>
          </a:r>
        </a:p>
      </dgm:t>
    </dgm:pt>
    <dgm:pt modelId="{6FDAFAAE-98F4-4379-B494-83DEF4D250FE}" type="parTrans" cxnId="{CA6052C5-0BCA-481E-8B17-C53E7B112E76}">
      <dgm:prSet/>
      <dgm:spPr/>
      <dgm:t>
        <a:bodyPr/>
        <a:lstStyle/>
        <a:p>
          <a:endParaRPr lang="de-AT"/>
        </a:p>
      </dgm:t>
    </dgm:pt>
    <dgm:pt modelId="{55A5D2CD-7727-4C82-9A77-813870641E4C}" type="sibTrans" cxnId="{CA6052C5-0BCA-481E-8B17-C53E7B112E76}">
      <dgm:prSet/>
      <dgm:spPr/>
      <dgm:t>
        <a:bodyPr/>
        <a:lstStyle/>
        <a:p>
          <a:endParaRPr lang="de-AT"/>
        </a:p>
      </dgm:t>
    </dgm:pt>
    <dgm:pt modelId="{2D17C214-12C6-4ECE-AAB4-A21F55C4F3CA}">
      <dgm:prSet custT="1"/>
      <dgm:spPr>
        <a:solidFill>
          <a:srgbClr val="0093DD">
            <a:alpha val="80000"/>
          </a:srgbClr>
        </a:solidFill>
        <a:ln>
          <a:solidFill>
            <a:srgbClr val="0093DD">
              <a:alpha val="80000"/>
            </a:srgbClr>
          </a:solidFill>
        </a:ln>
      </dgm:spPr>
      <dgm:t>
        <a:bodyPr/>
        <a:lstStyle/>
        <a:p>
          <a:r>
            <a:rPr lang="de-AT" sz="1800" dirty="0" err="1">
              <a:latin typeface="Arial" panose="020B0604020202020204" pitchFamily="34" charset="0"/>
              <a:cs typeface="Arial" panose="020B0604020202020204" pitchFamily="34" charset="0"/>
            </a:rPr>
            <a:t>report</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for</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the</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management</a:t>
          </a:r>
          <a:endParaRPr lang="de-AT" sz="1800" dirty="0">
            <a:latin typeface="Arial" panose="020B0604020202020204" pitchFamily="34" charset="0"/>
            <a:cs typeface="Arial" panose="020B0604020202020204" pitchFamily="34" charset="0"/>
          </a:endParaRPr>
        </a:p>
      </dgm:t>
    </dgm:pt>
    <dgm:pt modelId="{8486F52E-AD8B-44FC-B31F-D2BD0F0E33FE}" type="parTrans" cxnId="{061C5768-BB4D-4C84-8A64-EBED294ED21A}">
      <dgm:prSet/>
      <dgm:spPr/>
      <dgm:t>
        <a:bodyPr/>
        <a:lstStyle/>
        <a:p>
          <a:endParaRPr lang="de-AT"/>
        </a:p>
      </dgm:t>
    </dgm:pt>
    <dgm:pt modelId="{4AE205A2-5AA0-4692-9498-85CA80A84FBD}" type="sibTrans" cxnId="{061C5768-BB4D-4C84-8A64-EBED294ED21A}">
      <dgm:prSet/>
      <dgm:spPr/>
      <dgm:t>
        <a:bodyPr/>
        <a:lstStyle/>
        <a:p>
          <a:endParaRPr lang="de-AT"/>
        </a:p>
      </dgm:t>
    </dgm:pt>
    <dgm:pt modelId="{BA934C34-6E41-4523-A80F-095E9A56CB08}" type="pres">
      <dgm:prSet presAssocID="{A2130B67-34D1-464F-BF73-C01146BA7076}" presName="CompostProcess" presStyleCnt="0">
        <dgm:presLayoutVars>
          <dgm:dir/>
          <dgm:resizeHandles val="exact"/>
        </dgm:presLayoutVars>
      </dgm:prSet>
      <dgm:spPr/>
    </dgm:pt>
    <dgm:pt modelId="{140031E3-5E9F-47B7-AA59-6562D9844251}" type="pres">
      <dgm:prSet presAssocID="{A2130B67-34D1-464F-BF73-C01146BA7076}" presName="arrow" presStyleLbl="bgShp" presStyleIdx="0" presStyleCnt="1" custScaleX="117647" custLinFactNeighborX="-408"/>
      <dgm:spPr/>
    </dgm:pt>
    <dgm:pt modelId="{A9EFFBDA-9CEC-4134-AE1F-B5F3545BF60C}" type="pres">
      <dgm:prSet presAssocID="{A2130B67-34D1-464F-BF73-C01146BA7076}" presName="linearProcess" presStyleCnt="0"/>
      <dgm:spPr/>
    </dgm:pt>
    <dgm:pt modelId="{DFAD42D6-ED2D-4169-8F0F-DBD60339E21C}" type="pres">
      <dgm:prSet presAssocID="{987A7546-0F64-4CA8-B6F9-D2B9279B7FD1}" presName="textNode" presStyleLbl="node1" presStyleIdx="0" presStyleCnt="5">
        <dgm:presLayoutVars>
          <dgm:bulletEnabled val="1"/>
        </dgm:presLayoutVars>
      </dgm:prSet>
      <dgm:spPr/>
    </dgm:pt>
    <dgm:pt modelId="{D42680B0-A5B0-42B1-837B-5F2E36E87456}" type="pres">
      <dgm:prSet presAssocID="{10E6DEB4-FF49-4E71-B91D-B0D81DD6460E}" presName="sibTrans" presStyleCnt="0"/>
      <dgm:spPr/>
    </dgm:pt>
    <dgm:pt modelId="{239E5FA3-7929-4F7C-9BB2-112246A24C88}" type="pres">
      <dgm:prSet presAssocID="{8EDA866E-3655-4938-AD86-0D4F54821BB0}" presName="textNode" presStyleLbl="node1" presStyleIdx="1" presStyleCnt="5">
        <dgm:presLayoutVars>
          <dgm:bulletEnabled val="1"/>
        </dgm:presLayoutVars>
      </dgm:prSet>
      <dgm:spPr/>
    </dgm:pt>
    <dgm:pt modelId="{E6F124E7-2BB4-4F7F-A6BC-476A02192CA4}" type="pres">
      <dgm:prSet presAssocID="{A3E3E931-833E-4FF9-9567-6BEDE00D106A}" presName="sibTrans" presStyleCnt="0"/>
      <dgm:spPr/>
    </dgm:pt>
    <dgm:pt modelId="{95B5B9A0-A347-4AFC-9B13-2A8458717109}" type="pres">
      <dgm:prSet presAssocID="{F1F94F16-C98D-42F7-9139-9D0DF475C816}" presName="textNode" presStyleLbl="node1" presStyleIdx="2" presStyleCnt="5">
        <dgm:presLayoutVars>
          <dgm:bulletEnabled val="1"/>
        </dgm:presLayoutVars>
      </dgm:prSet>
      <dgm:spPr/>
    </dgm:pt>
    <dgm:pt modelId="{F74BB153-6862-46E5-897D-6FBD7F5DD01B}" type="pres">
      <dgm:prSet presAssocID="{A3005FC8-7A8C-4D94-B803-0AD7FCEF591E}" presName="sibTrans" presStyleCnt="0"/>
      <dgm:spPr/>
    </dgm:pt>
    <dgm:pt modelId="{3E693C61-318A-458E-A1CA-2D3BBA3D40D7}" type="pres">
      <dgm:prSet presAssocID="{C97ADC23-4755-4E4D-A16F-F2E73FD3F024}" presName="textNode" presStyleLbl="node1" presStyleIdx="3" presStyleCnt="5">
        <dgm:presLayoutVars>
          <dgm:bulletEnabled val="1"/>
        </dgm:presLayoutVars>
      </dgm:prSet>
      <dgm:spPr/>
    </dgm:pt>
    <dgm:pt modelId="{EB4BE99A-61B7-42B0-AA39-8FEE0E16D3DA}" type="pres">
      <dgm:prSet presAssocID="{55A5D2CD-7727-4C82-9A77-813870641E4C}" presName="sibTrans" presStyleCnt="0"/>
      <dgm:spPr/>
    </dgm:pt>
    <dgm:pt modelId="{0148BF2C-8902-4A60-B08E-2572F3662976}" type="pres">
      <dgm:prSet presAssocID="{2D17C214-12C6-4ECE-AAB4-A21F55C4F3CA}" presName="textNode" presStyleLbl="node1" presStyleIdx="4" presStyleCnt="5">
        <dgm:presLayoutVars>
          <dgm:bulletEnabled val="1"/>
        </dgm:presLayoutVars>
      </dgm:prSet>
      <dgm:spPr/>
    </dgm:pt>
  </dgm:ptLst>
  <dgm:cxnLst>
    <dgm:cxn modelId="{0F3F9219-BC19-4EFC-BEA9-F2B5014BA51C}" type="presOf" srcId="{F1F94F16-C98D-42F7-9139-9D0DF475C816}" destId="{95B5B9A0-A347-4AFC-9B13-2A8458717109}" srcOrd="0" destOrd="0" presId="urn:microsoft.com/office/officeart/2005/8/layout/hProcess9"/>
    <dgm:cxn modelId="{502CF028-FD24-4BFF-B1A5-A0039C98A632}" srcId="{A2130B67-34D1-464F-BF73-C01146BA7076}" destId="{F1F94F16-C98D-42F7-9139-9D0DF475C816}" srcOrd="2" destOrd="0" parTransId="{6E6C3C6D-0385-4C9A-A8F0-4596F40D6EEF}" sibTransId="{A3005FC8-7A8C-4D94-B803-0AD7FCEF591E}"/>
    <dgm:cxn modelId="{A51A0D35-23A4-495B-B20E-CA1055E0A359}" srcId="{A2130B67-34D1-464F-BF73-C01146BA7076}" destId="{987A7546-0F64-4CA8-B6F9-D2B9279B7FD1}" srcOrd="0" destOrd="0" parTransId="{C7DD3A7A-CF0B-42D6-A9CC-01EB5499545C}" sibTransId="{10E6DEB4-FF49-4E71-B91D-B0D81DD6460E}"/>
    <dgm:cxn modelId="{061C5768-BB4D-4C84-8A64-EBED294ED21A}" srcId="{A2130B67-34D1-464F-BF73-C01146BA7076}" destId="{2D17C214-12C6-4ECE-AAB4-A21F55C4F3CA}" srcOrd="4" destOrd="0" parTransId="{8486F52E-AD8B-44FC-B31F-D2BD0F0E33FE}" sibTransId="{4AE205A2-5AA0-4692-9498-85CA80A84FBD}"/>
    <dgm:cxn modelId="{008E0D7F-8E02-46F1-B39E-1AF0A959A6FA}" type="presOf" srcId="{C97ADC23-4755-4E4D-A16F-F2E73FD3F024}" destId="{3E693C61-318A-458E-A1CA-2D3BBA3D40D7}" srcOrd="0" destOrd="0" presId="urn:microsoft.com/office/officeart/2005/8/layout/hProcess9"/>
    <dgm:cxn modelId="{F6D9A082-0576-4791-A5FC-CB292E5037A5}" type="presOf" srcId="{8EDA866E-3655-4938-AD86-0D4F54821BB0}" destId="{239E5FA3-7929-4F7C-9BB2-112246A24C88}" srcOrd="0" destOrd="0" presId="urn:microsoft.com/office/officeart/2005/8/layout/hProcess9"/>
    <dgm:cxn modelId="{5A7B388C-0163-466E-AB20-B1B4DFC34736}" srcId="{A2130B67-34D1-464F-BF73-C01146BA7076}" destId="{8EDA866E-3655-4938-AD86-0D4F54821BB0}" srcOrd="1" destOrd="0" parTransId="{A686D750-F32A-44E4-AE1B-20218A73F843}" sibTransId="{A3E3E931-833E-4FF9-9567-6BEDE00D106A}"/>
    <dgm:cxn modelId="{83CA36A9-B601-4D19-ABBF-2CF2AE4BB2A2}" type="presOf" srcId="{A2130B67-34D1-464F-BF73-C01146BA7076}" destId="{BA934C34-6E41-4523-A80F-095E9A56CB08}" srcOrd="0" destOrd="0" presId="urn:microsoft.com/office/officeart/2005/8/layout/hProcess9"/>
    <dgm:cxn modelId="{CA6052C5-0BCA-481E-8B17-C53E7B112E76}" srcId="{A2130B67-34D1-464F-BF73-C01146BA7076}" destId="{C97ADC23-4755-4E4D-A16F-F2E73FD3F024}" srcOrd="3" destOrd="0" parTransId="{6FDAFAAE-98F4-4379-B494-83DEF4D250FE}" sibTransId="{55A5D2CD-7727-4C82-9A77-813870641E4C}"/>
    <dgm:cxn modelId="{0F2FA1F6-6222-42B1-B2A7-BCA545BE2225}" type="presOf" srcId="{987A7546-0F64-4CA8-B6F9-D2B9279B7FD1}" destId="{DFAD42D6-ED2D-4169-8F0F-DBD60339E21C}" srcOrd="0" destOrd="0" presId="urn:microsoft.com/office/officeart/2005/8/layout/hProcess9"/>
    <dgm:cxn modelId="{89DF21F7-A87D-4C8E-ADA4-FFDF1192A5A5}" type="presOf" srcId="{2D17C214-12C6-4ECE-AAB4-A21F55C4F3CA}" destId="{0148BF2C-8902-4A60-B08E-2572F3662976}" srcOrd="0" destOrd="0" presId="urn:microsoft.com/office/officeart/2005/8/layout/hProcess9"/>
    <dgm:cxn modelId="{13087708-D3E5-4ED0-A233-B2C88B5E9E7F}" type="presParOf" srcId="{BA934C34-6E41-4523-A80F-095E9A56CB08}" destId="{140031E3-5E9F-47B7-AA59-6562D9844251}" srcOrd="0" destOrd="0" presId="urn:microsoft.com/office/officeart/2005/8/layout/hProcess9"/>
    <dgm:cxn modelId="{E01E8193-76CB-4722-9BEC-88CFC355F694}" type="presParOf" srcId="{BA934C34-6E41-4523-A80F-095E9A56CB08}" destId="{A9EFFBDA-9CEC-4134-AE1F-B5F3545BF60C}" srcOrd="1" destOrd="0" presId="urn:microsoft.com/office/officeart/2005/8/layout/hProcess9"/>
    <dgm:cxn modelId="{17AC130B-F2F3-4BF9-AE3D-52B31DF2A498}" type="presParOf" srcId="{A9EFFBDA-9CEC-4134-AE1F-B5F3545BF60C}" destId="{DFAD42D6-ED2D-4169-8F0F-DBD60339E21C}" srcOrd="0" destOrd="0" presId="urn:microsoft.com/office/officeart/2005/8/layout/hProcess9"/>
    <dgm:cxn modelId="{BF1BA777-A84F-46EA-BD4C-EB7008895C61}" type="presParOf" srcId="{A9EFFBDA-9CEC-4134-AE1F-B5F3545BF60C}" destId="{D42680B0-A5B0-42B1-837B-5F2E36E87456}" srcOrd="1" destOrd="0" presId="urn:microsoft.com/office/officeart/2005/8/layout/hProcess9"/>
    <dgm:cxn modelId="{0072841C-1AC4-4163-A31E-3C12EBF15C96}" type="presParOf" srcId="{A9EFFBDA-9CEC-4134-AE1F-B5F3545BF60C}" destId="{239E5FA3-7929-4F7C-9BB2-112246A24C88}" srcOrd="2" destOrd="0" presId="urn:microsoft.com/office/officeart/2005/8/layout/hProcess9"/>
    <dgm:cxn modelId="{ED9FCC9A-3BC8-4D3E-B6DA-453F66CE3CC7}" type="presParOf" srcId="{A9EFFBDA-9CEC-4134-AE1F-B5F3545BF60C}" destId="{E6F124E7-2BB4-4F7F-A6BC-476A02192CA4}" srcOrd="3" destOrd="0" presId="urn:microsoft.com/office/officeart/2005/8/layout/hProcess9"/>
    <dgm:cxn modelId="{14C30774-F4B0-4F34-8A92-19745EB13848}" type="presParOf" srcId="{A9EFFBDA-9CEC-4134-AE1F-B5F3545BF60C}" destId="{95B5B9A0-A347-4AFC-9B13-2A8458717109}" srcOrd="4" destOrd="0" presId="urn:microsoft.com/office/officeart/2005/8/layout/hProcess9"/>
    <dgm:cxn modelId="{234FF314-D8DB-4C4B-85AC-30BA23C9D822}" type="presParOf" srcId="{A9EFFBDA-9CEC-4134-AE1F-B5F3545BF60C}" destId="{F74BB153-6862-46E5-897D-6FBD7F5DD01B}" srcOrd="5" destOrd="0" presId="urn:microsoft.com/office/officeart/2005/8/layout/hProcess9"/>
    <dgm:cxn modelId="{800E8C7D-99FA-4DF4-AF32-266BB13D6041}" type="presParOf" srcId="{A9EFFBDA-9CEC-4134-AE1F-B5F3545BF60C}" destId="{3E693C61-318A-458E-A1CA-2D3BBA3D40D7}" srcOrd="6" destOrd="0" presId="urn:microsoft.com/office/officeart/2005/8/layout/hProcess9"/>
    <dgm:cxn modelId="{2A9829B6-77EF-4E0D-8257-5970DFE2E698}" type="presParOf" srcId="{A9EFFBDA-9CEC-4134-AE1F-B5F3545BF60C}" destId="{EB4BE99A-61B7-42B0-AA39-8FEE0E16D3DA}" srcOrd="7" destOrd="0" presId="urn:microsoft.com/office/officeart/2005/8/layout/hProcess9"/>
    <dgm:cxn modelId="{482D77C4-630F-4B20-93AC-149A36D27E65}" type="presParOf" srcId="{A9EFFBDA-9CEC-4134-AE1F-B5F3545BF60C}" destId="{0148BF2C-8902-4A60-B08E-2572F3662976}"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9192F47-DD08-4273-9D8D-2FC02673E071}" type="doc">
      <dgm:prSet loTypeId="urn:microsoft.com/office/officeart/2018/5/layout/IconCircleLabelList" loCatId="icon" qsTypeId="urn:microsoft.com/office/officeart/2005/8/quickstyle/simple1" qsCatId="simple" csTypeId="urn:microsoft.com/office/officeart/2005/8/colors/accent3_1" csCatId="accent3" phldr="1"/>
      <dgm:spPr/>
      <dgm:t>
        <a:bodyPr/>
        <a:lstStyle/>
        <a:p>
          <a:endParaRPr lang="en-US"/>
        </a:p>
      </dgm:t>
    </dgm:pt>
    <dgm:pt modelId="{B82A579E-1772-45A6-A22B-2E5B2890787A}">
      <dgm:prSet custT="1"/>
      <dgm:spPr/>
      <dgm:t>
        <a:bodyPr/>
        <a:lstStyle/>
        <a:p>
          <a:pPr>
            <a:lnSpc>
              <a:spcPct val="100000"/>
            </a:lnSpc>
            <a:defRPr cap="all"/>
          </a:pPr>
          <a:r>
            <a:rPr lang="de-DE" sz="1800" b="1" dirty="0" err="1">
              <a:latin typeface="Arial" panose="020B0604020202020204" pitchFamily="34" charset="0"/>
              <a:cs typeface="Arial" panose="020B0604020202020204" pitchFamily="34" charset="0"/>
            </a:rPr>
            <a:t>Step</a:t>
          </a:r>
          <a:r>
            <a:rPr lang="de-DE" sz="1800" b="1" dirty="0">
              <a:latin typeface="Arial" panose="020B0604020202020204" pitchFamily="34" charset="0"/>
              <a:cs typeface="Arial" panose="020B0604020202020204" pitchFamily="34" charset="0"/>
            </a:rPr>
            <a:t> 1:</a:t>
          </a:r>
        </a:p>
        <a:p>
          <a:pPr>
            <a:lnSpc>
              <a:spcPct val="100000"/>
            </a:lnSpc>
            <a:defRPr cap="all"/>
          </a:pPr>
          <a:r>
            <a:rPr lang="de-DE" sz="1800" b="1" dirty="0">
              <a:latin typeface="Arial" panose="020B0604020202020204" pitchFamily="34" charset="0"/>
              <a:cs typeface="Arial" panose="020B0604020202020204" pitchFamily="34" charset="0"/>
            </a:rPr>
            <a:t>Motivation </a:t>
          </a:r>
          <a:r>
            <a:rPr lang="de-DE" sz="1800" b="1" dirty="0" err="1">
              <a:latin typeface="Arial" panose="020B0604020202020204" pitchFamily="34" charset="0"/>
              <a:cs typeface="Arial" panose="020B0604020202020204" pitchFamily="34" charset="0"/>
            </a:rPr>
            <a:t>of</a:t>
          </a:r>
          <a:r>
            <a:rPr lang="de-DE" sz="1800" b="1" dirty="0">
              <a:latin typeface="Arial" panose="020B0604020202020204" pitchFamily="34" charset="0"/>
              <a:cs typeface="Arial" panose="020B0604020202020204" pitchFamily="34" charset="0"/>
            </a:rPr>
            <a:t> </a:t>
          </a:r>
          <a:r>
            <a:rPr lang="de-DE" sz="1800" b="1" dirty="0" err="1">
              <a:latin typeface="Arial" panose="020B0604020202020204" pitchFamily="34" charset="0"/>
              <a:cs typeface="Arial" panose="020B0604020202020204" pitchFamily="34" charset="0"/>
            </a:rPr>
            <a:t>employees</a:t>
          </a:r>
          <a:r>
            <a:rPr lang="de-DE" sz="1800" b="1" dirty="0">
              <a:latin typeface="Arial" panose="020B0604020202020204" pitchFamily="34" charset="0"/>
              <a:cs typeface="Arial" panose="020B0604020202020204" pitchFamily="34" charset="0"/>
            </a:rPr>
            <a:t>, </a:t>
          </a:r>
          <a:r>
            <a:rPr lang="de-DE" sz="1800" b="1" dirty="0" err="1">
              <a:latin typeface="Arial" panose="020B0604020202020204" pitchFamily="34" charset="0"/>
              <a:cs typeface="Arial" panose="020B0604020202020204" pitchFamily="34" charset="0"/>
            </a:rPr>
            <a:t>trainees</a:t>
          </a:r>
          <a:r>
            <a:rPr lang="de-DE" sz="1800" b="1" dirty="0">
              <a:latin typeface="Arial" panose="020B0604020202020204" pitchFamily="34" charset="0"/>
              <a:cs typeface="Arial" panose="020B0604020202020204" pitchFamily="34" charset="0"/>
            </a:rPr>
            <a:t> and </a:t>
          </a:r>
          <a:r>
            <a:rPr lang="de-DE" sz="1800" b="1" dirty="0" err="1">
              <a:latin typeface="Arial" panose="020B0604020202020204" pitchFamily="34" charset="0"/>
              <a:cs typeface="Arial" panose="020B0604020202020204" pitchFamily="34" charset="0"/>
            </a:rPr>
            <a:t>students</a:t>
          </a:r>
          <a:r>
            <a:rPr lang="de-DE"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485EBD67-EADA-4FAA-AAC6-CECA3CCE142A}" type="parTrans" cxnId="{FC18ADE8-9143-459D-A703-702C4BD996ED}">
      <dgm:prSet/>
      <dgm:spPr/>
      <dgm:t>
        <a:bodyPr/>
        <a:lstStyle/>
        <a:p>
          <a:endParaRPr lang="en-US"/>
        </a:p>
      </dgm:t>
    </dgm:pt>
    <dgm:pt modelId="{04EB9937-DA6C-4E29-BE96-23D2416BD5E9}" type="sibTrans" cxnId="{FC18ADE8-9143-459D-A703-702C4BD996ED}">
      <dgm:prSet/>
      <dgm:spPr/>
      <dgm:t>
        <a:bodyPr/>
        <a:lstStyle/>
        <a:p>
          <a:endParaRPr lang="en-US"/>
        </a:p>
      </dgm:t>
    </dgm:pt>
    <dgm:pt modelId="{27C8D10D-DA91-4610-9670-D8AE55C5680C}">
      <dgm:prSet custT="1"/>
      <dgm:spPr/>
      <dgm:t>
        <a:bodyPr/>
        <a:lstStyle/>
        <a:p>
          <a:pPr>
            <a:lnSpc>
              <a:spcPct val="100000"/>
            </a:lnSpc>
            <a:defRPr cap="all"/>
          </a:pPr>
          <a:r>
            <a:rPr lang="de-DE" sz="1800" b="1" dirty="0" err="1">
              <a:latin typeface="Arial" panose="020B0604020202020204" pitchFamily="34" charset="0"/>
              <a:cs typeface="Arial" panose="020B0604020202020204" pitchFamily="34" charset="0"/>
            </a:rPr>
            <a:t>Step</a:t>
          </a:r>
          <a:r>
            <a:rPr lang="de-DE" sz="1800" b="1" dirty="0">
              <a:latin typeface="Arial" panose="020B0604020202020204" pitchFamily="34" charset="0"/>
              <a:cs typeface="Arial" panose="020B0604020202020204" pitchFamily="34" charset="0"/>
            </a:rPr>
            <a:t> 2:</a:t>
          </a:r>
        </a:p>
        <a:p>
          <a:pPr>
            <a:lnSpc>
              <a:spcPct val="100000"/>
            </a:lnSpc>
            <a:defRPr cap="all"/>
          </a:pPr>
          <a:r>
            <a:rPr lang="de-DE" sz="1800" b="1" dirty="0" err="1">
              <a:latin typeface="Arial" panose="020B0604020202020204" pitchFamily="34" charset="0"/>
              <a:cs typeface="Arial" panose="020B0604020202020204" pitchFamily="34" charset="0"/>
            </a:rPr>
            <a:t>Identification</a:t>
          </a:r>
          <a:r>
            <a:rPr lang="de-DE" sz="1800" b="1" dirty="0">
              <a:latin typeface="Arial" panose="020B0604020202020204" pitchFamily="34" charset="0"/>
              <a:cs typeface="Arial" panose="020B0604020202020204" pitchFamily="34" charset="0"/>
            </a:rPr>
            <a:t> </a:t>
          </a:r>
          <a:r>
            <a:rPr lang="de-DE" sz="1800" b="1" dirty="0" err="1">
              <a:latin typeface="Arial" panose="020B0604020202020204" pitchFamily="34" charset="0"/>
              <a:cs typeface="Arial" panose="020B0604020202020204" pitchFamily="34" charset="0"/>
            </a:rPr>
            <a:t>of</a:t>
          </a:r>
          <a:r>
            <a:rPr lang="de-DE" sz="1800" b="1" dirty="0">
              <a:latin typeface="Arial" panose="020B0604020202020204" pitchFamily="34" charset="0"/>
              <a:cs typeface="Arial" panose="020B0604020202020204" pitchFamily="34" charset="0"/>
            </a:rPr>
            <a:t> relevant </a:t>
          </a:r>
          <a:r>
            <a:rPr lang="de-DE" sz="1800" b="1" dirty="0" err="1">
              <a:latin typeface="Arial" panose="020B0604020202020204" pitchFamily="34" charset="0"/>
              <a:cs typeface="Arial" panose="020B0604020202020204" pitchFamily="34" charset="0"/>
            </a:rPr>
            <a:t>areas</a:t>
          </a:r>
          <a:r>
            <a:rPr lang="de-DE" sz="1800" b="1" dirty="0">
              <a:latin typeface="Arial" panose="020B0604020202020204" pitchFamily="34" charset="0"/>
              <a:cs typeface="Arial" panose="020B0604020202020204" pitchFamily="34" charset="0"/>
            </a:rPr>
            <a:t> </a:t>
          </a:r>
          <a:r>
            <a:rPr lang="de-DE" sz="1800" b="1" dirty="0" err="1">
              <a:latin typeface="Arial" panose="020B0604020202020204" pitchFamily="34" charset="0"/>
              <a:cs typeface="Arial" panose="020B0604020202020204" pitchFamily="34" charset="0"/>
            </a:rPr>
            <a:t>for</a:t>
          </a:r>
          <a:r>
            <a:rPr lang="de-DE" sz="1800" b="1" dirty="0">
              <a:latin typeface="Arial" panose="020B0604020202020204" pitchFamily="34" charset="0"/>
              <a:cs typeface="Arial" panose="020B0604020202020204" pitchFamily="34" charset="0"/>
            </a:rPr>
            <a:t> environmental </a:t>
          </a:r>
          <a:r>
            <a:rPr lang="de-DE" sz="1800" b="1" dirty="0" err="1">
              <a:latin typeface="Arial" panose="020B0604020202020204" pitchFamily="34" charset="0"/>
              <a:cs typeface="Arial" panose="020B0604020202020204" pitchFamily="34" charset="0"/>
            </a:rPr>
            <a:t>sustainability</a:t>
          </a:r>
          <a:r>
            <a:rPr lang="de-DE"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98C19EF8-D0AF-4F39-8AC3-4A018DEE0119}" type="parTrans" cxnId="{5C84EA15-A3A1-4BCC-844E-267D4DA8AB00}">
      <dgm:prSet/>
      <dgm:spPr/>
      <dgm:t>
        <a:bodyPr/>
        <a:lstStyle/>
        <a:p>
          <a:endParaRPr lang="en-US"/>
        </a:p>
      </dgm:t>
    </dgm:pt>
    <dgm:pt modelId="{53CCC532-0709-4FDF-8217-817A5EAE4ACD}" type="sibTrans" cxnId="{5C84EA15-A3A1-4BCC-844E-267D4DA8AB00}">
      <dgm:prSet/>
      <dgm:spPr/>
      <dgm:t>
        <a:bodyPr/>
        <a:lstStyle/>
        <a:p>
          <a:endParaRPr lang="en-US"/>
        </a:p>
      </dgm:t>
    </dgm:pt>
    <dgm:pt modelId="{8FB53FD5-43D9-4E43-9235-E62D6B583EF8}">
      <dgm:prSet custT="1"/>
      <dgm:spPr/>
      <dgm:t>
        <a:bodyPr/>
        <a:lstStyle/>
        <a:p>
          <a:pPr>
            <a:lnSpc>
              <a:spcPct val="100000"/>
            </a:lnSpc>
            <a:defRPr cap="all"/>
          </a:pPr>
          <a:r>
            <a:rPr lang="de-DE" sz="1800" b="1" dirty="0" err="1">
              <a:latin typeface="Arial" panose="020B0604020202020204" pitchFamily="34" charset="0"/>
              <a:cs typeface="Arial" panose="020B0604020202020204" pitchFamily="34" charset="0"/>
            </a:rPr>
            <a:t>Step</a:t>
          </a:r>
          <a:r>
            <a:rPr lang="de-DE" sz="1800" b="1" dirty="0">
              <a:latin typeface="Arial" panose="020B0604020202020204" pitchFamily="34" charset="0"/>
              <a:cs typeface="Arial" panose="020B0604020202020204" pitchFamily="34" charset="0"/>
            </a:rPr>
            <a:t> 3:</a:t>
          </a:r>
        </a:p>
        <a:p>
          <a:pPr>
            <a:lnSpc>
              <a:spcPct val="100000"/>
            </a:lnSpc>
            <a:defRPr cap="all"/>
          </a:pPr>
          <a:r>
            <a:rPr lang="de-DE" sz="1800" b="1" dirty="0">
              <a:latin typeface="Arial" panose="020B0604020202020204" pitchFamily="34" charset="0"/>
              <a:cs typeface="Arial" panose="020B0604020202020204" pitchFamily="34" charset="0"/>
            </a:rPr>
            <a:t>Definition </a:t>
          </a:r>
          <a:r>
            <a:rPr lang="de-DE" sz="1800" b="1" dirty="0" err="1">
              <a:latin typeface="Arial" panose="020B0604020202020204" pitchFamily="34" charset="0"/>
              <a:cs typeface="Arial" panose="020B0604020202020204" pitchFamily="34" charset="0"/>
            </a:rPr>
            <a:t>of</a:t>
          </a:r>
          <a:r>
            <a:rPr lang="de-DE" sz="1800" b="1" dirty="0">
              <a:latin typeface="Arial" panose="020B0604020202020204" pitchFamily="34" charset="0"/>
              <a:cs typeface="Arial" panose="020B0604020202020204" pitchFamily="34" charset="0"/>
            </a:rPr>
            <a:t> </a:t>
          </a:r>
          <a:r>
            <a:rPr lang="de-DE" sz="1800" b="1" dirty="0" err="1">
              <a:latin typeface="Arial" panose="020B0604020202020204" pitchFamily="34" charset="0"/>
              <a:cs typeface="Arial" panose="020B0604020202020204" pitchFamily="34" charset="0"/>
            </a:rPr>
            <a:t>measures</a:t>
          </a:r>
          <a:r>
            <a:rPr lang="de-DE" sz="1800" b="1" dirty="0">
              <a:latin typeface="Arial" panose="020B0604020202020204" pitchFamily="34" charset="0"/>
              <a:cs typeface="Arial" panose="020B0604020202020204" pitchFamily="34" charset="0"/>
            </a:rPr>
            <a:t> and a </a:t>
          </a:r>
          <a:r>
            <a:rPr lang="de-DE" sz="1800" b="1" dirty="0" err="1">
              <a:latin typeface="Arial" panose="020B0604020202020204" pitchFamily="34" charset="0"/>
              <a:cs typeface="Arial" panose="020B0604020202020204" pitchFamily="34" charset="0"/>
            </a:rPr>
            <a:t>controlling</a:t>
          </a:r>
          <a:r>
            <a:rPr lang="de-DE" sz="1800" b="1" dirty="0">
              <a:latin typeface="Arial" panose="020B0604020202020204" pitchFamily="34" charset="0"/>
              <a:cs typeface="Arial" panose="020B0604020202020204" pitchFamily="34" charset="0"/>
            </a:rPr>
            <a:t> </a:t>
          </a:r>
          <a:r>
            <a:rPr lang="de-DE" sz="1800" b="1" dirty="0" err="1">
              <a:latin typeface="Arial" panose="020B0604020202020204" pitchFamily="34" charset="0"/>
              <a:cs typeface="Arial" panose="020B0604020202020204" pitchFamily="34" charset="0"/>
            </a:rPr>
            <a:t>system</a:t>
          </a:r>
          <a:r>
            <a:rPr lang="de-DE"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232D3FD2-D279-4E1D-8456-356D553AB2C5}" type="parTrans" cxnId="{FCD259DB-2864-43CE-9234-46C1BFCBBEFA}">
      <dgm:prSet/>
      <dgm:spPr/>
      <dgm:t>
        <a:bodyPr/>
        <a:lstStyle/>
        <a:p>
          <a:endParaRPr lang="en-US"/>
        </a:p>
      </dgm:t>
    </dgm:pt>
    <dgm:pt modelId="{2E39EF3B-1824-4554-89E8-8EFCDAD0809F}" type="sibTrans" cxnId="{FCD259DB-2864-43CE-9234-46C1BFCBBEFA}">
      <dgm:prSet/>
      <dgm:spPr/>
      <dgm:t>
        <a:bodyPr/>
        <a:lstStyle/>
        <a:p>
          <a:endParaRPr lang="en-US"/>
        </a:p>
      </dgm:t>
    </dgm:pt>
    <dgm:pt modelId="{19ADAC7D-CAC8-4CDD-98BB-204FB6DD2221}">
      <dgm:prSet custT="1"/>
      <dgm:spPr/>
      <dgm:t>
        <a:bodyPr/>
        <a:lstStyle/>
        <a:p>
          <a:pPr>
            <a:lnSpc>
              <a:spcPct val="100000"/>
            </a:lnSpc>
            <a:defRPr cap="all"/>
          </a:pPr>
          <a:r>
            <a:rPr lang="de-DE" sz="1800" b="1" dirty="0" err="1">
              <a:latin typeface="Arial" panose="020B0604020202020204" pitchFamily="34" charset="0"/>
              <a:cs typeface="Arial" panose="020B0604020202020204" pitchFamily="34" charset="0"/>
            </a:rPr>
            <a:t>Step</a:t>
          </a:r>
          <a:r>
            <a:rPr lang="de-DE" sz="1800" b="1" dirty="0">
              <a:latin typeface="Arial" panose="020B0604020202020204" pitchFamily="34" charset="0"/>
              <a:cs typeface="Arial" panose="020B0604020202020204" pitchFamily="34" charset="0"/>
            </a:rPr>
            <a:t> 4:</a:t>
          </a:r>
        </a:p>
        <a:p>
          <a:pPr>
            <a:lnSpc>
              <a:spcPct val="100000"/>
            </a:lnSpc>
            <a:defRPr cap="all"/>
          </a:pPr>
          <a:r>
            <a:rPr lang="de-DE" sz="1800" b="1" dirty="0" err="1">
              <a:latin typeface="Arial" panose="020B0604020202020204" pitchFamily="34" charset="0"/>
              <a:cs typeface="Arial" panose="020B0604020202020204" pitchFamily="34" charset="0"/>
            </a:rPr>
            <a:t>Publication</a:t>
          </a:r>
          <a:r>
            <a:rPr lang="de-DE" sz="1800" b="1" dirty="0">
              <a:latin typeface="Arial" panose="020B0604020202020204" pitchFamily="34" charset="0"/>
              <a:cs typeface="Arial" panose="020B0604020202020204" pitchFamily="34" charset="0"/>
            </a:rPr>
            <a:t> </a:t>
          </a:r>
          <a:r>
            <a:rPr lang="de-DE" sz="1800" b="1" dirty="0" err="1">
              <a:latin typeface="Arial" panose="020B0604020202020204" pitchFamily="34" charset="0"/>
              <a:cs typeface="Arial" panose="020B0604020202020204" pitchFamily="34" charset="0"/>
            </a:rPr>
            <a:t>of</a:t>
          </a:r>
          <a:r>
            <a:rPr lang="de-DE" sz="1800" b="1" dirty="0">
              <a:latin typeface="Arial" panose="020B0604020202020204" pitchFamily="34" charset="0"/>
              <a:cs typeface="Arial" panose="020B0604020202020204" pitchFamily="34" charset="0"/>
            </a:rPr>
            <a:t> an annual </a:t>
          </a:r>
          <a:r>
            <a:rPr lang="de-DE" sz="1800" b="1" dirty="0" err="1">
              <a:latin typeface="Arial" panose="020B0604020202020204" pitchFamily="34" charset="0"/>
              <a:cs typeface="Arial" panose="020B0604020202020204" pitchFamily="34" charset="0"/>
            </a:rPr>
            <a:t>report</a:t>
          </a:r>
          <a:r>
            <a:rPr lang="de-DE"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0FA28902-A503-4BE5-B732-7EE82978DBE1}" type="parTrans" cxnId="{01A32EBE-2AA0-45AE-B823-D9A1EB652DF0}">
      <dgm:prSet/>
      <dgm:spPr/>
      <dgm:t>
        <a:bodyPr/>
        <a:lstStyle/>
        <a:p>
          <a:endParaRPr lang="en-US"/>
        </a:p>
      </dgm:t>
    </dgm:pt>
    <dgm:pt modelId="{34BD05CA-A851-4C22-BAC2-E7FBA109E1C7}" type="sibTrans" cxnId="{01A32EBE-2AA0-45AE-B823-D9A1EB652DF0}">
      <dgm:prSet/>
      <dgm:spPr/>
      <dgm:t>
        <a:bodyPr/>
        <a:lstStyle/>
        <a:p>
          <a:endParaRPr lang="en-US"/>
        </a:p>
      </dgm:t>
    </dgm:pt>
    <dgm:pt modelId="{A22A80B1-51D3-4B43-BB95-1B025B18F6ED}" type="pres">
      <dgm:prSet presAssocID="{79192F47-DD08-4273-9D8D-2FC02673E071}" presName="root" presStyleCnt="0">
        <dgm:presLayoutVars>
          <dgm:dir/>
          <dgm:resizeHandles val="exact"/>
        </dgm:presLayoutVars>
      </dgm:prSet>
      <dgm:spPr/>
    </dgm:pt>
    <dgm:pt modelId="{AE1C25EE-E209-4232-8BD8-D1C515F2665F}" type="pres">
      <dgm:prSet presAssocID="{B82A579E-1772-45A6-A22B-2E5B2890787A}" presName="compNode" presStyleCnt="0"/>
      <dgm:spPr/>
    </dgm:pt>
    <dgm:pt modelId="{D8A11992-175C-480F-BAE3-F3E3B73751D6}" type="pres">
      <dgm:prSet presAssocID="{B82A579E-1772-45A6-A22B-2E5B2890787A}" presName="iconBgRect" presStyleLbl="bgShp" presStyleIdx="0" presStyleCnt="4"/>
      <dgm:spPr>
        <a:solidFill>
          <a:srgbClr val="0093DD"/>
        </a:solidFill>
      </dgm:spPr>
    </dgm:pt>
    <dgm:pt modelId="{8451D431-E300-41B1-8567-BFDDD035DA19}" type="pres">
      <dgm:prSet presAssocID="{B82A579E-1772-45A6-A22B-2E5B2890787A}" presName="iconRect" presStyleLbl="node1" presStyleIdx="0" presStyleCnt="4"/>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solidFill>
            <a:srgbClr val="0093DD"/>
          </a:solidFill>
        </a:ln>
      </dgm:spPr>
      <dgm:extLst>
        <a:ext uri="{E40237B7-FDA0-4F09-8148-C483321AD2D9}">
          <dgm14:cNvPr xmlns:dgm14="http://schemas.microsoft.com/office/drawing/2010/diagram" id="0" name="" descr="Klassenzimmer"/>
        </a:ext>
      </dgm:extLst>
    </dgm:pt>
    <dgm:pt modelId="{6D2F42CB-C30F-4A21-8554-33BE5280FA62}" type="pres">
      <dgm:prSet presAssocID="{B82A579E-1772-45A6-A22B-2E5B2890787A}" presName="spaceRect" presStyleCnt="0"/>
      <dgm:spPr/>
    </dgm:pt>
    <dgm:pt modelId="{382F1F86-F090-4058-8FD2-B944E3FC3E3E}" type="pres">
      <dgm:prSet presAssocID="{B82A579E-1772-45A6-A22B-2E5B2890787A}" presName="textRect" presStyleLbl="revTx" presStyleIdx="0" presStyleCnt="4">
        <dgm:presLayoutVars>
          <dgm:chMax val="1"/>
          <dgm:chPref val="1"/>
        </dgm:presLayoutVars>
      </dgm:prSet>
      <dgm:spPr/>
    </dgm:pt>
    <dgm:pt modelId="{B4C03304-2778-4757-8F80-0B401677D8BC}" type="pres">
      <dgm:prSet presAssocID="{04EB9937-DA6C-4E29-BE96-23D2416BD5E9}" presName="sibTrans" presStyleCnt="0"/>
      <dgm:spPr/>
    </dgm:pt>
    <dgm:pt modelId="{5958A10A-4227-4BBD-83EF-466DAA67147B}" type="pres">
      <dgm:prSet presAssocID="{27C8D10D-DA91-4610-9670-D8AE55C5680C}" presName="compNode" presStyleCnt="0"/>
      <dgm:spPr/>
    </dgm:pt>
    <dgm:pt modelId="{53CDBC9A-97BA-4D18-9396-14E328AD0DCA}" type="pres">
      <dgm:prSet presAssocID="{27C8D10D-DA91-4610-9670-D8AE55C5680C}" presName="iconBgRect" presStyleLbl="bgShp" presStyleIdx="1" presStyleCnt="4"/>
      <dgm:spPr>
        <a:solidFill>
          <a:srgbClr val="0093DD"/>
        </a:solidFill>
      </dgm:spPr>
    </dgm:pt>
    <dgm:pt modelId="{DAE1CFEA-EBAA-4507-9595-F8AE06C2CCD6}" type="pres">
      <dgm:prSet presAssocID="{27C8D10D-DA91-4610-9670-D8AE55C5680C}" presName="iconRect" presStyleLbl="node1" presStyleIdx="1" presStyleCnt="4"/>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solidFill>
            <a:srgbClr val="0093DD"/>
          </a:solidFill>
        </a:ln>
      </dgm:spPr>
      <dgm:extLst>
        <a:ext uri="{E40237B7-FDA0-4F09-8148-C483321AD2D9}">
          <dgm14:cNvPr xmlns:dgm14="http://schemas.microsoft.com/office/drawing/2010/diagram" id="0" name="" descr="Deciduous tree"/>
        </a:ext>
      </dgm:extLst>
    </dgm:pt>
    <dgm:pt modelId="{1CC6C857-23B3-4F3C-8FE3-F56BE80A2157}" type="pres">
      <dgm:prSet presAssocID="{27C8D10D-DA91-4610-9670-D8AE55C5680C}" presName="spaceRect" presStyleCnt="0"/>
      <dgm:spPr/>
    </dgm:pt>
    <dgm:pt modelId="{5D243013-DD31-45C3-9968-7053299A5BF7}" type="pres">
      <dgm:prSet presAssocID="{27C8D10D-DA91-4610-9670-D8AE55C5680C}" presName="textRect" presStyleLbl="revTx" presStyleIdx="1" presStyleCnt="4">
        <dgm:presLayoutVars>
          <dgm:chMax val="1"/>
          <dgm:chPref val="1"/>
        </dgm:presLayoutVars>
      </dgm:prSet>
      <dgm:spPr/>
    </dgm:pt>
    <dgm:pt modelId="{49864890-7DFE-406A-BAF3-C376C35CAA0F}" type="pres">
      <dgm:prSet presAssocID="{53CCC532-0709-4FDF-8217-817A5EAE4ACD}" presName="sibTrans" presStyleCnt="0"/>
      <dgm:spPr/>
    </dgm:pt>
    <dgm:pt modelId="{D7DB4AC6-7CE2-408F-900C-B7FB8FA222B8}" type="pres">
      <dgm:prSet presAssocID="{8FB53FD5-43D9-4E43-9235-E62D6B583EF8}" presName="compNode" presStyleCnt="0"/>
      <dgm:spPr/>
    </dgm:pt>
    <dgm:pt modelId="{30A9B91A-630C-4F12-9E5F-071591942D31}" type="pres">
      <dgm:prSet presAssocID="{8FB53FD5-43D9-4E43-9235-E62D6B583EF8}" presName="iconBgRect" presStyleLbl="bgShp" presStyleIdx="2" presStyleCnt="4"/>
      <dgm:spPr>
        <a:solidFill>
          <a:srgbClr val="0093DD"/>
        </a:solidFill>
      </dgm:spPr>
    </dgm:pt>
    <dgm:pt modelId="{273F2E25-118E-4551-9381-6D61B1E66536}" type="pres">
      <dgm:prSet presAssocID="{8FB53FD5-43D9-4E43-9235-E62D6B583EF8}" presName="iconRect" presStyleLbl="node1" presStyleIdx="2" presStyleCnt="4"/>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solidFill>
            <a:srgbClr val="0093DD"/>
          </a:solidFill>
        </a:ln>
      </dgm:spPr>
      <dgm:extLst>
        <a:ext uri="{E40237B7-FDA0-4F09-8148-C483321AD2D9}">
          <dgm14:cNvPr xmlns:dgm14="http://schemas.microsoft.com/office/drawing/2010/diagram" id="0" name="" descr="Volltreffer"/>
        </a:ext>
      </dgm:extLst>
    </dgm:pt>
    <dgm:pt modelId="{E61C02E2-9B5A-44F9-88E8-8009D9D24D08}" type="pres">
      <dgm:prSet presAssocID="{8FB53FD5-43D9-4E43-9235-E62D6B583EF8}" presName="spaceRect" presStyleCnt="0"/>
      <dgm:spPr/>
    </dgm:pt>
    <dgm:pt modelId="{1AA825DF-A9CF-4EDB-8797-1C2BB8AD9FF0}" type="pres">
      <dgm:prSet presAssocID="{8FB53FD5-43D9-4E43-9235-E62D6B583EF8}" presName="textRect" presStyleLbl="revTx" presStyleIdx="2" presStyleCnt="4">
        <dgm:presLayoutVars>
          <dgm:chMax val="1"/>
          <dgm:chPref val="1"/>
        </dgm:presLayoutVars>
      </dgm:prSet>
      <dgm:spPr/>
    </dgm:pt>
    <dgm:pt modelId="{E738C552-F3B4-45FF-B117-068847D296C7}" type="pres">
      <dgm:prSet presAssocID="{2E39EF3B-1824-4554-89E8-8EFCDAD0809F}" presName="sibTrans" presStyleCnt="0"/>
      <dgm:spPr/>
    </dgm:pt>
    <dgm:pt modelId="{CC45407B-494C-4E52-9F08-2742521D3EAF}" type="pres">
      <dgm:prSet presAssocID="{19ADAC7D-CAC8-4CDD-98BB-204FB6DD2221}" presName="compNode" presStyleCnt="0"/>
      <dgm:spPr/>
    </dgm:pt>
    <dgm:pt modelId="{DB743CDC-50C7-4938-94FB-0BA904A7DD9F}" type="pres">
      <dgm:prSet presAssocID="{19ADAC7D-CAC8-4CDD-98BB-204FB6DD2221}" presName="iconBgRect" presStyleLbl="bgShp" presStyleIdx="3" presStyleCnt="4"/>
      <dgm:spPr>
        <a:solidFill>
          <a:srgbClr val="0093DD"/>
        </a:solidFill>
      </dgm:spPr>
    </dgm:pt>
    <dgm:pt modelId="{2194CFF3-4D6F-4882-99F4-C436067A886A}" type="pres">
      <dgm:prSet presAssocID="{19ADAC7D-CAC8-4CDD-98BB-204FB6DD2221}" presName="iconRect" presStyleLbl="node1" presStyleIdx="3" presStyleCnt="4"/>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solidFill>
            <a:srgbClr val="0093DD"/>
          </a:solidFill>
        </a:ln>
      </dgm:spPr>
      <dgm:extLst>
        <a:ext uri="{E40237B7-FDA0-4F09-8148-C483321AD2D9}">
          <dgm14:cNvPr xmlns:dgm14="http://schemas.microsoft.com/office/drawing/2010/diagram" id="0" name="" descr="Dokument"/>
        </a:ext>
      </dgm:extLst>
    </dgm:pt>
    <dgm:pt modelId="{44AC839F-F655-440C-BB72-881AFAE61FD1}" type="pres">
      <dgm:prSet presAssocID="{19ADAC7D-CAC8-4CDD-98BB-204FB6DD2221}" presName="spaceRect" presStyleCnt="0"/>
      <dgm:spPr/>
    </dgm:pt>
    <dgm:pt modelId="{C5496B12-F5B2-43EF-9454-584110910EF4}" type="pres">
      <dgm:prSet presAssocID="{19ADAC7D-CAC8-4CDD-98BB-204FB6DD2221}" presName="textRect" presStyleLbl="revTx" presStyleIdx="3" presStyleCnt="4">
        <dgm:presLayoutVars>
          <dgm:chMax val="1"/>
          <dgm:chPref val="1"/>
        </dgm:presLayoutVars>
      </dgm:prSet>
      <dgm:spPr/>
    </dgm:pt>
  </dgm:ptLst>
  <dgm:cxnLst>
    <dgm:cxn modelId="{F1284801-83FB-8842-BF65-61A854167BD5}" type="presOf" srcId="{19ADAC7D-CAC8-4CDD-98BB-204FB6DD2221}" destId="{C5496B12-F5B2-43EF-9454-584110910EF4}" srcOrd="0" destOrd="0" presId="urn:microsoft.com/office/officeart/2018/5/layout/IconCircleLabelList"/>
    <dgm:cxn modelId="{5C84EA15-A3A1-4BCC-844E-267D4DA8AB00}" srcId="{79192F47-DD08-4273-9D8D-2FC02673E071}" destId="{27C8D10D-DA91-4610-9670-D8AE55C5680C}" srcOrd="1" destOrd="0" parTransId="{98C19EF8-D0AF-4F39-8AC3-4A018DEE0119}" sibTransId="{53CCC532-0709-4FDF-8217-817A5EAE4ACD}"/>
    <dgm:cxn modelId="{CD842D41-5F8B-7B4F-89B1-326C4164072C}" type="presOf" srcId="{27C8D10D-DA91-4610-9670-D8AE55C5680C}" destId="{5D243013-DD31-45C3-9968-7053299A5BF7}" srcOrd="0" destOrd="0" presId="urn:microsoft.com/office/officeart/2018/5/layout/IconCircleLabelList"/>
    <dgm:cxn modelId="{4B40BA6D-10AB-B64C-8746-10B8D5B699EE}" type="presOf" srcId="{B82A579E-1772-45A6-A22B-2E5B2890787A}" destId="{382F1F86-F090-4058-8FD2-B944E3FC3E3E}" srcOrd="0" destOrd="0" presId="urn:microsoft.com/office/officeart/2018/5/layout/IconCircleLabelList"/>
    <dgm:cxn modelId="{26D74899-9482-974E-84D5-CD150FD8488C}" type="presOf" srcId="{79192F47-DD08-4273-9D8D-2FC02673E071}" destId="{A22A80B1-51D3-4B43-BB95-1B025B18F6ED}" srcOrd="0" destOrd="0" presId="urn:microsoft.com/office/officeart/2018/5/layout/IconCircleLabelList"/>
    <dgm:cxn modelId="{01A32EBE-2AA0-45AE-B823-D9A1EB652DF0}" srcId="{79192F47-DD08-4273-9D8D-2FC02673E071}" destId="{19ADAC7D-CAC8-4CDD-98BB-204FB6DD2221}" srcOrd="3" destOrd="0" parTransId="{0FA28902-A503-4BE5-B732-7EE82978DBE1}" sibTransId="{34BD05CA-A851-4C22-BAC2-E7FBA109E1C7}"/>
    <dgm:cxn modelId="{FCD259DB-2864-43CE-9234-46C1BFCBBEFA}" srcId="{79192F47-DD08-4273-9D8D-2FC02673E071}" destId="{8FB53FD5-43D9-4E43-9235-E62D6B583EF8}" srcOrd="2" destOrd="0" parTransId="{232D3FD2-D279-4E1D-8456-356D553AB2C5}" sibTransId="{2E39EF3B-1824-4554-89E8-8EFCDAD0809F}"/>
    <dgm:cxn modelId="{63E346E1-EF57-3B40-99A7-B0445501286B}" type="presOf" srcId="{8FB53FD5-43D9-4E43-9235-E62D6B583EF8}" destId="{1AA825DF-A9CF-4EDB-8797-1C2BB8AD9FF0}" srcOrd="0" destOrd="0" presId="urn:microsoft.com/office/officeart/2018/5/layout/IconCircleLabelList"/>
    <dgm:cxn modelId="{FC18ADE8-9143-459D-A703-702C4BD996ED}" srcId="{79192F47-DD08-4273-9D8D-2FC02673E071}" destId="{B82A579E-1772-45A6-A22B-2E5B2890787A}" srcOrd="0" destOrd="0" parTransId="{485EBD67-EADA-4FAA-AAC6-CECA3CCE142A}" sibTransId="{04EB9937-DA6C-4E29-BE96-23D2416BD5E9}"/>
    <dgm:cxn modelId="{1DE1228F-1585-3446-A091-B0CFDC9A6FDE}" type="presParOf" srcId="{A22A80B1-51D3-4B43-BB95-1B025B18F6ED}" destId="{AE1C25EE-E209-4232-8BD8-D1C515F2665F}" srcOrd="0" destOrd="0" presId="urn:microsoft.com/office/officeart/2018/5/layout/IconCircleLabelList"/>
    <dgm:cxn modelId="{76065730-65B1-374C-BA9F-B329E9DA53D2}" type="presParOf" srcId="{AE1C25EE-E209-4232-8BD8-D1C515F2665F}" destId="{D8A11992-175C-480F-BAE3-F3E3B73751D6}" srcOrd="0" destOrd="0" presId="urn:microsoft.com/office/officeart/2018/5/layout/IconCircleLabelList"/>
    <dgm:cxn modelId="{C50BA2CD-9A6C-DA4A-B307-D2FAB4838AF9}" type="presParOf" srcId="{AE1C25EE-E209-4232-8BD8-D1C515F2665F}" destId="{8451D431-E300-41B1-8567-BFDDD035DA19}" srcOrd="1" destOrd="0" presId="urn:microsoft.com/office/officeart/2018/5/layout/IconCircleLabelList"/>
    <dgm:cxn modelId="{F34B998D-A007-E74F-BED8-6FAAA8276957}" type="presParOf" srcId="{AE1C25EE-E209-4232-8BD8-D1C515F2665F}" destId="{6D2F42CB-C30F-4A21-8554-33BE5280FA62}" srcOrd="2" destOrd="0" presId="urn:microsoft.com/office/officeart/2018/5/layout/IconCircleLabelList"/>
    <dgm:cxn modelId="{13441CC6-4CA3-D245-BFAA-AF7D18D2906B}" type="presParOf" srcId="{AE1C25EE-E209-4232-8BD8-D1C515F2665F}" destId="{382F1F86-F090-4058-8FD2-B944E3FC3E3E}" srcOrd="3" destOrd="0" presId="urn:microsoft.com/office/officeart/2018/5/layout/IconCircleLabelList"/>
    <dgm:cxn modelId="{52D212DD-6461-F74C-A2D7-7F7280FDCC38}" type="presParOf" srcId="{A22A80B1-51D3-4B43-BB95-1B025B18F6ED}" destId="{B4C03304-2778-4757-8F80-0B401677D8BC}" srcOrd="1" destOrd="0" presId="urn:microsoft.com/office/officeart/2018/5/layout/IconCircleLabelList"/>
    <dgm:cxn modelId="{1B6E1E55-0E27-334A-82A0-745186C08F67}" type="presParOf" srcId="{A22A80B1-51D3-4B43-BB95-1B025B18F6ED}" destId="{5958A10A-4227-4BBD-83EF-466DAA67147B}" srcOrd="2" destOrd="0" presId="urn:microsoft.com/office/officeart/2018/5/layout/IconCircleLabelList"/>
    <dgm:cxn modelId="{61DC0EE2-18C4-A840-A920-20AA6E866076}" type="presParOf" srcId="{5958A10A-4227-4BBD-83EF-466DAA67147B}" destId="{53CDBC9A-97BA-4D18-9396-14E328AD0DCA}" srcOrd="0" destOrd="0" presId="urn:microsoft.com/office/officeart/2018/5/layout/IconCircleLabelList"/>
    <dgm:cxn modelId="{607C7042-8782-2344-932E-5E29B10B6CBE}" type="presParOf" srcId="{5958A10A-4227-4BBD-83EF-466DAA67147B}" destId="{DAE1CFEA-EBAA-4507-9595-F8AE06C2CCD6}" srcOrd="1" destOrd="0" presId="urn:microsoft.com/office/officeart/2018/5/layout/IconCircleLabelList"/>
    <dgm:cxn modelId="{BC125C61-CA4C-0248-9216-804EBAD7397B}" type="presParOf" srcId="{5958A10A-4227-4BBD-83EF-466DAA67147B}" destId="{1CC6C857-23B3-4F3C-8FE3-F56BE80A2157}" srcOrd="2" destOrd="0" presId="urn:microsoft.com/office/officeart/2018/5/layout/IconCircleLabelList"/>
    <dgm:cxn modelId="{38AA60F4-DFF4-3F4D-87DB-4DB2185A1DAE}" type="presParOf" srcId="{5958A10A-4227-4BBD-83EF-466DAA67147B}" destId="{5D243013-DD31-45C3-9968-7053299A5BF7}" srcOrd="3" destOrd="0" presId="urn:microsoft.com/office/officeart/2018/5/layout/IconCircleLabelList"/>
    <dgm:cxn modelId="{B6BC3094-0256-2440-A480-3AD33F5D45FF}" type="presParOf" srcId="{A22A80B1-51D3-4B43-BB95-1B025B18F6ED}" destId="{49864890-7DFE-406A-BAF3-C376C35CAA0F}" srcOrd="3" destOrd="0" presId="urn:microsoft.com/office/officeart/2018/5/layout/IconCircleLabelList"/>
    <dgm:cxn modelId="{77E1F1A3-F5BC-5B4B-8474-2D0691034D3B}" type="presParOf" srcId="{A22A80B1-51D3-4B43-BB95-1B025B18F6ED}" destId="{D7DB4AC6-7CE2-408F-900C-B7FB8FA222B8}" srcOrd="4" destOrd="0" presId="urn:microsoft.com/office/officeart/2018/5/layout/IconCircleLabelList"/>
    <dgm:cxn modelId="{ABE22281-48F9-164B-BEC6-D56453B08082}" type="presParOf" srcId="{D7DB4AC6-7CE2-408F-900C-B7FB8FA222B8}" destId="{30A9B91A-630C-4F12-9E5F-071591942D31}" srcOrd="0" destOrd="0" presId="urn:microsoft.com/office/officeart/2018/5/layout/IconCircleLabelList"/>
    <dgm:cxn modelId="{8B61482F-6E11-A649-B641-C254B8B7E3C3}" type="presParOf" srcId="{D7DB4AC6-7CE2-408F-900C-B7FB8FA222B8}" destId="{273F2E25-118E-4551-9381-6D61B1E66536}" srcOrd="1" destOrd="0" presId="urn:microsoft.com/office/officeart/2018/5/layout/IconCircleLabelList"/>
    <dgm:cxn modelId="{3E91605C-8A74-1249-A12A-CA011F2ABEB0}" type="presParOf" srcId="{D7DB4AC6-7CE2-408F-900C-B7FB8FA222B8}" destId="{E61C02E2-9B5A-44F9-88E8-8009D9D24D08}" srcOrd="2" destOrd="0" presId="urn:microsoft.com/office/officeart/2018/5/layout/IconCircleLabelList"/>
    <dgm:cxn modelId="{23F25D17-C76B-2147-82F6-B4EBC5966BA6}" type="presParOf" srcId="{D7DB4AC6-7CE2-408F-900C-B7FB8FA222B8}" destId="{1AA825DF-A9CF-4EDB-8797-1C2BB8AD9FF0}" srcOrd="3" destOrd="0" presId="urn:microsoft.com/office/officeart/2018/5/layout/IconCircleLabelList"/>
    <dgm:cxn modelId="{5D0FAAAB-7C9D-EE49-90AC-96AA7A09E44B}" type="presParOf" srcId="{A22A80B1-51D3-4B43-BB95-1B025B18F6ED}" destId="{E738C552-F3B4-45FF-B117-068847D296C7}" srcOrd="5" destOrd="0" presId="urn:microsoft.com/office/officeart/2018/5/layout/IconCircleLabelList"/>
    <dgm:cxn modelId="{4A198DF5-DF15-0340-BDB1-02FDCA639B4B}" type="presParOf" srcId="{A22A80B1-51D3-4B43-BB95-1B025B18F6ED}" destId="{CC45407B-494C-4E52-9F08-2742521D3EAF}" srcOrd="6" destOrd="0" presId="urn:microsoft.com/office/officeart/2018/5/layout/IconCircleLabelList"/>
    <dgm:cxn modelId="{3A9BAFC7-FE24-474F-8663-BBB1ADA09703}" type="presParOf" srcId="{CC45407B-494C-4E52-9F08-2742521D3EAF}" destId="{DB743CDC-50C7-4938-94FB-0BA904A7DD9F}" srcOrd="0" destOrd="0" presId="urn:microsoft.com/office/officeart/2018/5/layout/IconCircleLabelList"/>
    <dgm:cxn modelId="{4DFE8993-A31A-BF4B-922C-58C40AC0E91A}" type="presParOf" srcId="{CC45407B-494C-4E52-9F08-2742521D3EAF}" destId="{2194CFF3-4D6F-4882-99F4-C436067A886A}" srcOrd="1" destOrd="0" presId="urn:microsoft.com/office/officeart/2018/5/layout/IconCircleLabelList"/>
    <dgm:cxn modelId="{422D914E-CFD1-014C-8C07-E87E06BF74C1}" type="presParOf" srcId="{CC45407B-494C-4E52-9F08-2742521D3EAF}" destId="{44AC839F-F655-440C-BB72-881AFAE61FD1}" srcOrd="2" destOrd="0" presId="urn:microsoft.com/office/officeart/2018/5/layout/IconCircleLabelList"/>
    <dgm:cxn modelId="{C3B2E216-25B3-F14F-8E34-11671BAE7FCB}" type="presParOf" srcId="{CC45407B-494C-4E52-9F08-2742521D3EAF}" destId="{C5496B12-F5B2-43EF-9454-584110910EF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0E7B8F2-00DB-485B-BE97-39C2A6C8006E}"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0B588460-2706-4B10-94CD-27B83AAFA0B8}">
      <dgm:prSet custT="1"/>
      <dgm:spPr/>
      <dgm:t>
        <a:bodyPr/>
        <a:lstStyle/>
        <a:p>
          <a:r>
            <a:rPr lang="en-US" sz="1800" dirty="0">
              <a:latin typeface="Arial" panose="020B0604020202020204" pitchFamily="34" charset="0"/>
              <a:cs typeface="Arial" panose="020B0604020202020204" pitchFamily="34" charset="0"/>
            </a:rPr>
            <a:t>Environmental goals and key figures</a:t>
          </a:r>
        </a:p>
      </dgm:t>
    </dgm:pt>
    <dgm:pt modelId="{901C7989-50BB-440E-B4F4-EE06951A9DE5}" type="parTrans" cxnId="{444F8ED0-C2E7-416E-878E-446BAB75DD29}">
      <dgm:prSet/>
      <dgm:spPr/>
      <dgm:t>
        <a:bodyPr/>
        <a:lstStyle/>
        <a:p>
          <a:endParaRPr lang="en-US" sz="1800">
            <a:latin typeface="Arial" panose="020B0604020202020204" pitchFamily="34" charset="0"/>
            <a:cs typeface="Arial" panose="020B0604020202020204" pitchFamily="34" charset="0"/>
          </a:endParaRPr>
        </a:p>
      </dgm:t>
    </dgm:pt>
    <dgm:pt modelId="{9B6D717D-0850-45D1-ACD2-77546BEBD21C}" type="sibTrans" cxnId="{444F8ED0-C2E7-416E-878E-446BAB75DD29}">
      <dgm:prSet/>
      <dgm:spPr/>
      <dgm:t>
        <a:bodyPr/>
        <a:lstStyle/>
        <a:p>
          <a:endParaRPr lang="en-US" sz="1800">
            <a:latin typeface="Arial" panose="020B0604020202020204" pitchFamily="34" charset="0"/>
            <a:cs typeface="Arial" panose="020B0604020202020204" pitchFamily="34" charset="0"/>
          </a:endParaRPr>
        </a:p>
      </dgm:t>
    </dgm:pt>
    <dgm:pt modelId="{6EEB8CEA-E368-4E42-9EE0-2FBB3183E3B8}">
      <dgm:prSet custT="1"/>
      <dgm:spPr/>
      <dgm:t>
        <a:bodyPr/>
        <a:lstStyle/>
        <a:p>
          <a:pPr rtl="0"/>
          <a:r>
            <a:rPr lang="en-US" sz="1800" dirty="0">
              <a:latin typeface="Arial" panose="020B0604020202020204" pitchFamily="34" charset="0"/>
              <a:cs typeface="Arial" panose="020B0604020202020204" pitchFamily="34" charset="0"/>
            </a:rPr>
            <a:t>Common Good report</a:t>
          </a:r>
        </a:p>
      </dgm:t>
    </dgm:pt>
    <dgm:pt modelId="{81921B05-66FF-F145-8717-9E0BC814D25B}" type="parTrans" cxnId="{61805D01-75C1-CC42-850E-5939DD337B1D}">
      <dgm:prSet/>
      <dgm:spPr/>
      <dgm:t>
        <a:bodyPr/>
        <a:lstStyle/>
        <a:p>
          <a:endParaRPr lang="de-DE" sz="1800">
            <a:latin typeface="Arial" panose="020B0604020202020204" pitchFamily="34" charset="0"/>
            <a:cs typeface="Arial" panose="020B0604020202020204" pitchFamily="34" charset="0"/>
          </a:endParaRPr>
        </a:p>
      </dgm:t>
    </dgm:pt>
    <dgm:pt modelId="{374C11B2-7608-7944-95C0-F0CFD8CC9672}" type="sibTrans" cxnId="{61805D01-75C1-CC42-850E-5939DD337B1D}">
      <dgm:prSet/>
      <dgm:spPr/>
      <dgm:t>
        <a:bodyPr/>
        <a:lstStyle/>
        <a:p>
          <a:endParaRPr lang="de-DE" sz="1800">
            <a:latin typeface="Arial" panose="020B0604020202020204" pitchFamily="34" charset="0"/>
            <a:cs typeface="Arial" panose="020B0604020202020204" pitchFamily="34" charset="0"/>
          </a:endParaRPr>
        </a:p>
      </dgm:t>
    </dgm:pt>
    <dgm:pt modelId="{87C654CA-D201-194C-956A-4A074BC07855}">
      <dgm:prSet custT="1"/>
      <dgm:spPr/>
      <dgm:t>
        <a:bodyPr/>
        <a:lstStyle/>
        <a:p>
          <a:pPr rtl="0"/>
          <a:r>
            <a:rPr lang="en-US" sz="1800" dirty="0">
              <a:latin typeface="Arial" panose="020B0604020202020204" pitchFamily="34" charset="0"/>
              <a:cs typeface="Arial" panose="020B0604020202020204" pitchFamily="34" charset="0"/>
            </a:rPr>
            <a:t>Social goals and key figures</a:t>
          </a:r>
        </a:p>
      </dgm:t>
    </dgm:pt>
    <dgm:pt modelId="{525DD5CF-6F53-6748-8CE6-5921F0F26347}" type="parTrans" cxnId="{AC54282B-231D-694C-98EF-D7B810A75030}">
      <dgm:prSet/>
      <dgm:spPr/>
      <dgm:t>
        <a:bodyPr/>
        <a:lstStyle/>
        <a:p>
          <a:endParaRPr lang="de-DE" sz="1800">
            <a:latin typeface="Arial" panose="020B0604020202020204" pitchFamily="34" charset="0"/>
            <a:cs typeface="Arial" panose="020B0604020202020204" pitchFamily="34" charset="0"/>
          </a:endParaRPr>
        </a:p>
      </dgm:t>
    </dgm:pt>
    <dgm:pt modelId="{A3DA888B-7EF7-3046-B171-9B818443F233}" type="sibTrans" cxnId="{AC54282B-231D-694C-98EF-D7B810A75030}">
      <dgm:prSet/>
      <dgm:spPr/>
      <dgm:t>
        <a:bodyPr/>
        <a:lstStyle/>
        <a:p>
          <a:endParaRPr lang="de-DE" sz="1800">
            <a:latin typeface="Arial" panose="020B0604020202020204" pitchFamily="34" charset="0"/>
            <a:cs typeface="Arial" panose="020B0604020202020204" pitchFamily="34" charset="0"/>
          </a:endParaRPr>
        </a:p>
      </dgm:t>
    </dgm:pt>
    <dgm:pt modelId="{259ED059-C774-7E4E-B245-4C8CAC9F0874}">
      <dgm:prSet custT="1"/>
      <dgm:spPr/>
      <dgm:t>
        <a:bodyPr/>
        <a:lstStyle/>
        <a:p>
          <a:pPr rtl="0"/>
          <a:r>
            <a:rPr lang="en-US" sz="1800" dirty="0">
              <a:latin typeface="Arial" panose="020B0604020202020204" pitchFamily="34" charset="0"/>
              <a:cs typeface="Arial" panose="020B0604020202020204" pitchFamily="34" charset="0"/>
            </a:rPr>
            <a:t>Practical Example</a:t>
          </a:r>
        </a:p>
      </dgm:t>
    </dgm:pt>
    <dgm:pt modelId="{E1EF7846-9033-834B-B197-D1CF0BD9BA18}" type="parTrans" cxnId="{C9D4B46E-BB55-714D-9E76-8ABF1B680E87}">
      <dgm:prSet/>
      <dgm:spPr/>
      <dgm:t>
        <a:bodyPr/>
        <a:lstStyle/>
        <a:p>
          <a:endParaRPr lang="de-DE"/>
        </a:p>
      </dgm:t>
    </dgm:pt>
    <dgm:pt modelId="{1FB0EFF9-16D1-AF4A-9FC1-B54065C14B2E}" type="sibTrans" cxnId="{C9D4B46E-BB55-714D-9E76-8ABF1B680E87}">
      <dgm:prSet/>
      <dgm:spPr/>
      <dgm:t>
        <a:bodyPr/>
        <a:lstStyle/>
        <a:p>
          <a:endParaRPr lang="de-DE"/>
        </a:p>
      </dgm:t>
    </dgm:pt>
    <dgm:pt modelId="{15B8C4F5-5AA6-BA4A-885B-B5EBB9A102E2}" type="pres">
      <dgm:prSet presAssocID="{F0E7B8F2-00DB-485B-BE97-39C2A6C8006E}" presName="vert0" presStyleCnt="0">
        <dgm:presLayoutVars>
          <dgm:dir/>
          <dgm:animOne val="branch"/>
          <dgm:animLvl val="lvl"/>
        </dgm:presLayoutVars>
      </dgm:prSet>
      <dgm:spPr/>
    </dgm:pt>
    <dgm:pt modelId="{8C54B2AD-33DA-D34C-91A2-2D7B8029D18E}" type="pres">
      <dgm:prSet presAssocID="{0B588460-2706-4B10-94CD-27B83AAFA0B8}" presName="thickLine" presStyleLbl="alignNode1" presStyleIdx="0" presStyleCnt="4"/>
      <dgm:spPr/>
    </dgm:pt>
    <dgm:pt modelId="{00C7A5FC-E4DB-1B4F-9874-8E0E769D02D1}" type="pres">
      <dgm:prSet presAssocID="{0B588460-2706-4B10-94CD-27B83AAFA0B8}" presName="horz1" presStyleCnt="0"/>
      <dgm:spPr/>
    </dgm:pt>
    <dgm:pt modelId="{1300135D-AA1D-DD4A-A7A6-E88104D34A3E}" type="pres">
      <dgm:prSet presAssocID="{0B588460-2706-4B10-94CD-27B83AAFA0B8}" presName="tx1" presStyleLbl="revTx" presStyleIdx="0" presStyleCnt="4"/>
      <dgm:spPr/>
    </dgm:pt>
    <dgm:pt modelId="{12AC9EF4-C16B-D342-A3B6-1ABBC2D5B526}" type="pres">
      <dgm:prSet presAssocID="{0B588460-2706-4B10-94CD-27B83AAFA0B8}" presName="vert1" presStyleCnt="0"/>
      <dgm:spPr/>
    </dgm:pt>
    <dgm:pt modelId="{BFB869ED-3E86-E642-9835-04C84EF8A44D}" type="pres">
      <dgm:prSet presAssocID="{87C654CA-D201-194C-956A-4A074BC07855}" presName="thickLine" presStyleLbl="alignNode1" presStyleIdx="1" presStyleCnt="4"/>
      <dgm:spPr/>
    </dgm:pt>
    <dgm:pt modelId="{B79CABAB-2568-5D4C-BDF8-89A7D882B0D6}" type="pres">
      <dgm:prSet presAssocID="{87C654CA-D201-194C-956A-4A074BC07855}" presName="horz1" presStyleCnt="0"/>
      <dgm:spPr/>
    </dgm:pt>
    <dgm:pt modelId="{20E35F92-41D3-504D-B1CA-41ADF51F0ACD}" type="pres">
      <dgm:prSet presAssocID="{87C654CA-D201-194C-956A-4A074BC07855}" presName="tx1" presStyleLbl="revTx" presStyleIdx="1" presStyleCnt="4"/>
      <dgm:spPr/>
    </dgm:pt>
    <dgm:pt modelId="{5DF75716-BC17-C049-8E45-32F6583CF686}" type="pres">
      <dgm:prSet presAssocID="{87C654CA-D201-194C-956A-4A074BC07855}" presName="vert1" presStyleCnt="0"/>
      <dgm:spPr/>
    </dgm:pt>
    <dgm:pt modelId="{80CCEBE4-6BDD-4F4D-83B4-734B01476E4E}" type="pres">
      <dgm:prSet presAssocID="{6EEB8CEA-E368-4E42-9EE0-2FBB3183E3B8}" presName="thickLine" presStyleLbl="alignNode1" presStyleIdx="2" presStyleCnt="4"/>
      <dgm:spPr/>
    </dgm:pt>
    <dgm:pt modelId="{3837B412-32D7-614A-AFD1-14F86A361B02}" type="pres">
      <dgm:prSet presAssocID="{6EEB8CEA-E368-4E42-9EE0-2FBB3183E3B8}" presName="horz1" presStyleCnt="0"/>
      <dgm:spPr/>
    </dgm:pt>
    <dgm:pt modelId="{9865B56A-4B3E-CB4F-9F3F-6493FE964CBF}" type="pres">
      <dgm:prSet presAssocID="{6EEB8CEA-E368-4E42-9EE0-2FBB3183E3B8}" presName="tx1" presStyleLbl="revTx" presStyleIdx="2" presStyleCnt="4"/>
      <dgm:spPr/>
    </dgm:pt>
    <dgm:pt modelId="{F55F9DBA-23C2-784B-9CF9-7C2F45C00FDF}" type="pres">
      <dgm:prSet presAssocID="{6EEB8CEA-E368-4E42-9EE0-2FBB3183E3B8}" presName="vert1" presStyleCnt="0"/>
      <dgm:spPr/>
    </dgm:pt>
    <dgm:pt modelId="{2B4B0258-E80E-9742-B90E-1B177C4C03EA}" type="pres">
      <dgm:prSet presAssocID="{259ED059-C774-7E4E-B245-4C8CAC9F0874}" presName="thickLine" presStyleLbl="alignNode1" presStyleIdx="3" presStyleCnt="4"/>
      <dgm:spPr/>
    </dgm:pt>
    <dgm:pt modelId="{B8FD3A33-741E-5E43-A90A-49F35AA2EBDE}" type="pres">
      <dgm:prSet presAssocID="{259ED059-C774-7E4E-B245-4C8CAC9F0874}" presName="horz1" presStyleCnt="0"/>
      <dgm:spPr/>
    </dgm:pt>
    <dgm:pt modelId="{DEBA6936-6675-1F4D-BA06-D4626CABE79E}" type="pres">
      <dgm:prSet presAssocID="{259ED059-C774-7E4E-B245-4C8CAC9F0874}" presName="tx1" presStyleLbl="revTx" presStyleIdx="3" presStyleCnt="4"/>
      <dgm:spPr/>
    </dgm:pt>
    <dgm:pt modelId="{DDCDA0B5-6E93-CF49-B65B-BCA2EA2EC595}" type="pres">
      <dgm:prSet presAssocID="{259ED059-C774-7E4E-B245-4C8CAC9F0874}" presName="vert1" presStyleCnt="0"/>
      <dgm:spPr/>
    </dgm:pt>
  </dgm:ptLst>
  <dgm:cxnLst>
    <dgm:cxn modelId="{61805D01-75C1-CC42-850E-5939DD337B1D}" srcId="{F0E7B8F2-00DB-485B-BE97-39C2A6C8006E}" destId="{6EEB8CEA-E368-4E42-9EE0-2FBB3183E3B8}" srcOrd="2" destOrd="0" parTransId="{81921B05-66FF-F145-8717-9E0BC814D25B}" sibTransId="{374C11B2-7608-7944-95C0-F0CFD8CC9672}"/>
    <dgm:cxn modelId="{CAA24F06-4734-EA49-A022-62C9BAC9DCD5}" type="presOf" srcId="{259ED059-C774-7E4E-B245-4C8CAC9F0874}" destId="{DEBA6936-6675-1F4D-BA06-D4626CABE79E}" srcOrd="0" destOrd="0" presId="urn:microsoft.com/office/officeart/2008/layout/LinedList"/>
    <dgm:cxn modelId="{46F8680B-8F9E-594A-A929-8E6C3172CE2F}" type="presOf" srcId="{6EEB8CEA-E368-4E42-9EE0-2FBB3183E3B8}" destId="{9865B56A-4B3E-CB4F-9F3F-6493FE964CBF}" srcOrd="0" destOrd="0" presId="urn:microsoft.com/office/officeart/2008/layout/LinedList"/>
    <dgm:cxn modelId="{AC54282B-231D-694C-98EF-D7B810A75030}" srcId="{F0E7B8F2-00DB-485B-BE97-39C2A6C8006E}" destId="{87C654CA-D201-194C-956A-4A074BC07855}" srcOrd="1" destOrd="0" parTransId="{525DD5CF-6F53-6748-8CE6-5921F0F26347}" sibTransId="{A3DA888B-7EF7-3046-B171-9B818443F233}"/>
    <dgm:cxn modelId="{C9D4B46E-BB55-714D-9E76-8ABF1B680E87}" srcId="{F0E7B8F2-00DB-485B-BE97-39C2A6C8006E}" destId="{259ED059-C774-7E4E-B245-4C8CAC9F0874}" srcOrd="3" destOrd="0" parTransId="{E1EF7846-9033-834B-B197-D1CF0BD9BA18}" sibTransId="{1FB0EFF9-16D1-AF4A-9FC1-B54065C14B2E}"/>
    <dgm:cxn modelId="{480F1990-A4B0-C743-BB04-772AC9720FF5}" type="presOf" srcId="{F0E7B8F2-00DB-485B-BE97-39C2A6C8006E}" destId="{15B8C4F5-5AA6-BA4A-885B-B5EBB9A102E2}" srcOrd="0" destOrd="0" presId="urn:microsoft.com/office/officeart/2008/layout/LinedList"/>
    <dgm:cxn modelId="{C7054290-2758-D340-8F5E-55F3C8ABEF2C}" type="presOf" srcId="{87C654CA-D201-194C-956A-4A074BC07855}" destId="{20E35F92-41D3-504D-B1CA-41ADF51F0ACD}" srcOrd="0" destOrd="0" presId="urn:microsoft.com/office/officeart/2008/layout/LinedList"/>
    <dgm:cxn modelId="{47EBD5B7-1602-8644-A4AE-967E051BA1BD}" type="presOf" srcId="{0B588460-2706-4B10-94CD-27B83AAFA0B8}" destId="{1300135D-AA1D-DD4A-A7A6-E88104D34A3E}" srcOrd="0" destOrd="0" presId="urn:microsoft.com/office/officeart/2008/layout/LinedList"/>
    <dgm:cxn modelId="{444F8ED0-C2E7-416E-878E-446BAB75DD29}" srcId="{F0E7B8F2-00DB-485B-BE97-39C2A6C8006E}" destId="{0B588460-2706-4B10-94CD-27B83AAFA0B8}" srcOrd="0" destOrd="0" parTransId="{901C7989-50BB-440E-B4F4-EE06951A9DE5}" sibTransId="{9B6D717D-0850-45D1-ACD2-77546BEBD21C}"/>
    <dgm:cxn modelId="{0E0CAD6D-7B4A-1448-A432-BF9EF4DAC181}" type="presParOf" srcId="{15B8C4F5-5AA6-BA4A-885B-B5EBB9A102E2}" destId="{8C54B2AD-33DA-D34C-91A2-2D7B8029D18E}" srcOrd="0" destOrd="0" presId="urn:microsoft.com/office/officeart/2008/layout/LinedList"/>
    <dgm:cxn modelId="{810CB5BD-BD05-CA4A-A656-B63645142234}" type="presParOf" srcId="{15B8C4F5-5AA6-BA4A-885B-B5EBB9A102E2}" destId="{00C7A5FC-E4DB-1B4F-9874-8E0E769D02D1}" srcOrd="1" destOrd="0" presId="urn:microsoft.com/office/officeart/2008/layout/LinedList"/>
    <dgm:cxn modelId="{605F5342-85F3-EC47-BCA3-F5104E2E53AF}" type="presParOf" srcId="{00C7A5FC-E4DB-1B4F-9874-8E0E769D02D1}" destId="{1300135D-AA1D-DD4A-A7A6-E88104D34A3E}" srcOrd="0" destOrd="0" presId="urn:microsoft.com/office/officeart/2008/layout/LinedList"/>
    <dgm:cxn modelId="{D392D61C-84FE-FD4B-B405-AFC3A9A5BDB5}" type="presParOf" srcId="{00C7A5FC-E4DB-1B4F-9874-8E0E769D02D1}" destId="{12AC9EF4-C16B-D342-A3B6-1ABBC2D5B526}" srcOrd="1" destOrd="0" presId="urn:microsoft.com/office/officeart/2008/layout/LinedList"/>
    <dgm:cxn modelId="{DD51E9AF-9BDA-4846-BC49-F7AE189E1C94}" type="presParOf" srcId="{15B8C4F5-5AA6-BA4A-885B-B5EBB9A102E2}" destId="{BFB869ED-3E86-E642-9835-04C84EF8A44D}" srcOrd="2" destOrd="0" presId="urn:microsoft.com/office/officeart/2008/layout/LinedList"/>
    <dgm:cxn modelId="{471DB598-58ED-1A4D-89D6-E36B81B853C4}" type="presParOf" srcId="{15B8C4F5-5AA6-BA4A-885B-B5EBB9A102E2}" destId="{B79CABAB-2568-5D4C-BDF8-89A7D882B0D6}" srcOrd="3" destOrd="0" presId="urn:microsoft.com/office/officeart/2008/layout/LinedList"/>
    <dgm:cxn modelId="{F88E090E-8C1A-CE44-8502-B603169BD99F}" type="presParOf" srcId="{B79CABAB-2568-5D4C-BDF8-89A7D882B0D6}" destId="{20E35F92-41D3-504D-B1CA-41ADF51F0ACD}" srcOrd="0" destOrd="0" presId="urn:microsoft.com/office/officeart/2008/layout/LinedList"/>
    <dgm:cxn modelId="{8EE0954E-5814-F948-BDD5-636DD6A43AE7}" type="presParOf" srcId="{B79CABAB-2568-5D4C-BDF8-89A7D882B0D6}" destId="{5DF75716-BC17-C049-8E45-32F6583CF686}" srcOrd="1" destOrd="0" presId="urn:microsoft.com/office/officeart/2008/layout/LinedList"/>
    <dgm:cxn modelId="{0DFE1E7E-9324-854F-A44F-85A4E9FEAB60}" type="presParOf" srcId="{15B8C4F5-5AA6-BA4A-885B-B5EBB9A102E2}" destId="{80CCEBE4-6BDD-4F4D-83B4-734B01476E4E}" srcOrd="4" destOrd="0" presId="urn:microsoft.com/office/officeart/2008/layout/LinedList"/>
    <dgm:cxn modelId="{62530979-6104-924F-8BBD-278ABF808AEF}" type="presParOf" srcId="{15B8C4F5-5AA6-BA4A-885B-B5EBB9A102E2}" destId="{3837B412-32D7-614A-AFD1-14F86A361B02}" srcOrd="5" destOrd="0" presId="urn:microsoft.com/office/officeart/2008/layout/LinedList"/>
    <dgm:cxn modelId="{482D166D-5B88-5143-A65B-19855752E85E}" type="presParOf" srcId="{3837B412-32D7-614A-AFD1-14F86A361B02}" destId="{9865B56A-4B3E-CB4F-9F3F-6493FE964CBF}" srcOrd="0" destOrd="0" presId="urn:microsoft.com/office/officeart/2008/layout/LinedList"/>
    <dgm:cxn modelId="{7BFCAEA3-785A-5748-98CB-7DD5C98F1A0E}" type="presParOf" srcId="{3837B412-32D7-614A-AFD1-14F86A361B02}" destId="{F55F9DBA-23C2-784B-9CF9-7C2F45C00FDF}" srcOrd="1" destOrd="0" presId="urn:microsoft.com/office/officeart/2008/layout/LinedList"/>
    <dgm:cxn modelId="{6C701BDE-6723-B042-A3DE-FF68F1490765}" type="presParOf" srcId="{15B8C4F5-5AA6-BA4A-885B-B5EBB9A102E2}" destId="{2B4B0258-E80E-9742-B90E-1B177C4C03EA}" srcOrd="6" destOrd="0" presId="urn:microsoft.com/office/officeart/2008/layout/LinedList"/>
    <dgm:cxn modelId="{AFE20BDD-ED3C-A44E-AC43-3BAC8BE3EAC8}" type="presParOf" srcId="{15B8C4F5-5AA6-BA4A-885B-B5EBB9A102E2}" destId="{B8FD3A33-741E-5E43-A90A-49F35AA2EBDE}" srcOrd="7" destOrd="0" presId="urn:microsoft.com/office/officeart/2008/layout/LinedList"/>
    <dgm:cxn modelId="{99FFB2DC-252B-3B4C-A22F-E8499B43E5D2}" type="presParOf" srcId="{B8FD3A33-741E-5E43-A90A-49F35AA2EBDE}" destId="{DEBA6936-6675-1F4D-BA06-D4626CABE79E}" srcOrd="0" destOrd="0" presId="urn:microsoft.com/office/officeart/2008/layout/LinedList"/>
    <dgm:cxn modelId="{E8F15DD2-2035-A540-ADBE-9849E6E3C965}" type="presParOf" srcId="{B8FD3A33-741E-5E43-A90A-49F35AA2EBDE}" destId="{DDCDA0B5-6E93-CF49-B65B-BCA2EA2EC59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58C6EA-BA3D-4064-8F7E-1587F271910E}" type="doc">
      <dgm:prSet loTypeId="urn:microsoft.com/office/officeart/2018/5/layout/IconLeafLabelList" loCatId="icon" qsTypeId="urn:microsoft.com/office/officeart/2005/8/quickstyle/simple1" qsCatId="simple" csTypeId="urn:microsoft.com/office/officeart/2018/5/colors/Iconchunking_neutralbg_accent3_2" csCatId="accent3" phldr="1"/>
      <dgm:spPr/>
      <dgm:t>
        <a:bodyPr/>
        <a:lstStyle/>
        <a:p>
          <a:endParaRPr lang="en-US"/>
        </a:p>
      </dgm:t>
    </dgm:pt>
    <dgm:pt modelId="{72E21169-A989-4BBB-ACE6-C29D2DE77897}">
      <dgm:prSet custT="1"/>
      <dgm:spPr/>
      <dgm:t>
        <a:bodyPr/>
        <a:lstStyle/>
        <a:p>
          <a:pPr>
            <a:defRPr cap="all"/>
          </a:pPr>
          <a:r>
            <a:rPr lang="en-GB" sz="2000" dirty="0">
              <a:latin typeface="Arial" panose="020B0604020202020204" pitchFamily="34" charset="0"/>
              <a:cs typeface="Arial" panose="020B0604020202020204" pitchFamily="34" charset="0"/>
            </a:rPr>
            <a:t>Controlling:</a:t>
          </a:r>
        </a:p>
        <a:p>
          <a:pPr>
            <a:defRPr cap="all"/>
          </a:pPr>
          <a:r>
            <a:rPr lang="en-GB" sz="2000" dirty="0">
              <a:latin typeface="Arial" panose="020B0604020202020204" pitchFamily="34" charset="0"/>
              <a:cs typeface="Arial" panose="020B0604020202020204" pitchFamily="34" charset="0"/>
            </a:rPr>
            <a:t>Thinking from the objective and directing all decisions towards their effects on long-term success</a:t>
          </a:r>
          <a:endParaRPr lang="en-US" sz="2000" dirty="0">
            <a:latin typeface="Arial" panose="020B0604020202020204" pitchFamily="34" charset="0"/>
            <a:cs typeface="Arial" panose="020B0604020202020204" pitchFamily="34" charset="0"/>
          </a:endParaRPr>
        </a:p>
      </dgm:t>
    </dgm:pt>
    <dgm:pt modelId="{1511C52F-489D-4375-AEE3-7D85A8BCBF2B}" type="parTrans" cxnId="{3B1CAB72-FB1F-4F20-B9B9-9EB9BFCE2FC9}">
      <dgm:prSet/>
      <dgm:spPr/>
      <dgm:t>
        <a:bodyPr/>
        <a:lstStyle/>
        <a:p>
          <a:endParaRPr lang="en-US"/>
        </a:p>
      </dgm:t>
    </dgm:pt>
    <dgm:pt modelId="{49E6A5A6-96C5-44F6-9959-7AB409243D62}" type="sibTrans" cxnId="{3B1CAB72-FB1F-4F20-B9B9-9EB9BFCE2FC9}">
      <dgm:prSet/>
      <dgm:spPr/>
      <dgm:t>
        <a:bodyPr/>
        <a:lstStyle/>
        <a:p>
          <a:endParaRPr lang="en-US"/>
        </a:p>
      </dgm:t>
    </dgm:pt>
    <dgm:pt modelId="{0A196A85-9C47-443A-AC39-6ED2B9F1FE65}">
      <dgm:prSet custT="1"/>
      <dgm:spPr/>
      <dgm:t>
        <a:bodyPr/>
        <a:lstStyle/>
        <a:p>
          <a:pPr>
            <a:defRPr cap="all"/>
          </a:pPr>
          <a:r>
            <a:rPr lang="en-GB" sz="2000" dirty="0">
              <a:latin typeface="Arial" panose="020B0604020202020204" pitchFamily="34" charset="0"/>
              <a:cs typeface="Arial" panose="020B0604020202020204" pitchFamily="34" charset="0"/>
            </a:rPr>
            <a:t>Main Activities:</a:t>
          </a:r>
        </a:p>
        <a:p>
          <a:pPr>
            <a:defRPr cap="all"/>
          </a:pPr>
          <a:r>
            <a:rPr lang="en-GB" sz="2000" dirty="0">
              <a:latin typeface="Arial" panose="020B0604020202020204" pitchFamily="34" charset="0"/>
              <a:cs typeface="Arial" panose="020B0604020202020204" pitchFamily="34" charset="0"/>
            </a:rPr>
            <a:t> planning, calculating, monitoring and control </a:t>
          </a:r>
          <a:endParaRPr lang="en-US" sz="2000" dirty="0">
            <a:latin typeface="Arial" panose="020B0604020202020204" pitchFamily="34" charset="0"/>
            <a:cs typeface="Arial" panose="020B0604020202020204" pitchFamily="34" charset="0"/>
          </a:endParaRPr>
        </a:p>
      </dgm:t>
    </dgm:pt>
    <dgm:pt modelId="{4DFF2958-8BBE-4642-B09E-08048B00CF64}" type="parTrans" cxnId="{2FD845FE-C7A3-4EFD-9B50-66DC5120C932}">
      <dgm:prSet/>
      <dgm:spPr/>
      <dgm:t>
        <a:bodyPr/>
        <a:lstStyle/>
        <a:p>
          <a:endParaRPr lang="en-US"/>
        </a:p>
      </dgm:t>
    </dgm:pt>
    <dgm:pt modelId="{7F5E3DB0-D309-4D47-8CE2-773B91C0F217}" type="sibTrans" cxnId="{2FD845FE-C7A3-4EFD-9B50-66DC5120C932}">
      <dgm:prSet/>
      <dgm:spPr/>
      <dgm:t>
        <a:bodyPr/>
        <a:lstStyle/>
        <a:p>
          <a:endParaRPr lang="en-US"/>
        </a:p>
      </dgm:t>
    </dgm:pt>
    <dgm:pt modelId="{0400CEA5-428F-41D6-8924-57E7E0D8F907}">
      <dgm:prSet custT="1"/>
      <dgm:spPr/>
      <dgm:t>
        <a:bodyPr/>
        <a:lstStyle/>
        <a:p>
          <a:pPr>
            <a:defRPr cap="all"/>
          </a:pPr>
          <a:r>
            <a:rPr lang="en-GB" sz="2000" dirty="0">
              <a:latin typeface="Arial" panose="020B0604020202020204" pitchFamily="34" charset="0"/>
              <a:cs typeface="Arial" panose="020B0604020202020204" pitchFamily="34" charset="0"/>
            </a:rPr>
            <a:t>Main Tasks:</a:t>
          </a:r>
        </a:p>
        <a:p>
          <a:pPr>
            <a:defRPr cap="all"/>
          </a:pPr>
          <a:r>
            <a:rPr lang="en-GB" sz="2000" dirty="0">
              <a:latin typeface="Arial" panose="020B0604020202020204" pitchFamily="34" charset="0"/>
              <a:cs typeface="Arial" panose="020B0604020202020204" pitchFamily="34" charset="0"/>
            </a:rPr>
            <a:t> Information supply, planning, coordination and management support </a:t>
          </a:r>
          <a:endParaRPr lang="en-US" sz="2000" dirty="0">
            <a:latin typeface="Arial" panose="020B0604020202020204" pitchFamily="34" charset="0"/>
            <a:cs typeface="Arial" panose="020B0604020202020204" pitchFamily="34" charset="0"/>
          </a:endParaRPr>
        </a:p>
      </dgm:t>
    </dgm:pt>
    <dgm:pt modelId="{2D1658E6-B1F7-423D-825F-7730011499DE}" type="parTrans" cxnId="{F95816DE-BF36-45C5-B6BF-AF8B196E2EA6}">
      <dgm:prSet/>
      <dgm:spPr/>
      <dgm:t>
        <a:bodyPr/>
        <a:lstStyle/>
        <a:p>
          <a:endParaRPr lang="en-US"/>
        </a:p>
      </dgm:t>
    </dgm:pt>
    <dgm:pt modelId="{08C171F9-2B56-4FB0-8C87-6F084ED415A2}" type="sibTrans" cxnId="{F95816DE-BF36-45C5-B6BF-AF8B196E2EA6}">
      <dgm:prSet/>
      <dgm:spPr/>
      <dgm:t>
        <a:bodyPr/>
        <a:lstStyle/>
        <a:p>
          <a:endParaRPr lang="en-US"/>
        </a:p>
      </dgm:t>
    </dgm:pt>
    <dgm:pt modelId="{B2712F89-DD31-4020-8828-F94F098ECE80}" type="pres">
      <dgm:prSet presAssocID="{6958C6EA-BA3D-4064-8F7E-1587F271910E}" presName="root" presStyleCnt="0">
        <dgm:presLayoutVars>
          <dgm:dir/>
          <dgm:resizeHandles val="exact"/>
        </dgm:presLayoutVars>
      </dgm:prSet>
      <dgm:spPr/>
    </dgm:pt>
    <dgm:pt modelId="{FA4223D4-2AA0-4B1A-A51E-5486E9E8C89F}" type="pres">
      <dgm:prSet presAssocID="{72E21169-A989-4BBB-ACE6-C29D2DE77897}" presName="compNode" presStyleCnt="0"/>
      <dgm:spPr/>
    </dgm:pt>
    <dgm:pt modelId="{B458C70D-6B02-44C2-A024-BEBDBE546CDF}" type="pres">
      <dgm:prSet presAssocID="{72E21169-A989-4BBB-ACE6-C29D2DE77897}" presName="iconBgRect" presStyleLbl="bgShp" presStyleIdx="0" presStyleCnt="3"/>
      <dgm:spPr>
        <a:prstGeom prst="round2DiagRect">
          <a:avLst>
            <a:gd name="adj1" fmla="val 29727"/>
            <a:gd name="adj2" fmla="val 0"/>
          </a:avLst>
        </a:prstGeom>
      </dgm:spPr>
    </dgm:pt>
    <dgm:pt modelId="{C0194187-7A97-4BBA-B4CA-D4B0DAC02DF0}" type="pres">
      <dgm:prSet presAssocID="{72E21169-A989-4BBB-ACE6-C29D2DE77897}" presName="iconRect" presStyleLbl="node1" presStyleIdx="0" presStyleCnt="3" custScaleX="77922" custScaleY="74759"/>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D4281671-1480-4BE0-A781-69219677488D}" type="pres">
      <dgm:prSet presAssocID="{72E21169-A989-4BBB-ACE6-C29D2DE77897}" presName="spaceRect" presStyleCnt="0"/>
      <dgm:spPr/>
    </dgm:pt>
    <dgm:pt modelId="{29BEBA6C-4312-4329-8A77-D968A8FD8A0C}" type="pres">
      <dgm:prSet presAssocID="{72E21169-A989-4BBB-ACE6-C29D2DE77897}" presName="textRect" presStyleLbl="revTx" presStyleIdx="0" presStyleCnt="3" custScaleX="143440">
        <dgm:presLayoutVars>
          <dgm:chMax val="1"/>
          <dgm:chPref val="1"/>
        </dgm:presLayoutVars>
      </dgm:prSet>
      <dgm:spPr/>
    </dgm:pt>
    <dgm:pt modelId="{FC081308-DE8F-42C3-91B9-2EE2AFB2C727}" type="pres">
      <dgm:prSet presAssocID="{49E6A5A6-96C5-44F6-9959-7AB409243D62}" presName="sibTrans" presStyleCnt="0"/>
      <dgm:spPr/>
    </dgm:pt>
    <dgm:pt modelId="{ED47C4D7-FA8C-4551-A5E0-403106DEF458}" type="pres">
      <dgm:prSet presAssocID="{0A196A85-9C47-443A-AC39-6ED2B9F1FE65}" presName="compNode" presStyleCnt="0"/>
      <dgm:spPr/>
    </dgm:pt>
    <dgm:pt modelId="{D9B7BC0A-EB61-448F-ADB6-CD2268D44E73}" type="pres">
      <dgm:prSet presAssocID="{0A196A85-9C47-443A-AC39-6ED2B9F1FE65}" presName="iconBgRect" presStyleLbl="bgShp" presStyleIdx="1" presStyleCnt="3"/>
      <dgm:spPr>
        <a:prstGeom prst="round2DiagRect">
          <a:avLst>
            <a:gd name="adj1" fmla="val 29727"/>
            <a:gd name="adj2" fmla="val 0"/>
          </a:avLst>
        </a:prstGeom>
      </dgm:spPr>
    </dgm:pt>
    <dgm:pt modelId="{ED32006B-3AD6-40D7-8E81-8D190F19CD88}" type="pres">
      <dgm:prSet presAssocID="{0A196A85-9C47-443A-AC39-6ED2B9F1FE65}" presName="iconRect" presStyleLbl="node1" presStyleIdx="1" presStyleCnt="3"/>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byrinth"/>
        </a:ext>
      </dgm:extLst>
    </dgm:pt>
    <dgm:pt modelId="{A149B37E-AB6A-4A6D-B2FA-A4453D220C8B}" type="pres">
      <dgm:prSet presAssocID="{0A196A85-9C47-443A-AC39-6ED2B9F1FE65}" presName="spaceRect" presStyleCnt="0"/>
      <dgm:spPr/>
    </dgm:pt>
    <dgm:pt modelId="{1C28D167-48FA-4AD1-B1D9-4C87E8848600}" type="pres">
      <dgm:prSet presAssocID="{0A196A85-9C47-443A-AC39-6ED2B9F1FE65}" presName="textRect" presStyleLbl="revTx" presStyleIdx="1" presStyleCnt="3" custScaleX="125096">
        <dgm:presLayoutVars>
          <dgm:chMax val="1"/>
          <dgm:chPref val="1"/>
        </dgm:presLayoutVars>
      </dgm:prSet>
      <dgm:spPr/>
    </dgm:pt>
    <dgm:pt modelId="{0DE45262-CC26-4714-8032-90C149FA64D4}" type="pres">
      <dgm:prSet presAssocID="{7F5E3DB0-D309-4D47-8CE2-773B91C0F217}" presName="sibTrans" presStyleCnt="0"/>
      <dgm:spPr/>
    </dgm:pt>
    <dgm:pt modelId="{68F87DA7-C211-425D-88AD-BAF0A64FD942}" type="pres">
      <dgm:prSet presAssocID="{0400CEA5-428F-41D6-8924-57E7E0D8F907}" presName="compNode" presStyleCnt="0"/>
      <dgm:spPr/>
    </dgm:pt>
    <dgm:pt modelId="{A1DE04FC-B6FA-4A50-866D-24B229999178}" type="pres">
      <dgm:prSet presAssocID="{0400CEA5-428F-41D6-8924-57E7E0D8F907}" presName="iconBgRect" presStyleLbl="bgShp" presStyleIdx="2" presStyleCnt="3"/>
      <dgm:spPr>
        <a:prstGeom prst="round2DiagRect">
          <a:avLst>
            <a:gd name="adj1" fmla="val 29727"/>
            <a:gd name="adj2" fmla="val 0"/>
          </a:avLst>
        </a:prstGeom>
      </dgm:spPr>
    </dgm:pt>
    <dgm:pt modelId="{1B18C4EC-F8B9-49DC-86B9-B75D156003D4}" type="pres">
      <dgm:prSet presAssocID="{0400CEA5-428F-41D6-8924-57E7E0D8F907}" presName="iconRect" presStyleLbl="node1" presStyleIdx="2" presStyleCnt="3"/>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ie"/>
        </a:ext>
      </dgm:extLst>
    </dgm:pt>
    <dgm:pt modelId="{DB8A375D-E183-4AFB-AE54-4C842DBB1622}" type="pres">
      <dgm:prSet presAssocID="{0400CEA5-428F-41D6-8924-57E7E0D8F907}" presName="spaceRect" presStyleCnt="0"/>
      <dgm:spPr/>
    </dgm:pt>
    <dgm:pt modelId="{9F948287-348D-4CE5-A548-ED7560885A9C}" type="pres">
      <dgm:prSet presAssocID="{0400CEA5-428F-41D6-8924-57E7E0D8F907}" presName="textRect" presStyleLbl="revTx" presStyleIdx="2" presStyleCnt="3" custScaleX="117304">
        <dgm:presLayoutVars>
          <dgm:chMax val="1"/>
          <dgm:chPref val="1"/>
        </dgm:presLayoutVars>
      </dgm:prSet>
      <dgm:spPr/>
    </dgm:pt>
  </dgm:ptLst>
  <dgm:cxnLst>
    <dgm:cxn modelId="{4B2F881D-4290-4626-9E16-41C92E0D557F}" type="presOf" srcId="{0400CEA5-428F-41D6-8924-57E7E0D8F907}" destId="{9F948287-348D-4CE5-A548-ED7560885A9C}" srcOrd="0" destOrd="0" presId="urn:microsoft.com/office/officeart/2018/5/layout/IconLeafLabelList"/>
    <dgm:cxn modelId="{A37C022E-50FA-47F4-95EA-6ADC51D1CEFE}" type="presOf" srcId="{6958C6EA-BA3D-4064-8F7E-1587F271910E}" destId="{B2712F89-DD31-4020-8828-F94F098ECE80}" srcOrd="0" destOrd="0" presId="urn:microsoft.com/office/officeart/2018/5/layout/IconLeafLabelList"/>
    <dgm:cxn modelId="{22A7EB6B-F9DA-4BC7-9F7B-9CEB5E153793}" type="presOf" srcId="{0A196A85-9C47-443A-AC39-6ED2B9F1FE65}" destId="{1C28D167-48FA-4AD1-B1D9-4C87E8848600}" srcOrd="0" destOrd="0" presId="urn:microsoft.com/office/officeart/2018/5/layout/IconLeafLabelList"/>
    <dgm:cxn modelId="{3B1CAB72-FB1F-4F20-B9B9-9EB9BFCE2FC9}" srcId="{6958C6EA-BA3D-4064-8F7E-1587F271910E}" destId="{72E21169-A989-4BBB-ACE6-C29D2DE77897}" srcOrd="0" destOrd="0" parTransId="{1511C52F-489D-4375-AEE3-7D85A8BCBF2B}" sibTransId="{49E6A5A6-96C5-44F6-9959-7AB409243D62}"/>
    <dgm:cxn modelId="{133E2DA0-473F-4F70-9C87-6F48A541500B}" type="presOf" srcId="{72E21169-A989-4BBB-ACE6-C29D2DE77897}" destId="{29BEBA6C-4312-4329-8A77-D968A8FD8A0C}" srcOrd="0" destOrd="0" presId="urn:microsoft.com/office/officeart/2018/5/layout/IconLeafLabelList"/>
    <dgm:cxn modelId="{F95816DE-BF36-45C5-B6BF-AF8B196E2EA6}" srcId="{6958C6EA-BA3D-4064-8F7E-1587F271910E}" destId="{0400CEA5-428F-41D6-8924-57E7E0D8F907}" srcOrd="2" destOrd="0" parTransId="{2D1658E6-B1F7-423D-825F-7730011499DE}" sibTransId="{08C171F9-2B56-4FB0-8C87-6F084ED415A2}"/>
    <dgm:cxn modelId="{2FD845FE-C7A3-4EFD-9B50-66DC5120C932}" srcId="{6958C6EA-BA3D-4064-8F7E-1587F271910E}" destId="{0A196A85-9C47-443A-AC39-6ED2B9F1FE65}" srcOrd="1" destOrd="0" parTransId="{4DFF2958-8BBE-4642-B09E-08048B00CF64}" sibTransId="{7F5E3DB0-D309-4D47-8CE2-773B91C0F217}"/>
    <dgm:cxn modelId="{9C0063F2-5BC3-4D2E-9041-697A5615E38C}" type="presParOf" srcId="{B2712F89-DD31-4020-8828-F94F098ECE80}" destId="{FA4223D4-2AA0-4B1A-A51E-5486E9E8C89F}" srcOrd="0" destOrd="0" presId="urn:microsoft.com/office/officeart/2018/5/layout/IconLeafLabelList"/>
    <dgm:cxn modelId="{3413E7D1-2A56-4E16-891E-054477EC7C12}" type="presParOf" srcId="{FA4223D4-2AA0-4B1A-A51E-5486E9E8C89F}" destId="{B458C70D-6B02-44C2-A024-BEBDBE546CDF}" srcOrd="0" destOrd="0" presId="urn:microsoft.com/office/officeart/2018/5/layout/IconLeafLabelList"/>
    <dgm:cxn modelId="{2B6F14D0-FC0A-4597-A562-5CC23B04A9C8}" type="presParOf" srcId="{FA4223D4-2AA0-4B1A-A51E-5486E9E8C89F}" destId="{C0194187-7A97-4BBA-B4CA-D4B0DAC02DF0}" srcOrd="1" destOrd="0" presId="urn:microsoft.com/office/officeart/2018/5/layout/IconLeafLabelList"/>
    <dgm:cxn modelId="{84141C91-E9A8-40A8-A206-7249175C6A8F}" type="presParOf" srcId="{FA4223D4-2AA0-4B1A-A51E-5486E9E8C89F}" destId="{D4281671-1480-4BE0-A781-69219677488D}" srcOrd="2" destOrd="0" presId="urn:microsoft.com/office/officeart/2018/5/layout/IconLeafLabelList"/>
    <dgm:cxn modelId="{D3341547-31A8-4960-976A-921EB08EDA71}" type="presParOf" srcId="{FA4223D4-2AA0-4B1A-A51E-5486E9E8C89F}" destId="{29BEBA6C-4312-4329-8A77-D968A8FD8A0C}" srcOrd="3" destOrd="0" presId="urn:microsoft.com/office/officeart/2018/5/layout/IconLeafLabelList"/>
    <dgm:cxn modelId="{305156E9-E0C5-4300-ADD2-5EE3BC8360E0}" type="presParOf" srcId="{B2712F89-DD31-4020-8828-F94F098ECE80}" destId="{FC081308-DE8F-42C3-91B9-2EE2AFB2C727}" srcOrd="1" destOrd="0" presId="urn:microsoft.com/office/officeart/2018/5/layout/IconLeafLabelList"/>
    <dgm:cxn modelId="{1DE4777C-3462-4814-94B1-78E891D3C6D3}" type="presParOf" srcId="{B2712F89-DD31-4020-8828-F94F098ECE80}" destId="{ED47C4D7-FA8C-4551-A5E0-403106DEF458}" srcOrd="2" destOrd="0" presId="urn:microsoft.com/office/officeart/2018/5/layout/IconLeafLabelList"/>
    <dgm:cxn modelId="{FBBFB4D6-F109-427C-ABCB-A66F5C204D91}" type="presParOf" srcId="{ED47C4D7-FA8C-4551-A5E0-403106DEF458}" destId="{D9B7BC0A-EB61-448F-ADB6-CD2268D44E73}" srcOrd="0" destOrd="0" presId="urn:microsoft.com/office/officeart/2018/5/layout/IconLeafLabelList"/>
    <dgm:cxn modelId="{939526C7-1B72-4B13-859A-D8D82AC70116}" type="presParOf" srcId="{ED47C4D7-FA8C-4551-A5E0-403106DEF458}" destId="{ED32006B-3AD6-40D7-8E81-8D190F19CD88}" srcOrd="1" destOrd="0" presId="urn:microsoft.com/office/officeart/2018/5/layout/IconLeafLabelList"/>
    <dgm:cxn modelId="{F53601E6-4513-4638-AC58-B36FC460E2F9}" type="presParOf" srcId="{ED47C4D7-FA8C-4551-A5E0-403106DEF458}" destId="{A149B37E-AB6A-4A6D-B2FA-A4453D220C8B}" srcOrd="2" destOrd="0" presId="urn:microsoft.com/office/officeart/2018/5/layout/IconLeafLabelList"/>
    <dgm:cxn modelId="{25DFD61B-B8C5-4250-B8A5-1897137183AB}" type="presParOf" srcId="{ED47C4D7-FA8C-4551-A5E0-403106DEF458}" destId="{1C28D167-48FA-4AD1-B1D9-4C87E8848600}" srcOrd="3" destOrd="0" presId="urn:microsoft.com/office/officeart/2018/5/layout/IconLeafLabelList"/>
    <dgm:cxn modelId="{6EA55428-2168-47E8-92BB-B9EA1B252BBA}" type="presParOf" srcId="{B2712F89-DD31-4020-8828-F94F098ECE80}" destId="{0DE45262-CC26-4714-8032-90C149FA64D4}" srcOrd="3" destOrd="0" presId="urn:microsoft.com/office/officeart/2018/5/layout/IconLeafLabelList"/>
    <dgm:cxn modelId="{A5B48FBB-BF01-4110-8C54-3A47FE98F66E}" type="presParOf" srcId="{B2712F89-DD31-4020-8828-F94F098ECE80}" destId="{68F87DA7-C211-425D-88AD-BAF0A64FD942}" srcOrd="4" destOrd="0" presId="urn:microsoft.com/office/officeart/2018/5/layout/IconLeafLabelList"/>
    <dgm:cxn modelId="{88FEEC10-33F5-4D06-8B26-C0D22C6210CE}" type="presParOf" srcId="{68F87DA7-C211-425D-88AD-BAF0A64FD942}" destId="{A1DE04FC-B6FA-4A50-866D-24B229999178}" srcOrd="0" destOrd="0" presId="urn:microsoft.com/office/officeart/2018/5/layout/IconLeafLabelList"/>
    <dgm:cxn modelId="{FD00694B-0A06-4C6B-BFF5-24B908D6E84D}" type="presParOf" srcId="{68F87DA7-C211-425D-88AD-BAF0A64FD942}" destId="{1B18C4EC-F8B9-49DC-86B9-B75D156003D4}" srcOrd="1" destOrd="0" presId="urn:microsoft.com/office/officeart/2018/5/layout/IconLeafLabelList"/>
    <dgm:cxn modelId="{E8993BC0-00E6-473E-A854-D5CD4C9B2EA1}" type="presParOf" srcId="{68F87DA7-C211-425D-88AD-BAF0A64FD942}" destId="{DB8A375D-E183-4AFB-AE54-4C842DBB1622}" srcOrd="2" destOrd="0" presId="urn:microsoft.com/office/officeart/2018/5/layout/IconLeafLabelList"/>
    <dgm:cxn modelId="{928DCF31-A645-4746-845D-CC6253CE6488}" type="presParOf" srcId="{68F87DA7-C211-425D-88AD-BAF0A64FD942}" destId="{9F948287-348D-4CE5-A548-ED7560885A9C}"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B66D19-9D18-4F94-B532-9A116F96F6C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8B202159-B6D0-41B2-BC2B-FD293238E53F}">
      <dgm:prSet phldrT="[Text]" custT="1"/>
      <dgm:spPr>
        <a:solidFill>
          <a:srgbClr val="0093DD"/>
        </a:solidFill>
        <a:ln>
          <a:solidFill>
            <a:srgbClr val="0093DD"/>
          </a:solidFill>
        </a:ln>
      </dgm:spPr>
      <dgm:t>
        <a:bodyPr/>
        <a:lstStyle/>
        <a:p>
          <a:r>
            <a:rPr lang="de-DE" sz="3600" dirty="0">
              <a:latin typeface="Arial" panose="020B0604020202020204" pitchFamily="34" charset="0"/>
              <a:cs typeface="Arial" panose="020B0604020202020204" pitchFamily="34" charset="0"/>
            </a:rPr>
            <a:t>Information </a:t>
          </a:r>
          <a:r>
            <a:rPr lang="en-GB" sz="3600" noProof="0" dirty="0">
              <a:latin typeface="Arial" panose="020B0604020202020204" pitchFamily="34" charset="0"/>
              <a:cs typeface="Arial" panose="020B0604020202020204" pitchFamily="34" charset="0"/>
            </a:rPr>
            <a:t>supply</a:t>
          </a:r>
          <a:r>
            <a:rPr lang="de-DE" sz="3600" dirty="0">
              <a:latin typeface="Arial" panose="020B0604020202020204" pitchFamily="34" charset="0"/>
              <a:cs typeface="Arial" panose="020B0604020202020204" pitchFamily="34" charset="0"/>
            </a:rPr>
            <a:t> </a:t>
          </a:r>
          <a:r>
            <a:rPr lang="de-DE" sz="3600" noProof="1">
              <a:latin typeface="Arial" panose="020B0604020202020204" pitchFamily="34" charset="0"/>
              <a:cs typeface="Arial" panose="020B0604020202020204" pitchFamily="34" charset="0"/>
            </a:rPr>
            <a:t>for</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the</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management</a:t>
          </a:r>
          <a:endParaRPr lang="de-DE" sz="3600" dirty="0">
            <a:latin typeface="Arial" panose="020B0604020202020204" pitchFamily="34" charset="0"/>
            <a:cs typeface="Arial" panose="020B0604020202020204" pitchFamily="34" charset="0"/>
          </a:endParaRPr>
        </a:p>
      </dgm:t>
    </dgm:pt>
    <dgm:pt modelId="{478C84AE-D615-428C-8201-211F53F5D210}" type="parTrans" cxnId="{360B5AF3-FD23-47F9-A25B-5299C7A22E33}">
      <dgm:prSet/>
      <dgm:spPr/>
      <dgm:t>
        <a:bodyPr/>
        <a:lstStyle/>
        <a:p>
          <a:endParaRPr lang="de-DE"/>
        </a:p>
      </dgm:t>
    </dgm:pt>
    <dgm:pt modelId="{D8AED556-48BA-44F6-BFCF-41074672BC44}" type="sibTrans" cxnId="{360B5AF3-FD23-47F9-A25B-5299C7A22E33}">
      <dgm:prSet/>
      <dgm:spPr/>
      <dgm:t>
        <a:bodyPr/>
        <a:lstStyle/>
        <a:p>
          <a:endParaRPr lang="de-DE"/>
        </a:p>
      </dgm:t>
    </dgm:pt>
    <dgm:pt modelId="{8E0E7FF0-149F-477F-828B-9D150542EF80}">
      <dgm:prSet phldrT="[Text]" custT="1"/>
      <dgm:spPr>
        <a:solidFill>
          <a:srgbClr val="0093DD"/>
        </a:solidFill>
        <a:ln>
          <a:solidFill>
            <a:srgbClr val="0093DD"/>
          </a:solidFill>
        </a:ln>
      </dgm:spPr>
      <dgm:t>
        <a:bodyPr/>
        <a:lstStyle/>
        <a:p>
          <a:r>
            <a:rPr lang="de-DE" sz="3600" dirty="0" err="1">
              <a:latin typeface="Arial" panose="020B0604020202020204" pitchFamily="34" charset="0"/>
              <a:cs typeface="Arial" panose="020B0604020202020204" pitchFamily="34" charset="0"/>
            </a:rPr>
            <a:t>Coordination</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for</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the</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management</a:t>
          </a:r>
          <a:r>
            <a:rPr lang="de-DE" sz="3600" dirty="0">
              <a:latin typeface="Arial" panose="020B0604020202020204" pitchFamily="34" charset="0"/>
              <a:cs typeface="Arial" panose="020B0604020202020204" pitchFamily="34" charset="0"/>
            </a:rPr>
            <a:t> </a:t>
          </a:r>
        </a:p>
      </dgm:t>
    </dgm:pt>
    <dgm:pt modelId="{04571852-0E34-4C95-99B2-4950376A801E}" type="parTrans" cxnId="{A73C2AF2-94D0-406E-B787-BB8009C3571F}">
      <dgm:prSet/>
      <dgm:spPr/>
      <dgm:t>
        <a:bodyPr/>
        <a:lstStyle/>
        <a:p>
          <a:endParaRPr lang="de-DE"/>
        </a:p>
      </dgm:t>
    </dgm:pt>
    <dgm:pt modelId="{C300511B-F78C-426C-9E15-0E8F6E13E23C}" type="sibTrans" cxnId="{A73C2AF2-94D0-406E-B787-BB8009C3571F}">
      <dgm:prSet/>
      <dgm:spPr/>
      <dgm:t>
        <a:bodyPr/>
        <a:lstStyle/>
        <a:p>
          <a:endParaRPr lang="de-DE"/>
        </a:p>
      </dgm:t>
    </dgm:pt>
    <dgm:pt modelId="{0D0B2649-A3DA-4296-85D3-2C0812AC6703}">
      <dgm:prSet phldrT="[Text]" custT="1"/>
      <dgm:spPr>
        <a:solidFill>
          <a:srgbClr val="0093DD"/>
        </a:solidFill>
        <a:ln>
          <a:solidFill>
            <a:srgbClr val="0093DD"/>
          </a:solidFill>
        </a:ln>
      </dgm:spPr>
      <dgm:t>
        <a:bodyPr/>
        <a:lstStyle/>
        <a:p>
          <a:r>
            <a:rPr lang="de-DE" sz="3600" dirty="0" err="1">
              <a:latin typeface="Arial" panose="020B0604020202020204" pitchFamily="34" charset="0"/>
              <a:cs typeface="Arial" panose="020B0604020202020204" pitchFamily="34" charset="0"/>
            </a:rPr>
            <a:t>Ensure</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the</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rationality</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of</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management</a:t>
          </a:r>
          <a:r>
            <a:rPr lang="de-DE" sz="3600" dirty="0">
              <a:latin typeface="Arial" panose="020B0604020202020204" pitchFamily="34" charset="0"/>
              <a:cs typeface="Arial" panose="020B0604020202020204" pitchFamily="34" charset="0"/>
            </a:rPr>
            <a:t> </a:t>
          </a:r>
        </a:p>
      </dgm:t>
    </dgm:pt>
    <dgm:pt modelId="{39718F7D-9889-4284-B01E-4F14CEB1C628}" type="parTrans" cxnId="{F3B17F13-6E9C-4C47-A4DA-6E50C557A433}">
      <dgm:prSet/>
      <dgm:spPr/>
      <dgm:t>
        <a:bodyPr/>
        <a:lstStyle/>
        <a:p>
          <a:endParaRPr lang="de-DE"/>
        </a:p>
      </dgm:t>
    </dgm:pt>
    <dgm:pt modelId="{EF65C141-C922-44C1-A2E3-C3E2002CA2E3}" type="sibTrans" cxnId="{F3B17F13-6E9C-4C47-A4DA-6E50C557A433}">
      <dgm:prSet/>
      <dgm:spPr/>
      <dgm:t>
        <a:bodyPr/>
        <a:lstStyle/>
        <a:p>
          <a:endParaRPr lang="de-DE"/>
        </a:p>
      </dgm:t>
    </dgm:pt>
    <dgm:pt modelId="{3C451B22-39F1-489E-BC27-86C7D2FA08C5}">
      <dgm:prSet phldrT="[Text]" custT="1"/>
      <dgm:spPr>
        <a:solidFill>
          <a:srgbClr val="0093DD"/>
        </a:solidFill>
        <a:ln>
          <a:solidFill>
            <a:srgbClr val="0093DD"/>
          </a:solidFill>
        </a:ln>
      </dgm:spPr>
      <dgm:t>
        <a:bodyPr/>
        <a:lstStyle/>
        <a:p>
          <a:r>
            <a:rPr lang="en-GB" sz="3600" noProof="0" dirty="0">
              <a:latin typeface="Arial" panose="020B0604020202020204" pitchFamily="34" charset="0"/>
              <a:cs typeface="Arial" panose="020B0604020202020204" pitchFamily="34" charset="0"/>
            </a:rPr>
            <a:t>Goal-oriented</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controlling</a:t>
          </a:r>
          <a:r>
            <a:rPr lang="de-DE" sz="3600" dirty="0">
              <a:latin typeface="Arial" panose="020B0604020202020204" pitchFamily="34" charset="0"/>
              <a:cs typeface="Arial" panose="020B0604020202020204" pitchFamily="34" charset="0"/>
            </a:rPr>
            <a:t> </a:t>
          </a:r>
        </a:p>
      </dgm:t>
    </dgm:pt>
    <dgm:pt modelId="{5088D4A3-EBAB-4CDF-B9FA-4E55917CAF8D}" type="parTrans" cxnId="{6BF3854B-7EEC-475C-8BED-34B9C2ED62D8}">
      <dgm:prSet/>
      <dgm:spPr/>
      <dgm:t>
        <a:bodyPr/>
        <a:lstStyle/>
        <a:p>
          <a:endParaRPr lang="de-DE"/>
        </a:p>
      </dgm:t>
    </dgm:pt>
    <dgm:pt modelId="{77F7A3A4-4AE9-4CC6-A0EF-2791275363EF}" type="sibTrans" cxnId="{6BF3854B-7EEC-475C-8BED-34B9C2ED62D8}">
      <dgm:prSet/>
      <dgm:spPr/>
      <dgm:t>
        <a:bodyPr/>
        <a:lstStyle/>
        <a:p>
          <a:endParaRPr lang="de-DE"/>
        </a:p>
      </dgm:t>
    </dgm:pt>
    <dgm:pt modelId="{8B79C492-02C5-4B18-B295-52E00100B17D}" type="pres">
      <dgm:prSet presAssocID="{26B66D19-9D18-4F94-B532-9A116F96F6CC}" presName="diagram" presStyleCnt="0">
        <dgm:presLayoutVars>
          <dgm:dir/>
          <dgm:resizeHandles val="exact"/>
        </dgm:presLayoutVars>
      </dgm:prSet>
      <dgm:spPr/>
    </dgm:pt>
    <dgm:pt modelId="{9F2B8E29-A8D4-4202-B1E8-1337665675AB}" type="pres">
      <dgm:prSet presAssocID="{8B202159-B6D0-41B2-BC2B-FD293238E53F}" presName="node" presStyleLbl="node1" presStyleIdx="0" presStyleCnt="4" custScaleX="134735">
        <dgm:presLayoutVars>
          <dgm:bulletEnabled val="1"/>
        </dgm:presLayoutVars>
      </dgm:prSet>
      <dgm:spPr/>
    </dgm:pt>
    <dgm:pt modelId="{5529E390-E1D8-4878-9442-50FF71869634}" type="pres">
      <dgm:prSet presAssocID="{D8AED556-48BA-44F6-BFCF-41074672BC44}" presName="sibTrans" presStyleCnt="0"/>
      <dgm:spPr/>
    </dgm:pt>
    <dgm:pt modelId="{D4B483AA-BC6C-497C-87D5-39F6EF90469D}" type="pres">
      <dgm:prSet presAssocID="{8E0E7FF0-149F-477F-828B-9D150542EF80}" presName="node" presStyleLbl="node1" presStyleIdx="1" presStyleCnt="4" custScaleX="134735">
        <dgm:presLayoutVars>
          <dgm:bulletEnabled val="1"/>
        </dgm:presLayoutVars>
      </dgm:prSet>
      <dgm:spPr/>
    </dgm:pt>
    <dgm:pt modelId="{2FC48EB2-4CB4-4AFA-8C0A-399BEBEA131D}" type="pres">
      <dgm:prSet presAssocID="{C300511B-F78C-426C-9E15-0E8F6E13E23C}" presName="sibTrans" presStyleCnt="0"/>
      <dgm:spPr/>
    </dgm:pt>
    <dgm:pt modelId="{B72D0B66-D3B4-463E-B5A9-2448722A252E}" type="pres">
      <dgm:prSet presAssocID="{0D0B2649-A3DA-4296-85D3-2C0812AC6703}" presName="node" presStyleLbl="node1" presStyleIdx="2" presStyleCnt="4" custScaleX="134735">
        <dgm:presLayoutVars>
          <dgm:bulletEnabled val="1"/>
        </dgm:presLayoutVars>
      </dgm:prSet>
      <dgm:spPr/>
    </dgm:pt>
    <dgm:pt modelId="{7C627962-24A8-41C5-91C9-5DAEF920AF99}" type="pres">
      <dgm:prSet presAssocID="{EF65C141-C922-44C1-A2E3-C3E2002CA2E3}" presName="sibTrans" presStyleCnt="0"/>
      <dgm:spPr/>
    </dgm:pt>
    <dgm:pt modelId="{C53057A9-148F-41C6-BC09-05244A7E24F9}" type="pres">
      <dgm:prSet presAssocID="{3C451B22-39F1-489E-BC27-86C7D2FA08C5}" presName="node" presStyleLbl="node1" presStyleIdx="3" presStyleCnt="4" custScaleX="134735">
        <dgm:presLayoutVars>
          <dgm:bulletEnabled val="1"/>
        </dgm:presLayoutVars>
      </dgm:prSet>
      <dgm:spPr/>
    </dgm:pt>
  </dgm:ptLst>
  <dgm:cxnLst>
    <dgm:cxn modelId="{F3B17F13-6E9C-4C47-A4DA-6E50C557A433}" srcId="{26B66D19-9D18-4F94-B532-9A116F96F6CC}" destId="{0D0B2649-A3DA-4296-85D3-2C0812AC6703}" srcOrd="2" destOrd="0" parTransId="{39718F7D-9889-4284-B01E-4F14CEB1C628}" sibTransId="{EF65C141-C922-44C1-A2E3-C3E2002CA2E3}"/>
    <dgm:cxn modelId="{6BF3854B-7EEC-475C-8BED-34B9C2ED62D8}" srcId="{26B66D19-9D18-4F94-B532-9A116F96F6CC}" destId="{3C451B22-39F1-489E-BC27-86C7D2FA08C5}" srcOrd="3" destOrd="0" parTransId="{5088D4A3-EBAB-4CDF-B9FA-4E55917CAF8D}" sibTransId="{77F7A3A4-4AE9-4CC6-A0EF-2791275363EF}"/>
    <dgm:cxn modelId="{64273362-8371-46F9-B7B3-86A8C81D0010}" type="presOf" srcId="{8E0E7FF0-149F-477F-828B-9D150542EF80}" destId="{D4B483AA-BC6C-497C-87D5-39F6EF90469D}" srcOrd="0" destOrd="0" presId="urn:microsoft.com/office/officeart/2005/8/layout/default"/>
    <dgm:cxn modelId="{8B013287-2C27-446C-92E0-EA5CE5D79DC7}" type="presOf" srcId="{3C451B22-39F1-489E-BC27-86C7D2FA08C5}" destId="{C53057A9-148F-41C6-BC09-05244A7E24F9}" srcOrd="0" destOrd="0" presId="urn:microsoft.com/office/officeart/2005/8/layout/default"/>
    <dgm:cxn modelId="{50345A89-012E-4CC1-B6D2-8A61A95DB2BC}" type="presOf" srcId="{0D0B2649-A3DA-4296-85D3-2C0812AC6703}" destId="{B72D0B66-D3B4-463E-B5A9-2448722A252E}" srcOrd="0" destOrd="0" presId="urn:microsoft.com/office/officeart/2005/8/layout/default"/>
    <dgm:cxn modelId="{4F77D891-F2CB-4812-9E68-BA109E9F11A3}" type="presOf" srcId="{26B66D19-9D18-4F94-B532-9A116F96F6CC}" destId="{8B79C492-02C5-4B18-B295-52E00100B17D}" srcOrd="0" destOrd="0" presId="urn:microsoft.com/office/officeart/2005/8/layout/default"/>
    <dgm:cxn modelId="{72E34B92-CE02-47A1-867A-7F7ECEB303E6}" type="presOf" srcId="{8B202159-B6D0-41B2-BC2B-FD293238E53F}" destId="{9F2B8E29-A8D4-4202-B1E8-1337665675AB}" srcOrd="0" destOrd="0" presId="urn:microsoft.com/office/officeart/2005/8/layout/default"/>
    <dgm:cxn modelId="{A73C2AF2-94D0-406E-B787-BB8009C3571F}" srcId="{26B66D19-9D18-4F94-B532-9A116F96F6CC}" destId="{8E0E7FF0-149F-477F-828B-9D150542EF80}" srcOrd="1" destOrd="0" parTransId="{04571852-0E34-4C95-99B2-4950376A801E}" sibTransId="{C300511B-F78C-426C-9E15-0E8F6E13E23C}"/>
    <dgm:cxn modelId="{360B5AF3-FD23-47F9-A25B-5299C7A22E33}" srcId="{26B66D19-9D18-4F94-B532-9A116F96F6CC}" destId="{8B202159-B6D0-41B2-BC2B-FD293238E53F}" srcOrd="0" destOrd="0" parTransId="{478C84AE-D615-428C-8201-211F53F5D210}" sibTransId="{D8AED556-48BA-44F6-BFCF-41074672BC44}"/>
    <dgm:cxn modelId="{6FFBA2CD-F738-48F6-A1D9-D7C594EEDB6A}" type="presParOf" srcId="{8B79C492-02C5-4B18-B295-52E00100B17D}" destId="{9F2B8E29-A8D4-4202-B1E8-1337665675AB}" srcOrd="0" destOrd="0" presId="urn:microsoft.com/office/officeart/2005/8/layout/default"/>
    <dgm:cxn modelId="{974BF74E-D3FD-4B05-8DB0-81F57F978CAC}" type="presParOf" srcId="{8B79C492-02C5-4B18-B295-52E00100B17D}" destId="{5529E390-E1D8-4878-9442-50FF71869634}" srcOrd="1" destOrd="0" presId="urn:microsoft.com/office/officeart/2005/8/layout/default"/>
    <dgm:cxn modelId="{3B36088D-9D08-44B5-9A27-1E5209E8B04E}" type="presParOf" srcId="{8B79C492-02C5-4B18-B295-52E00100B17D}" destId="{D4B483AA-BC6C-497C-87D5-39F6EF90469D}" srcOrd="2" destOrd="0" presId="urn:microsoft.com/office/officeart/2005/8/layout/default"/>
    <dgm:cxn modelId="{62473FE9-AD1F-4D88-A2FE-97BE8BF70219}" type="presParOf" srcId="{8B79C492-02C5-4B18-B295-52E00100B17D}" destId="{2FC48EB2-4CB4-4AFA-8C0A-399BEBEA131D}" srcOrd="3" destOrd="0" presId="urn:microsoft.com/office/officeart/2005/8/layout/default"/>
    <dgm:cxn modelId="{422BF06E-C240-470D-A185-2A5A8FD3601A}" type="presParOf" srcId="{8B79C492-02C5-4B18-B295-52E00100B17D}" destId="{B72D0B66-D3B4-463E-B5A9-2448722A252E}" srcOrd="4" destOrd="0" presId="urn:microsoft.com/office/officeart/2005/8/layout/default"/>
    <dgm:cxn modelId="{30FA71F2-22FA-43A5-9BF1-CE415B45EF85}" type="presParOf" srcId="{8B79C492-02C5-4B18-B295-52E00100B17D}" destId="{7C627962-24A8-41C5-91C9-5DAEF920AF99}" srcOrd="5" destOrd="0" presId="urn:microsoft.com/office/officeart/2005/8/layout/default"/>
    <dgm:cxn modelId="{DADE2F85-BAF0-4D7B-ACAF-3D053EBF94F9}" type="presParOf" srcId="{8B79C492-02C5-4B18-B295-52E00100B17D}" destId="{C53057A9-148F-41C6-BC09-05244A7E24F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E7B8F2-00DB-485B-BE97-39C2A6C8006E}"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0B588460-2706-4B10-94CD-27B83AAFA0B8}">
      <dgm:prSet custT="1"/>
      <dgm:spPr/>
      <dgm:t>
        <a:bodyPr/>
        <a:lstStyle/>
        <a:p>
          <a:r>
            <a:rPr lang="en-US" sz="1800" dirty="0">
              <a:latin typeface="Arial" panose="020B0604020202020204" pitchFamily="34" charset="0"/>
              <a:cs typeface="Arial" panose="020B0604020202020204" pitchFamily="34" charset="0"/>
            </a:rPr>
            <a:t>Objectives and key figures</a:t>
          </a:r>
        </a:p>
      </dgm:t>
    </dgm:pt>
    <dgm:pt modelId="{901C7989-50BB-440E-B4F4-EE06951A9DE5}" type="parTrans" cxnId="{444F8ED0-C2E7-416E-878E-446BAB75DD29}">
      <dgm:prSet/>
      <dgm:spPr/>
      <dgm:t>
        <a:bodyPr/>
        <a:lstStyle/>
        <a:p>
          <a:endParaRPr lang="en-US" sz="1800">
            <a:latin typeface="Arial" panose="020B0604020202020204" pitchFamily="34" charset="0"/>
            <a:cs typeface="Arial" panose="020B0604020202020204" pitchFamily="34" charset="0"/>
          </a:endParaRPr>
        </a:p>
      </dgm:t>
    </dgm:pt>
    <dgm:pt modelId="{9B6D717D-0850-45D1-ACD2-77546BEBD21C}" type="sibTrans" cxnId="{444F8ED0-C2E7-416E-878E-446BAB75DD29}">
      <dgm:prSet/>
      <dgm:spPr/>
      <dgm:t>
        <a:bodyPr/>
        <a:lstStyle/>
        <a:p>
          <a:endParaRPr lang="en-US" sz="1800">
            <a:latin typeface="Arial" panose="020B0604020202020204" pitchFamily="34" charset="0"/>
            <a:cs typeface="Arial" panose="020B0604020202020204" pitchFamily="34" charset="0"/>
          </a:endParaRPr>
        </a:p>
      </dgm:t>
    </dgm:pt>
    <dgm:pt modelId="{239EF002-DC0D-4A95-8FF1-D6CEE87F9B21}">
      <dgm:prSet custT="1"/>
      <dgm:spPr/>
      <dgm:t>
        <a:bodyPr/>
        <a:lstStyle/>
        <a:p>
          <a:pPr rtl="0"/>
          <a:r>
            <a:rPr lang="en-US" sz="1800" dirty="0">
              <a:latin typeface="Arial" panose="020B0604020202020204" pitchFamily="34" charset="0"/>
              <a:cs typeface="Arial" panose="020B0604020202020204" pitchFamily="34" charset="0"/>
            </a:rPr>
            <a:t>Tasks and requirements</a:t>
          </a:r>
        </a:p>
      </dgm:t>
    </dgm:pt>
    <dgm:pt modelId="{233CF3CA-2D82-42FA-95E4-5D8CA8F42AE4}" type="parTrans" cxnId="{E9DE20E2-F1F0-4FAB-89FF-22F4CA0B328B}">
      <dgm:prSet/>
      <dgm:spPr/>
      <dgm:t>
        <a:bodyPr/>
        <a:lstStyle/>
        <a:p>
          <a:endParaRPr lang="en-US" sz="1800">
            <a:latin typeface="Arial" panose="020B0604020202020204" pitchFamily="34" charset="0"/>
            <a:cs typeface="Arial" panose="020B0604020202020204" pitchFamily="34" charset="0"/>
          </a:endParaRPr>
        </a:p>
      </dgm:t>
    </dgm:pt>
    <dgm:pt modelId="{C7592EDC-550A-4E47-870C-C93D72118C58}" type="sibTrans" cxnId="{E9DE20E2-F1F0-4FAB-89FF-22F4CA0B328B}">
      <dgm:prSet/>
      <dgm:spPr/>
      <dgm:t>
        <a:bodyPr/>
        <a:lstStyle/>
        <a:p>
          <a:endParaRPr lang="en-US" sz="1800">
            <a:latin typeface="Arial" panose="020B0604020202020204" pitchFamily="34" charset="0"/>
            <a:cs typeface="Arial" panose="020B0604020202020204" pitchFamily="34" charset="0"/>
          </a:endParaRPr>
        </a:p>
      </dgm:t>
    </dgm:pt>
    <dgm:pt modelId="{6EEB8CEA-E368-4E42-9EE0-2FBB3183E3B8}">
      <dgm:prSet custT="1"/>
      <dgm:spPr/>
      <dgm:t>
        <a:bodyPr/>
        <a:lstStyle/>
        <a:p>
          <a:pPr rtl="0"/>
          <a:r>
            <a:rPr lang="en-US" sz="1800" dirty="0">
              <a:latin typeface="Arial" panose="020B0604020202020204" pitchFamily="34" charset="0"/>
              <a:cs typeface="Arial" panose="020B0604020202020204" pitchFamily="34" charset="0"/>
            </a:rPr>
            <a:t>Processes of implementing Green Controlling</a:t>
          </a:r>
        </a:p>
      </dgm:t>
    </dgm:pt>
    <dgm:pt modelId="{81921B05-66FF-F145-8717-9E0BC814D25B}" type="parTrans" cxnId="{61805D01-75C1-CC42-850E-5939DD337B1D}">
      <dgm:prSet/>
      <dgm:spPr/>
      <dgm:t>
        <a:bodyPr/>
        <a:lstStyle/>
        <a:p>
          <a:endParaRPr lang="de-DE" sz="1800">
            <a:latin typeface="Arial" panose="020B0604020202020204" pitchFamily="34" charset="0"/>
            <a:cs typeface="Arial" panose="020B0604020202020204" pitchFamily="34" charset="0"/>
          </a:endParaRPr>
        </a:p>
      </dgm:t>
    </dgm:pt>
    <dgm:pt modelId="{374C11B2-7608-7944-95C0-F0CFD8CC9672}" type="sibTrans" cxnId="{61805D01-75C1-CC42-850E-5939DD337B1D}">
      <dgm:prSet/>
      <dgm:spPr/>
      <dgm:t>
        <a:bodyPr/>
        <a:lstStyle/>
        <a:p>
          <a:endParaRPr lang="de-DE" sz="1800">
            <a:latin typeface="Arial" panose="020B0604020202020204" pitchFamily="34" charset="0"/>
            <a:cs typeface="Arial" panose="020B0604020202020204" pitchFamily="34" charset="0"/>
          </a:endParaRPr>
        </a:p>
      </dgm:t>
    </dgm:pt>
    <dgm:pt modelId="{87C654CA-D201-194C-956A-4A074BC07855}">
      <dgm:prSet custT="1"/>
      <dgm:spPr/>
      <dgm:t>
        <a:bodyPr/>
        <a:lstStyle/>
        <a:p>
          <a:pPr rtl="0"/>
          <a:r>
            <a:rPr lang="en-US" sz="1800" dirty="0">
              <a:latin typeface="Arial" panose="020B0604020202020204" pitchFamily="34" charset="0"/>
              <a:cs typeface="Arial" panose="020B0604020202020204" pitchFamily="34" charset="0"/>
            </a:rPr>
            <a:t>Green Controlling</a:t>
          </a:r>
        </a:p>
      </dgm:t>
    </dgm:pt>
    <dgm:pt modelId="{525DD5CF-6F53-6748-8CE6-5921F0F26347}" type="parTrans" cxnId="{AC54282B-231D-694C-98EF-D7B810A75030}">
      <dgm:prSet/>
      <dgm:spPr/>
      <dgm:t>
        <a:bodyPr/>
        <a:lstStyle/>
        <a:p>
          <a:endParaRPr lang="de-DE" sz="1800">
            <a:latin typeface="Arial" panose="020B0604020202020204" pitchFamily="34" charset="0"/>
            <a:cs typeface="Arial" panose="020B0604020202020204" pitchFamily="34" charset="0"/>
          </a:endParaRPr>
        </a:p>
      </dgm:t>
    </dgm:pt>
    <dgm:pt modelId="{A3DA888B-7EF7-3046-B171-9B818443F233}" type="sibTrans" cxnId="{AC54282B-231D-694C-98EF-D7B810A75030}">
      <dgm:prSet/>
      <dgm:spPr/>
      <dgm:t>
        <a:bodyPr/>
        <a:lstStyle/>
        <a:p>
          <a:endParaRPr lang="de-DE" sz="1800">
            <a:latin typeface="Arial" panose="020B0604020202020204" pitchFamily="34" charset="0"/>
            <a:cs typeface="Arial" panose="020B0604020202020204" pitchFamily="34" charset="0"/>
          </a:endParaRPr>
        </a:p>
      </dgm:t>
    </dgm:pt>
    <dgm:pt modelId="{259ED059-C774-7E4E-B245-4C8CAC9F0874}">
      <dgm:prSet custT="1"/>
      <dgm:spPr/>
      <dgm:t>
        <a:bodyPr/>
        <a:lstStyle/>
        <a:p>
          <a:pPr rtl="0"/>
          <a:r>
            <a:rPr lang="en-US" sz="1800" dirty="0">
              <a:latin typeface="Arial" panose="020B0604020202020204" pitchFamily="34" charset="0"/>
              <a:cs typeface="Arial" panose="020B0604020202020204" pitchFamily="34" charset="0"/>
            </a:rPr>
            <a:t>Practical Examples</a:t>
          </a:r>
        </a:p>
      </dgm:t>
    </dgm:pt>
    <dgm:pt modelId="{E1EF7846-9033-834B-B197-D1CF0BD9BA18}" type="parTrans" cxnId="{C9D4B46E-BB55-714D-9E76-8ABF1B680E87}">
      <dgm:prSet/>
      <dgm:spPr/>
      <dgm:t>
        <a:bodyPr/>
        <a:lstStyle/>
        <a:p>
          <a:endParaRPr lang="de-DE"/>
        </a:p>
      </dgm:t>
    </dgm:pt>
    <dgm:pt modelId="{1FB0EFF9-16D1-AF4A-9FC1-B54065C14B2E}" type="sibTrans" cxnId="{C9D4B46E-BB55-714D-9E76-8ABF1B680E87}">
      <dgm:prSet/>
      <dgm:spPr/>
      <dgm:t>
        <a:bodyPr/>
        <a:lstStyle/>
        <a:p>
          <a:endParaRPr lang="de-DE"/>
        </a:p>
      </dgm:t>
    </dgm:pt>
    <dgm:pt modelId="{15B8C4F5-5AA6-BA4A-885B-B5EBB9A102E2}" type="pres">
      <dgm:prSet presAssocID="{F0E7B8F2-00DB-485B-BE97-39C2A6C8006E}" presName="vert0" presStyleCnt="0">
        <dgm:presLayoutVars>
          <dgm:dir/>
          <dgm:animOne val="branch"/>
          <dgm:animLvl val="lvl"/>
        </dgm:presLayoutVars>
      </dgm:prSet>
      <dgm:spPr/>
    </dgm:pt>
    <dgm:pt modelId="{8C54B2AD-33DA-D34C-91A2-2D7B8029D18E}" type="pres">
      <dgm:prSet presAssocID="{0B588460-2706-4B10-94CD-27B83AAFA0B8}" presName="thickLine" presStyleLbl="alignNode1" presStyleIdx="0" presStyleCnt="5"/>
      <dgm:spPr/>
    </dgm:pt>
    <dgm:pt modelId="{00C7A5FC-E4DB-1B4F-9874-8E0E769D02D1}" type="pres">
      <dgm:prSet presAssocID="{0B588460-2706-4B10-94CD-27B83AAFA0B8}" presName="horz1" presStyleCnt="0"/>
      <dgm:spPr/>
    </dgm:pt>
    <dgm:pt modelId="{1300135D-AA1D-DD4A-A7A6-E88104D34A3E}" type="pres">
      <dgm:prSet presAssocID="{0B588460-2706-4B10-94CD-27B83AAFA0B8}" presName="tx1" presStyleLbl="revTx" presStyleIdx="0" presStyleCnt="5"/>
      <dgm:spPr/>
    </dgm:pt>
    <dgm:pt modelId="{12AC9EF4-C16B-D342-A3B6-1ABBC2D5B526}" type="pres">
      <dgm:prSet presAssocID="{0B588460-2706-4B10-94CD-27B83AAFA0B8}" presName="vert1" presStyleCnt="0"/>
      <dgm:spPr/>
    </dgm:pt>
    <dgm:pt modelId="{BFB869ED-3E86-E642-9835-04C84EF8A44D}" type="pres">
      <dgm:prSet presAssocID="{87C654CA-D201-194C-956A-4A074BC07855}" presName="thickLine" presStyleLbl="alignNode1" presStyleIdx="1" presStyleCnt="5"/>
      <dgm:spPr/>
    </dgm:pt>
    <dgm:pt modelId="{B79CABAB-2568-5D4C-BDF8-89A7D882B0D6}" type="pres">
      <dgm:prSet presAssocID="{87C654CA-D201-194C-956A-4A074BC07855}" presName="horz1" presStyleCnt="0"/>
      <dgm:spPr/>
    </dgm:pt>
    <dgm:pt modelId="{20E35F92-41D3-504D-B1CA-41ADF51F0ACD}" type="pres">
      <dgm:prSet presAssocID="{87C654CA-D201-194C-956A-4A074BC07855}" presName="tx1" presStyleLbl="revTx" presStyleIdx="1" presStyleCnt="5"/>
      <dgm:spPr/>
    </dgm:pt>
    <dgm:pt modelId="{5DF75716-BC17-C049-8E45-32F6583CF686}" type="pres">
      <dgm:prSet presAssocID="{87C654CA-D201-194C-956A-4A074BC07855}" presName="vert1" presStyleCnt="0"/>
      <dgm:spPr/>
    </dgm:pt>
    <dgm:pt modelId="{80CCEBE4-6BDD-4F4D-83B4-734B01476E4E}" type="pres">
      <dgm:prSet presAssocID="{6EEB8CEA-E368-4E42-9EE0-2FBB3183E3B8}" presName="thickLine" presStyleLbl="alignNode1" presStyleIdx="2" presStyleCnt="5"/>
      <dgm:spPr/>
    </dgm:pt>
    <dgm:pt modelId="{3837B412-32D7-614A-AFD1-14F86A361B02}" type="pres">
      <dgm:prSet presAssocID="{6EEB8CEA-E368-4E42-9EE0-2FBB3183E3B8}" presName="horz1" presStyleCnt="0"/>
      <dgm:spPr/>
    </dgm:pt>
    <dgm:pt modelId="{9865B56A-4B3E-CB4F-9F3F-6493FE964CBF}" type="pres">
      <dgm:prSet presAssocID="{6EEB8CEA-E368-4E42-9EE0-2FBB3183E3B8}" presName="tx1" presStyleLbl="revTx" presStyleIdx="2" presStyleCnt="5"/>
      <dgm:spPr/>
    </dgm:pt>
    <dgm:pt modelId="{F55F9DBA-23C2-784B-9CF9-7C2F45C00FDF}" type="pres">
      <dgm:prSet presAssocID="{6EEB8CEA-E368-4E42-9EE0-2FBB3183E3B8}" presName="vert1" presStyleCnt="0"/>
      <dgm:spPr/>
    </dgm:pt>
    <dgm:pt modelId="{4E28F876-6798-A44F-B5B9-8C0C47B6A8BB}" type="pres">
      <dgm:prSet presAssocID="{239EF002-DC0D-4A95-8FF1-D6CEE87F9B21}" presName="thickLine" presStyleLbl="alignNode1" presStyleIdx="3" presStyleCnt="5"/>
      <dgm:spPr/>
    </dgm:pt>
    <dgm:pt modelId="{AB357B8A-8189-2F49-999D-A428F2C5219B}" type="pres">
      <dgm:prSet presAssocID="{239EF002-DC0D-4A95-8FF1-D6CEE87F9B21}" presName="horz1" presStyleCnt="0"/>
      <dgm:spPr/>
    </dgm:pt>
    <dgm:pt modelId="{514761F2-8622-394F-85CE-794485041A33}" type="pres">
      <dgm:prSet presAssocID="{239EF002-DC0D-4A95-8FF1-D6CEE87F9B21}" presName="tx1" presStyleLbl="revTx" presStyleIdx="3" presStyleCnt="5" custScaleY="98826"/>
      <dgm:spPr/>
    </dgm:pt>
    <dgm:pt modelId="{04F24F0B-27F7-0B46-BA3F-733514EC5535}" type="pres">
      <dgm:prSet presAssocID="{239EF002-DC0D-4A95-8FF1-D6CEE87F9B21}" presName="vert1" presStyleCnt="0"/>
      <dgm:spPr/>
    </dgm:pt>
    <dgm:pt modelId="{2B4B0258-E80E-9742-B90E-1B177C4C03EA}" type="pres">
      <dgm:prSet presAssocID="{259ED059-C774-7E4E-B245-4C8CAC9F0874}" presName="thickLine" presStyleLbl="alignNode1" presStyleIdx="4" presStyleCnt="5"/>
      <dgm:spPr/>
    </dgm:pt>
    <dgm:pt modelId="{B8FD3A33-741E-5E43-A90A-49F35AA2EBDE}" type="pres">
      <dgm:prSet presAssocID="{259ED059-C774-7E4E-B245-4C8CAC9F0874}" presName="horz1" presStyleCnt="0"/>
      <dgm:spPr/>
    </dgm:pt>
    <dgm:pt modelId="{DEBA6936-6675-1F4D-BA06-D4626CABE79E}" type="pres">
      <dgm:prSet presAssocID="{259ED059-C774-7E4E-B245-4C8CAC9F0874}" presName="tx1" presStyleLbl="revTx" presStyleIdx="4" presStyleCnt="5"/>
      <dgm:spPr/>
    </dgm:pt>
    <dgm:pt modelId="{DDCDA0B5-6E93-CF49-B65B-BCA2EA2EC595}" type="pres">
      <dgm:prSet presAssocID="{259ED059-C774-7E4E-B245-4C8CAC9F0874}" presName="vert1" presStyleCnt="0"/>
      <dgm:spPr/>
    </dgm:pt>
  </dgm:ptLst>
  <dgm:cxnLst>
    <dgm:cxn modelId="{61805D01-75C1-CC42-850E-5939DD337B1D}" srcId="{F0E7B8F2-00DB-485B-BE97-39C2A6C8006E}" destId="{6EEB8CEA-E368-4E42-9EE0-2FBB3183E3B8}" srcOrd="2" destOrd="0" parTransId="{81921B05-66FF-F145-8717-9E0BC814D25B}" sibTransId="{374C11B2-7608-7944-95C0-F0CFD8CC9672}"/>
    <dgm:cxn modelId="{CAA24F06-4734-EA49-A022-62C9BAC9DCD5}" type="presOf" srcId="{259ED059-C774-7E4E-B245-4C8CAC9F0874}" destId="{DEBA6936-6675-1F4D-BA06-D4626CABE79E}" srcOrd="0" destOrd="0" presId="urn:microsoft.com/office/officeart/2008/layout/LinedList"/>
    <dgm:cxn modelId="{46F8680B-8F9E-594A-A929-8E6C3172CE2F}" type="presOf" srcId="{6EEB8CEA-E368-4E42-9EE0-2FBB3183E3B8}" destId="{9865B56A-4B3E-CB4F-9F3F-6493FE964CBF}" srcOrd="0" destOrd="0" presId="urn:microsoft.com/office/officeart/2008/layout/LinedList"/>
    <dgm:cxn modelId="{AC54282B-231D-694C-98EF-D7B810A75030}" srcId="{F0E7B8F2-00DB-485B-BE97-39C2A6C8006E}" destId="{87C654CA-D201-194C-956A-4A074BC07855}" srcOrd="1" destOrd="0" parTransId="{525DD5CF-6F53-6748-8CE6-5921F0F26347}" sibTransId="{A3DA888B-7EF7-3046-B171-9B818443F233}"/>
    <dgm:cxn modelId="{C9D4B46E-BB55-714D-9E76-8ABF1B680E87}" srcId="{F0E7B8F2-00DB-485B-BE97-39C2A6C8006E}" destId="{259ED059-C774-7E4E-B245-4C8CAC9F0874}" srcOrd="4" destOrd="0" parTransId="{E1EF7846-9033-834B-B197-D1CF0BD9BA18}" sibTransId="{1FB0EFF9-16D1-AF4A-9FC1-B54065C14B2E}"/>
    <dgm:cxn modelId="{480F1990-A4B0-C743-BB04-772AC9720FF5}" type="presOf" srcId="{F0E7B8F2-00DB-485B-BE97-39C2A6C8006E}" destId="{15B8C4F5-5AA6-BA4A-885B-B5EBB9A102E2}" srcOrd="0" destOrd="0" presId="urn:microsoft.com/office/officeart/2008/layout/LinedList"/>
    <dgm:cxn modelId="{C7054290-2758-D340-8F5E-55F3C8ABEF2C}" type="presOf" srcId="{87C654CA-D201-194C-956A-4A074BC07855}" destId="{20E35F92-41D3-504D-B1CA-41ADF51F0ACD}" srcOrd="0" destOrd="0" presId="urn:microsoft.com/office/officeart/2008/layout/LinedList"/>
    <dgm:cxn modelId="{47EBD5B7-1602-8644-A4AE-967E051BA1BD}" type="presOf" srcId="{0B588460-2706-4B10-94CD-27B83AAFA0B8}" destId="{1300135D-AA1D-DD4A-A7A6-E88104D34A3E}" srcOrd="0" destOrd="0" presId="urn:microsoft.com/office/officeart/2008/layout/LinedList"/>
    <dgm:cxn modelId="{444F8ED0-C2E7-416E-878E-446BAB75DD29}" srcId="{F0E7B8F2-00DB-485B-BE97-39C2A6C8006E}" destId="{0B588460-2706-4B10-94CD-27B83AAFA0B8}" srcOrd="0" destOrd="0" parTransId="{901C7989-50BB-440E-B4F4-EE06951A9DE5}" sibTransId="{9B6D717D-0850-45D1-ACD2-77546BEBD21C}"/>
    <dgm:cxn modelId="{85B359D8-8979-4643-BF59-8201380F05E2}" type="presOf" srcId="{239EF002-DC0D-4A95-8FF1-D6CEE87F9B21}" destId="{514761F2-8622-394F-85CE-794485041A33}" srcOrd="0" destOrd="0" presId="urn:microsoft.com/office/officeart/2008/layout/LinedList"/>
    <dgm:cxn modelId="{E9DE20E2-F1F0-4FAB-89FF-22F4CA0B328B}" srcId="{F0E7B8F2-00DB-485B-BE97-39C2A6C8006E}" destId="{239EF002-DC0D-4A95-8FF1-D6CEE87F9B21}" srcOrd="3" destOrd="0" parTransId="{233CF3CA-2D82-42FA-95E4-5D8CA8F42AE4}" sibTransId="{C7592EDC-550A-4E47-870C-C93D72118C58}"/>
    <dgm:cxn modelId="{0E0CAD6D-7B4A-1448-A432-BF9EF4DAC181}" type="presParOf" srcId="{15B8C4F5-5AA6-BA4A-885B-B5EBB9A102E2}" destId="{8C54B2AD-33DA-D34C-91A2-2D7B8029D18E}" srcOrd="0" destOrd="0" presId="urn:microsoft.com/office/officeart/2008/layout/LinedList"/>
    <dgm:cxn modelId="{810CB5BD-BD05-CA4A-A656-B63645142234}" type="presParOf" srcId="{15B8C4F5-5AA6-BA4A-885B-B5EBB9A102E2}" destId="{00C7A5FC-E4DB-1B4F-9874-8E0E769D02D1}" srcOrd="1" destOrd="0" presId="urn:microsoft.com/office/officeart/2008/layout/LinedList"/>
    <dgm:cxn modelId="{605F5342-85F3-EC47-BCA3-F5104E2E53AF}" type="presParOf" srcId="{00C7A5FC-E4DB-1B4F-9874-8E0E769D02D1}" destId="{1300135D-AA1D-DD4A-A7A6-E88104D34A3E}" srcOrd="0" destOrd="0" presId="urn:microsoft.com/office/officeart/2008/layout/LinedList"/>
    <dgm:cxn modelId="{D392D61C-84FE-FD4B-B405-AFC3A9A5BDB5}" type="presParOf" srcId="{00C7A5FC-E4DB-1B4F-9874-8E0E769D02D1}" destId="{12AC9EF4-C16B-D342-A3B6-1ABBC2D5B526}" srcOrd="1" destOrd="0" presId="urn:microsoft.com/office/officeart/2008/layout/LinedList"/>
    <dgm:cxn modelId="{DD51E9AF-9BDA-4846-BC49-F7AE189E1C94}" type="presParOf" srcId="{15B8C4F5-5AA6-BA4A-885B-B5EBB9A102E2}" destId="{BFB869ED-3E86-E642-9835-04C84EF8A44D}" srcOrd="2" destOrd="0" presId="urn:microsoft.com/office/officeart/2008/layout/LinedList"/>
    <dgm:cxn modelId="{471DB598-58ED-1A4D-89D6-E36B81B853C4}" type="presParOf" srcId="{15B8C4F5-5AA6-BA4A-885B-B5EBB9A102E2}" destId="{B79CABAB-2568-5D4C-BDF8-89A7D882B0D6}" srcOrd="3" destOrd="0" presId="urn:microsoft.com/office/officeart/2008/layout/LinedList"/>
    <dgm:cxn modelId="{F88E090E-8C1A-CE44-8502-B603169BD99F}" type="presParOf" srcId="{B79CABAB-2568-5D4C-BDF8-89A7D882B0D6}" destId="{20E35F92-41D3-504D-B1CA-41ADF51F0ACD}" srcOrd="0" destOrd="0" presId="urn:microsoft.com/office/officeart/2008/layout/LinedList"/>
    <dgm:cxn modelId="{8EE0954E-5814-F948-BDD5-636DD6A43AE7}" type="presParOf" srcId="{B79CABAB-2568-5D4C-BDF8-89A7D882B0D6}" destId="{5DF75716-BC17-C049-8E45-32F6583CF686}" srcOrd="1" destOrd="0" presId="urn:microsoft.com/office/officeart/2008/layout/LinedList"/>
    <dgm:cxn modelId="{0DFE1E7E-9324-854F-A44F-85A4E9FEAB60}" type="presParOf" srcId="{15B8C4F5-5AA6-BA4A-885B-B5EBB9A102E2}" destId="{80CCEBE4-6BDD-4F4D-83B4-734B01476E4E}" srcOrd="4" destOrd="0" presId="urn:microsoft.com/office/officeart/2008/layout/LinedList"/>
    <dgm:cxn modelId="{62530979-6104-924F-8BBD-278ABF808AEF}" type="presParOf" srcId="{15B8C4F5-5AA6-BA4A-885B-B5EBB9A102E2}" destId="{3837B412-32D7-614A-AFD1-14F86A361B02}" srcOrd="5" destOrd="0" presId="urn:microsoft.com/office/officeart/2008/layout/LinedList"/>
    <dgm:cxn modelId="{482D166D-5B88-5143-A65B-19855752E85E}" type="presParOf" srcId="{3837B412-32D7-614A-AFD1-14F86A361B02}" destId="{9865B56A-4B3E-CB4F-9F3F-6493FE964CBF}" srcOrd="0" destOrd="0" presId="urn:microsoft.com/office/officeart/2008/layout/LinedList"/>
    <dgm:cxn modelId="{7BFCAEA3-785A-5748-98CB-7DD5C98F1A0E}" type="presParOf" srcId="{3837B412-32D7-614A-AFD1-14F86A361B02}" destId="{F55F9DBA-23C2-784B-9CF9-7C2F45C00FDF}" srcOrd="1" destOrd="0" presId="urn:microsoft.com/office/officeart/2008/layout/LinedList"/>
    <dgm:cxn modelId="{A83CA404-EEBD-2B40-AF71-64E1BA134A41}" type="presParOf" srcId="{15B8C4F5-5AA6-BA4A-885B-B5EBB9A102E2}" destId="{4E28F876-6798-A44F-B5B9-8C0C47B6A8BB}" srcOrd="6" destOrd="0" presId="urn:microsoft.com/office/officeart/2008/layout/LinedList"/>
    <dgm:cxn modelId="{A7755BC1-432A-5740-8A0B-DA5FC0EDD666}" type="presParOf" srcId="{15B8C4F5-5AA6-BA4A-885B-B5EBB9A102E2}" destId="{AB357B8A-8189-2F49-999D-A428F2C5219B}" srcOrd="7" destOrd="0" presId="urn:microsoft.com/office/officeart/2008/layout/LinedList"/>
    <dgm:cxn modelId="{2EF7FB76-ED1A-6F47-BA5C-AADB093E993E}" type="presParOf" srcId="{AB357B8A-8189-2F49-999D-A428F2C5219B}" destId="{514761F2-8622-394F-85CE-794485041A33}" srcOrd="0" destOrd="0" presId="urn:microsoft.com/office/officeart/2008/layout/LinedList"/>
    <dgm:cxn modelId="{58E2E646-6A3D-A74B-A305-9E20B37DC7C7}" type="presParOf" srcId="{AB357B8A-8189-2F49-999D-A428F2C5219B}" destId="{04F24F0B-27F7-0B46-BA3F-733514EC5535}" srcOrd="1" destOrd="0" presId="urn:microsoft.com/office/officeart/2008/layout/LinedList"/>
    <dgm:cxn modelId="{6C701BDE-6723-B042-A3DE-FF68F1490765}" type="presParOf" srcId="{15B8C4F5-5AA6-BA4A-885B-B5EBB9A102E2}" destId="{2B4B0258-E80E-9742-B90E-1B177C4C03EA}" srcOrd="8" destOrd="0" presId="urn:microsoft.com/office/officeart/2008/layout/LinedList"/>
    <dgm:cxn modelId="{AFE20BDD-ED3C-A44E-AC43-3BAC8BE3EAC8}" type="presParOf" srcId="{15B8C4F5-5AA6-BA4A-885B-B5EBB9A102E2}" destId="{B8FD3A33-741E-5E43-A90A-49F35AA2EBDE}" srcOrd="9" destOrd="0" presId="urn:microsoft.com/office/officeart/2008/layout/LinedList"/>
    <dgm:cxn modelId="{99FFB2DC-252B-3B4C-A22F-E8499B43E5D2}" type="presParOf" srcId="{B8FD3A33-741E-5E43-A90A-49F35AA2EBDE}" destId="{DEBA6936-6675-1F4D-BA06-D4626CABE79E}" srcOrd="0" destOrd="0" presId="urn:microsoft.com/office/officeart/2008/layout/LinedList"/>
    <dgm:cxn modelId="{E8F15DD2-2035-A540-ADBE-9849E6E3C965}" type="presParOf" srcId="{B8FD3A33-741E-5E43-A90A-49F35AA2EBDE}" destId="{DDCDA0B5-6E93-CF49-B65B-BCA2EA2EC59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063BF1-EA72-2D4B-BBEE-9D4F6F21B29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E91E2BED-A2BF-694D-86D0-DC685B79CFB8}">
      <dgm:prSet custT="1"/>
      <dgm:spPr>
        <a:solidFill>
          <a:srgbClr val="0093DD"/>
        </a:solidFill>
      </dgm:spPr>
      <dgm:t>
        <a:bodyPr/>
        <a:lstStyle/>
        <a:p>
          <a:r>
            <a:rPr lang="de-AT" sz="1800" dirty="0">
              <a:latin typeface="Arial" panose="020B0604020202020204" pitchFamily="34" charset="0"/>
              <a:cs typeface="Arial" panose="020B0604020202020204" pitchFamily="34" charset="0"/>
            </a:rPr>
            <a:t>1. </a:t>
          </a:r>
          <a:r>
            <a:rPr lang="de-AT" sz="1800" dirty="0" err="1">
              <a:latin typeface="Arial" panose="020B0604020202020204" pitchFamily="34" charset="0"/>
              <a:cs typeface="Arial" panose="020B0604020202020204" pitchFamily="34" charset="0"/>
            </a:rPr>
            <a:t>To</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identiy</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chances</a:t>
          </a:r>
          <a:r>
            <a:rPr lang="de-AT" sz="1800" dirty="0">
              <a:latin typeface="Arial" panose="020B0604020202020204" pitchFamily="34" charset="0"/>
              <a:cs typeface="Arial" panose="020B0604020202020204" pitchFamily="34" charset="0"/>
            </a:rPr>
            <a:t> and </a:t>
          </a:r>
          <a:r>
            <a:rPr lang="de-AT" sz="1800" dirty="0" err="1">
              <a:latin typeface="Arial" panose="020B0604020202020204" pitchFamily="34" charset="0"/>
              <a:cs typeface="Arial" panose="020B0604020202020204" pitchFamily="34" charset="0"/>
            </a:rPr>
            <a:t>risks</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of</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the</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implementation</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of</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ecological</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sustainabilty</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into</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the</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organisation</a:t>
          </a:r>
          <a:r>
            <a:rPr lang="de-AT" sz="1800" dirty="0">
              <a:latin typeface="Arial" panose="020B0604020202020204" pitchFamily="34" charset="0"/>
              <a:cs typeface="Arial" panose="020B0604020202020204" pitchFamily="34" charset="0"/>
            </a:rPr>
            <a:t>. </a:t>
          </a:r>
        </a:p>
      </dgm:t>
    </dgm:pt>
    <dgm:pt modelId="{3265B675-6A79-624A-9DC6-47517798F891}" type="parTrans" cxnId="{B3CEA58E-902D-DB44-B30A-A111335FFB79}">
      <dgm:prSet/>
      <dgm:spPr/>
      <dgm:t>
        <a:bodyPr/>
        <a:lstStyle/>
        <a:p>
          <a:endParaRPr lang="de-DE"/>
        </a:p>
      </dgm:t>
    </dgm:pt>
    <dgm:pt modelId="{FCCBFD9C-AE2A-684E-8A8B-79C1C36B23E4}" type="sibTrans" cxnId="{B3CEA58E-902D-DB44-B30A-A111335FFB79}">
      <dgm:prSet/>
      <dgm:spPr/>
      <dgm:t>
        <a:bodyPr/>
        <a:lstStyle/>
        <a:p>
          <a:endParaRPr lang="de-DE"/>
        </a:p>
      </dgm:t>
    </dgm:pt>
    <dgm:pt modelId="{9A5E1FC3-21BD-4F4E-AC4B-1712EBA1F4CB}">
      <dgm:prSet custT="1"/>
      <dgm:spPr>
        <a:solidFill>
          <a:srgbClr val="0093DD"/>
        </a:solidFill>
      </dgm:spPr>
      <dgm:t>
        <a:bodyPr/>
        <a:lstStyle/>
        <a:p>
          <a:r>
            <a:rPr lang="de-AT" sz="1800" dirty="0">
              <a:latin typeface="Arial" panose="020B0604020202020204" pitchFamily="34" charset="0"/>
              <a:cs typeface="Arial" panose="020B0604020202020204" pitchFamily="34" charset="0"/>
            </a:rPr>
            <a:t>2. </a:t>
          </a:r>
          <a:r>
            <a:rPr lang="de-AT" sz="1800" dirty="0" err="1">
              <a:latin typeface="Arial" panose="020B0604020202020204" pitchFamily="34" charset="0"/>
              <a:cs typeface="Arial" panose="020B0604020202020204" pitchFamily="34" charset="0"/>
            </a:rPr>
            <a:t>To</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prove</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the</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economical</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use</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of</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ecological</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sustainabilty</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strategies</a:t>
          </a:r>
          <a:r>
            <a:rPr lang="de-AT" sz="1800" dirty="0">
              <a:latin typeface="Arial" panose="020B0604020202020204" pitchFamily="34" charset="0"/>
              <a:cs typeface="Arial" panose="020B0604020202020204" pitchFamily="34" charset="0"/>
            </a:rPr>
            <a:t>. </a:t>
          </a:r>
        </a:p>
      </dgm:t>
    </dgm:pt>
    <dgm:pt modelId="{326C3914-EBED-734A-9AA2-F4F947176337}" type="parTrans" cxnId="{51E3736F-B4D4-0045-AAB8-3D59F4497A92}">
      <dgm:prSet/>
      <dgm:spPr/>
      <dgm:t>
        <a:bodyPr/>
        <a:lstStyle/>
        <a:p>
          <a:endParaRPr lang="de-DE"/>
        </a:p>
      </dgm:t>
    </dgm:pt>
    <dgm:pt modelId="{A555B2A7-292D-D54A-8B5E-945DADED95A1}" type="sibTrans" cxnId="{51E3736F-B4D4-0045-AAB8-3D59F4497A92}">
      <dgm:prSet/>
      <dgm:spPr/>
      <dgm:t>
        <a:bodyPr/>
        <a:lstStyle/>
        <a:p>
          <a:endParaRPr lang="de-DE"/>
        </a:p>
      </dgm:t>
    </dgm:pt>
    <dgm:pt modelId="{91B44E99-C4F3-3C4B-890E-F1742F639D37}">
      <dgm:prSet custT="1"/>
      <dgm:spPr>
        <a:solidFill>
          <a:srgbClr val="0093DD"/>
        </a:solidFill>
      </dgm:spPr>
      <dgm:t>
        <a:bodyPr/>
        <a:lstStyle/>
        <a:p>
          <a:r>
            <a:rPr lang="de-AT" sz="1800" dirty="0">
              <a:latin typeface="Arial" panose="020B0604020202020204" pitchFamily="34" charset="0"/>
              <a:cs typeface="Arial" panose="020B0604020202020204" pitchFamily="34" charset="0"/>
            </a:rPr>
            <a:t>3. </a:t>
          </a:r>
          <a:r>
            <a:rPr lang="de-AT" sz="1800" dirty="0" err="1">
              <a:latin typeface="Arial" panose="020B0604020202020204" pitchFamily="34" charset="0"/>
              <a:cs typeface="Arial" panose="020B0604020202020204" pitchFamily="34" charset="0"/>
            </a:rPr>
            <a:t>To</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provide</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green</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investment</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calulation</a:t>
          </a:r>
          <a:r>
            <a:rPr lang="de-AT" sz="1800" dirty="0">
              <a:latin typeface="Arial" panose="020B0604020202020204" pitchFamily="34" charset="0"/>
              <a:cs typeface="Arial" panose="020B0604020202020204" pitchFamily="34" charset="0"/>
            </a:rPr>
            <a:t>. </a:t>
          </a:r>
        </a:p>
      </dgm:t>
    </dgm:pt>
    <dgm:pt modelId="{5AE7476C-3069-944B-9A79-4ECBD17F31DA}" type="parTrans" cxnId="{B7DF94BF-E666-2D44-8D40-094C00DBB6CE}">
      <dgm:prSet/>
      <dgm:spPr/>
      <dgm:t>
        <a:bodyPr/>
        <a:lstStyle/>
        <a:p>
          <a:endParaRPr lang="de-DE"/>
        </a:p>
      </dgm:t>
    </dgm:pt>
    <dgm:pt modelId="{9D63C9F7-5403-DE40-9CBB-D2B497D90943}" type="sibTrans" cxnId="{B7DF94BF-E666-2D44-8D40-094C00DBB6CE}">
      <dgm:prSet/>
      <dgm:spPr/>
      <dgm:t>
        <a:bodyPr/>
        <a:lstStyle/>
        <a:p>
          <a:endParaRPr lang="de-DE"/>
        </a:p>
      </dgm:t>
    </dgm:pt>
    <dgm:pt modelId="{3457172D-2C81-2748-9375-3DADDCDCF7C3}">
      <dgm:prSet custT="1"/>
      <dgm:spPr>
        <a:solidFill>
          <a:srgbClr val="0093DD"/>
        </a:solidFill>
      </dgm:spPr>
      <dgm:t>
        <a:bodyPr/>
        <a:lstStyle/>
        <a:p>
          <a:r>
            <a:rPr lang="de-AT" sz="1800" dirty="0">
              <a:latin typeface="Arial" panose="020B0604020202020204" pitchFamily="34" charset="0"/>
              <a:cs typeface="Arial" panose="020B0604020202020204" pitchFamily="34" charset="0"/>
            </a:rPr>
            <a:t>4. </a:t>
          </a:r>
          <a:r>
            <a:rPr lang="de-AT" sz="1800" dirty="0" err="1">
              <a:latin typeface="Arial" panose="020B0604020202020204" pitchFamily="34" charset="0"/>
              <a:cs typeface="Arial" panose="020B0604020202020204" pitchFamily="34" charset="0"/>
            </a:rPr>
            <a:t>To</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provide</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green</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competition</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analysis</a:t>
          </a:r>
          <a:r>
            <a:rPr lang="de-AT" sz="1800" dirty="0">
              <a:latin typeface="Arial" panose="020B0604020202020204" pitchFamily="34" charset="0"/>
              <a:cs typeface="Arial" panose="020B0604020202020204" pitchFamily="34" charset="0"/>
            </a:rPr>
            <a:t>. </a:t>
          </a:r>
        </a:p>
      </dgm:t>
    </dgm:pt>
    <dgm:pt modelId="{1F2DCF54-02A9-3C43-B63D-7DE001E1F367}" type="parTrans" cxnId="{BBDD3D39-4F2B-1846-BECA-098CE96FC7F8}">
      <dgm:prSet/>
      <dgm:spPr/>
      <dgm:t>
        <a:bodyPr/>
        <a:lstStyle/>
        <a:p>
          <a:endParaRPr lang="de-DE"/>
        </a:p>
      </dgm:t>
    </dgm:pt>
    <dgm:pt modelId="{0C88BBA9-71F2-1D44-B9A1-D7AC94ADAE69}" type="sibTrans" cxnId="{BBDD3D39-4F2B-1846-BECA-098CE96FC7F8}">
      <dgm:prSet/>
      <dgm:spPr/>
      <dgm:t>
        <a:bodyPr/>
        <a:lstStyle/>
        <a:p>
          <a:endParaRPr lang="de-DE"/>
        </a:p>
      </dgm:t>
    </dgm:pt>
    <dgm:pt modelId="{9E32D84C-AF42-6C4A-9D0F-C965DB01B84D}">
      <dgm:prSet custT="1"/>
      <dgm:spPr>
        <a:solidFill>
          <a:srgbClr val="0093DD"/>
        </a:solidFill>
      </dgm:spPr>
      <dgm:t>
        <a:bodyPr/>
        <a:lstStyle/>
        <a:p>
          <a:r>
            <a:rPr lang="de-AT" sz="1800" dirty="0">
              <a:latin typeface="Arial" panose="020B0604020202020204" pitchFamily="34" charset="0"/>
              <a:cs typeface="Arial" panose="020B0604020202020204" pitchFamily="34" charset="0"/>
            </a:rPr>
            <a:t>5. </a:t>
          </a:r>
          <a:r>
            <a:rPr lang="de-AT" sz="1800" dirty="0" err="1">
              <a:latin typeface="Arial" panose="020B0604020202020204" pitchFamily="34" charset="0"/>
              <a:cs typeface="Arial" panose="020B0604020202020204" pitchFamily="34" charset="0"/>
            </a:rPr>
            <a:t>Analysation</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of</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the</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success</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factors</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for</a:t>
          </a:r>
          <a:r>
            <a:rPr lang="de-AT" sz="1800" dirty="0">
              <a:latin typeface="Arial" panose="020B0604020202020204" pitchFamily="34" charset="0"/>
              <a:cs typeface="Arial" panose="020B0604020202020204" pitchFamily="34" charset="0"/>
            </a:rPr>
            <a:t> a </a:t>
          </a:r>
          <a:r>
            <a:rPr lang="de-AT" sz="1800" dirty="0" err="1">
              <a:latin typeface="Arial" panose="020B0604020202020204" pitchFamily="34" charset="0"/>
              <a:cs typeface="Arial" panose="020B0604020202020204" pitchFamily="34" charset="0"/>
            </a:rPr>
            <a:t>green</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image</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of</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the</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organisation</a:t>
          </a:r>
          <a:r>
            <a:rPr lang="de-AT" sz="1800" dirty="0">
              <a:latin typeface="Arial" panose="020B0604020202020204" pitchFamily="34" charset="0"/>
              <a:cs typeface="Arial" panose="020B0604020202020204" pitchFamily="34" charset="0"/>
            </a:rPr>
            <a:t>. </a:t>
          </a:r>
        </a:p>
      </dgm:t>
    </dgm:pt>
    <dgm:pt modelId="{9C662354-ABB4-AD45-8690-6F9A3674B7AE}" type="parTrans" cxnId="{01ADB1A9-6604-C348-A6C7-44593CE7406D}">
      <dgm:prSet/>
      <dgm:spPr/>
      <dgm:t>
        <a:bodyPr/>
        <a:lstStyle/>
        <a:p>
          <a:endParaRPr lang="de-DE"/>
        </a:p>
      </dgm:t>
    </dgm:pt>
    <dgm:pt modelId="{75703FD5-A0B3-7E43-9A7C-16D4B81CF300}" type="sibTrans" cxnId="{01ADB1A9-6604-C348-A6C7-44593CE7406D}">
      <dgm:prSet/>
      <dgm:spPr/>
      <dgm:t>
        <a:bodyPr/>
        <a:lstStyle/>
        <a:p>
          <a:endParaRPr lang="de-DE"/>
        </a:p>
      </dgm:t>
    </dgm:pt>
    <dgm:pt modelId="{50D70A7F-62B0-5345-BE8C-9E8E02EA4CC9}">
      <dgm:prSet custT="1"/>
      <dgm:spPr>
        <a:solidFill>
          <a:srgbClr val="0093DD"/>
        </a:solidFill>
      </dgm:spPr>
      <dgm:t>
        <a:bodyPr/>
        <a:lstStyle/>
        <a:p>
          <a:r>
            <a:rPr lang="de-AT" sz="1800" dirty="0">
              <a:latin typeface="Arial" panose="020B0604020202020204" pitchFamily="34" charset="0"/>
              <a:cs typeface="Arial" panose="020B0604020202020204" pitchFamily="34" charset="0"/>
            </a:rPr>
            <a:t>6. The </a:t>
          </a:r>
          <a:r>
            <a:rPr lang="de-AT" sz="1800" dirty="0" err="1">
              <a:latin typeface="Arial" panose="020B0604020202020204" pitchFamily="34" charset="0"/>
              <a:cs typeface="Arial" panose="020B0604020202020204" pitchFamily="34" charset="0"/>
            </a:rPr>
            <a:t>adjustment</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of</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the</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instruments</a:t>
          </a:r>
          <a:r>
            <a:rPr lang="de-AT" sz="1800" dirty="0">
              <a:latin typeface="Arial" panose="020B0604020202020204" pitchFamily="34" charset="0"/>
              <a:cs typeface="Arial" panose="020B0604020202020204" pitchFamily="34" charset="0"/>
            </a:rPr>
            <a:t> and </a:t>
          </a:r>
          <a:r>
            <a:rPr lang="de-AT" sz="1800" dirty="0" err="1">
              <a:latin typeface="Arial" panose="020B0604020202020204" pitchFamily="34" charset="0"/>
              <a:cs typeface="Arial" panose="020B0604020202020204" pitchFamily="34" charset="0"/>
            </a:rPr>
            <a:t>methods</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of</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controlling</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to</a:t>
          </a:r>
          <a:r>
            <a:rPr lang="de-AT" sz="1800" dirty="0">
              <a:latin typeface="Arial" panose="020B0604020202020204" pitchFamily="34" charset="0"/>
              <a:cs typeface="Arial" panose="020B0604020202020204" pitchFamily="34" charset="0"/>
            </a:rPr>
            <a:t> deal </a:t>
          </a:r>
          <a:r>
            <a:rPr lang="de-AT" sz="1800" dirty="0" err="1">
              <a:latin typeface="Arial" panose="020B0604020202020204" pitchFamily="34" charset="0"/>
              <a:cs typeface="Arial" panose="020B0604020202020204" pitchFamily="34" charset="0"/>
            </a:rPr>
            <a:t>with</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the</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new</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green</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topic</a:t>
          </a:r>
          <a:r>
            <a:rPr lang="de-AT" sz="1800" dirty="0">
              <a:latin typeface="Arial" panose="020B0604020202020204" pitchFamily="34" charset="0"/>
              <a:cs typeface="Arial" panose="020B0604020202020204" pitchFamily="34" charset="0"/>
            </a:rPr>
            <a:t>. </a:t>
          </a:r>
        </a:p>
      </dgm:t>
    </dgm:pt>
    <dgm:pt modelId="{8F11B69C-B750-E14C-9021-2F4227B3190F}" type="parTrans" cxnId="{CA0F68AE-1186-5041-9891-4F1FFDB16186}">
      <dgm:prSet/>
      <dgm:spPr/>
      <dgm:t>
        <a:bodyPr/>
        <a:lstStyle/>
        <a:p>
          <a:endParaRPr lang="de-DE"/>
        </a:p>
      </dgm:t>
    </dgm:pt>
    <dgm:pt modelId="{BB7B280B-94F6-1843-AA6A-BF2A8F610ECF}" type="sibTrans" cxnId="{CA0F68AE-1186-5041-9891-4F1FFDB16186}">
      <dgm:prSet/>
      <dgm:spPr/>
      <dgm:t>
        <a:bodyPr/>
        <a:lstStyle/>
        <a:p>
          <a:endParaRPr lang="de-DE"/>
        </a:p>
      </dgm:t>
    </dgm:pt>
    <dgm:pt modelId="{F9004D86-1B20-2D4F-BBB4-5D2A7AD8EB51}">
      <dgm:prSet custT="1"/>
      <dgm:spPr>
        <a:solidFill>
          <a:srgbClr val="0093DD"/>
        </a:solidFill>
      </dgm:spPr>
      <dgm:t>
        <a:bodyPr/>
        <a:lstStyle/>
        <a:p>
          <a:r>
            <a:rPr lang="de-AT" sz="1800" dirty="0">
              <a:latin typeface="Arial" panose="020B0604020202020204" pitchFamily="34" charset="0"/>
              <a:cs typeface="Arial" panose="020B0604020202020204" pitchFamily="34" charset="0"/>
            </a:rPr>
            <a:t>7. </a:t>
          </a:r>
          <a:r>
            <a:rPr lang="de-AT" sz="1800" dirty="0" err="1">
              <a:latin typeface="Arial" panose="020B0604020202020204" pitchFamily="34" charset="0"/>
              <a:cs typeface="Arial" panose="020B0604020202020204" pitchFamily="34" charset="0"/>
            </a:rPr>
            <a:t>Supporting</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the</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innovation</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process</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of</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the</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organisation</a:t>
          </a:r>
          <a:r>
            <a:rPr lang="de-AT" sz="1800" dirty="0">
              <a:latin typeface="Arial" panose="020B0604020202020204" pitchFamily="34" charset="0"/>
              <a:cs typeface="Arial" panose="020B0604020202020204" pitchFamily="34" charset="0"/>
            </a:rPr>
            <a:t>. </a:t>
          </a:r>
        </a:p>
      </dgm:t>
    </dgm:pt>
    <dgm:pt modelId="{BE8F0840-0248-5D44-B51F-7F7FE1099CC5}" type="parTrans" cxnId="{BCDAE0CF-3F46-8546-9A56-D41189FD8821}">
      <dgm:prSet/>
      <dgm:spPr/>
      <dgm:t>
        <a:bodyPr/>
        <a:lstStyle/>
        <a:p>
          <a:endParaRPr lang="de-DE"/>
        </a:p>
      </dgm:t>
    </dgm:pt>
    <dgm:pt modelId="{8A4A3036-B706-D94E-92CC-5679AC054FD6}" type="sibTrans" cxnId="{BCDAE0CF-3F46-8546-9A56-D41189FD8821}">
      <dgm:prSet/>
      <dgm:spPr/>
      <dgm:t>
        <a:bodyPr/>
        <a:lstStyle/>
        <a:p>
          <a:endParaRPr lang="de-DE"/>
        </a:p>
      </dgm:t>
    </dgm:pt>
    <dgm:pt modelId="{6FEA2C57-E01A-1F4C-95E4-C1A5765AD461}">
      <dgm:prSet custT="1"/>
      <dgm:spPr>
        <a:solidFill>
          <a:srgbClr val="0093DD"/>
        </a:solidFill>
      </dgm:spPr>
      <dgm:t>
        <a:bodyPr/>
        <a:lstStyle/>
        <a:p>
          <a:r>
            <a:rPr lang="de-AT" sz="1800" dirty="0">
              <a:latin typeface="Arial" panose="020B0604020202020204" pitchFamily="34" charset="0"/>
              <a:cs typeface="Arial" panose="020B0604020202020204" pitchFamily="34" charset="0"/>
            </a:rPr>
            <a:t>8. </a:t>
          </a:r>
          <a:r>
            <a:rPr lang="de-AT" sz="1800" dirty="0" err="1">
              <a:latin typeface="Arial" panose="020B0604020202020204" pitchFamily="34" charset="0"/>
              <a:cs typeface="Arial" panose="020B0604020202020204" pitchFamily="34" charset="0"/>
            </a:rPr>
            <a:t>To</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controll</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the</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green</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compliance</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of</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the</a:t>
          </a:r>
          <a:r>
            <a:rPr lang="de-AT" sz="180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organisation</a:t>
          </a:r>
          <a:r>
            <a:rPr lang="de-AT" sz="1800" dirty="0">
              <a:latin typeface="Arial" panose="020B0604020202020204" pitchFamily="34" charset="0"/>
              <a:cs typeface="Arial" panose="020B0604020202020204" pitchFamily="34" charset="0"/>
            </a:rPr>
            <a:t>. </a:t>
          </a:r>
        </a:p>
      </dgm:t>
    </dgm:pt>
    <dgm:pt modelId="{A6B5BF0A-46F4-BB42-8C1C-77186D284ADE}" type="parTrans" cxnId="{035AC0B2-101C-E740-BC6D-CACD4C4B2D97}">
      <dgm:prSet/>
      <dgm:spPr/>
      <dgm:t>
        <a:bodyPr/>
        <a:lstStyle/>
        <a:p>
          <a:endParaRPr lang="de-DE"/>
        </a:p>
      </dgm:t>
    </dgm:pt>
    <dgm:pt modelId="{E685D80D-A82E-4447-9F9B-6BC9DA3CF64C}" type="sibTrans" cxnId="{035AC0B2-101C-E740-BC6D-CACD4C4B2D97}">
      <dgm:prSet/>
      <dgm:spPr/>
      <dgm:t>
        <a:bodyPr/>
        <a:lstStyle/>
        <a:p>
          <a:endParaRPr lang="de-DE"/>
        </a:p>
      </dgm:t>
    </dgm:pt>
    <dgm:pt modelId="{6923D384-80CD-014C-8A64-904C0E969F7C}" type="pres">
      <dgm:prSet presAssocID="{34063BF1-EA72-2D4B-BBEE-9D4F6F21B299}" presName="linear" presStyleCnt="0">
        <dgm:presLayoutVars>
          <dgm:animLvl val="lvl"/>
          <dgm:resizeHandles val="exact"/>
        </dgm:presLayoutVars>
      </dgm:prSet>
      <dgm:spPr/>
    </dgm:pt>
    <dgm:pt modelId="{829D54F6-C270-1940-ADE9-EE0D1B8E2C55}" type="pres">
      <dgm:prSet presAssocID="{E91E2BED-A2BF-694D-86D0-DC685B79CFB8}" presName="parentText" presStyleLbl="node1" presStyleIdx="0" presStyleCnt="8">
        <dgm:presLayoutVars>
          <dgm:chMax val="0"/>
          <dgm:bulletEnabled val="1"/>
        </dgm:presLayoutVars>
      </dgm:prSet>
      <dgm:spPr/>
    </dgm:pt>
    <dgm:pt modelId="{B54ED00B-6EA9-C447-BE8E-40010A0A34C8}" type="pres">
      <dgm:prSet presAssocID="{FCCBFD9C-AE2A-684E-8A8B-79C1C36B23E4}" presName="spacer" presStyleCnt="0"/>
      <dgm:spPr/>
    </dgm:pt>
    <dgm:pt modelId="{8E672137-BACD-4244-A15C-012994D71B35}" type="pres">
      <dgm:prSet presAssocID="{9A5E1FC3-21BD-4F4E-AC4B-1712EBA1F4CB}" presName="parentText" presStyleLbl="node1" presStyleIdx="1" presStyleCnt="8">
        <dgm:presLayoutVars>
          <dgm:chMax val="0"/>
          <dgm:bulletEnabled val="1"/>
        </dgm:presLayoutVars>
      </dgm:prSet>
      <dgm:spPr/>
    </dgm:pt>
    <dgm:pt modelId="{7AD1A7F1-BB05-C543-B972-5D2FD12A33D9}" type="pres">
      <dgm:prSet presAssocID="{A555B2A7-292D-D54A-8B5E-945DADED95A1}" presName="spacer" presStyleCnt="0"/>
      <dgm:spPr/>
    </dgm:pt>
    <dgm:pt modelId="{07AEEB31-DF7D-E641-B73C-CA74B9657BA3}" type="pres">
      <dgm:prSet presAssocID="{91B44E99-C4F3-3C4B-890E-F1742F639D37}" presName="parentText" presStyleLbl="node1" presStyleIdx="2" presStyleCnt="8">
        <dgm:presLayoutVars>
          <dgm:chMax val="0"/>
          <dgm:bulletEnabled val="1"/>
        </dgm:presLayoutVars>
      </dgm:prSet>
      <dgm:spPr/>
    </dgm:pt>
    <dgm:pt modelId="{0FD080FB-DA3E-744B-92DF-F79704898061}" type="pres">
      <dgm:prSet presAssocID="{9D63C9F7-5403-DE40-9CBB-D2B497D90943}" presName="spacer" presStyleCnt="0"/>
      <dgm:spPr/>
    </dgm:pt>
    <dgm:pt modelId="{8FB1D1A4-C341-054B-8DDC-91136FC430EB}" type="pres">
      <dgm:prSet presAssocID="{3457172D-2C81-2748-9375-3DADDCDCF7C3}" presName="parentText" presStyleLbl="node1" presStyleIdx="3" presStyleCnt="8">
        <dgm:presLayoutVars>
          <dgm:chMax val="0"/>
          <dgm:bulletEnabled val="1"/>
        </dgm:presLayoutVars>
      </dgm:prSet>
      <dgm:spPr/>
    </dgm:pt>
    <dgm:pt modelId="{55D6317D-2FC9-4F41-B669-30BB53C171DF}" type="pres">
      <dgm:prSet presAssocID="{0C88BBA9-71F2-1D44-B9A1-D7AC94ADAE69}" presName="spacer" presStyleCnt="0"/>
      <dgm:spPr/>
    </dgm:pt>
    <dgm:pt modelId="{692BD642-9A60-554E-9168-DD689598E191}" type="pres">
      <dgm:prSet presAssocID="{9E32D84C-AF42-6C4A-9D0F-C965DB01B84D}" presName="parentText" presStyleLbl="node1" presStyleIdx="4" presStyleCnt="8">
        <dgm:presLayoutVars>
          <dgm:chMax val="0"/>
          <dgm:bulletEnabled val="1"/>
        </dgm:presLayoutVars>
      </dgm:prSet>
      <dgm:spPr/>
    </dgm:pt>
    <dgm:pt modelId="{9E727781-8DA5-FB43-9A4B-062842B5E176}" type="pres">
      <dgm:prSet presAssocID="{75703FD5-A0B3-7E43-9A7C-16D4B81CF300}" presName="spacer" presStyleCnt="0"/>
      <dgm:spPr/>
    </dgm:pt>
    <dgm:pt modelId="{44DBF50F-B968-2A4C-A7FB-FD12B56B9CB6}" type="pres">
      <dgm:prSet presAssocID="{50D70A7F-62B0-5345-BE8C-9E8E02EA4CC9}" presName="parentText" presStyleLbl="node1" presStyleIdx="5" presStyleCnt="8">
        <dgm:presLayoutVars>
          <dgm:chMax val="0"/>
          <dgm:bulletEnabled val="1"/>
        </dgm:presLayoutVars>
      </dgm:prSet>
      <dgm:spPr/>
    </dgm:pt>
    <dgm:pt modelId="{4664973F-586E-B646-BEE8-8CE4B91FB920}" type="pres">
      <dgm:prSet presAssocID="{BB7B280B-94F6-1843-AA6A-BF2A8F610ECF}" presName="spacer" presStyleCnt="0"/>
      <dgm:spPr/>
    </dgm:pt>
    <dgm:pt modelId="{8EE66258-2244-CF4C-B9E4-900DC0962E69}" type="pres">
      <dgm:prSet presAssocID="{F9004D86-1B20-2D4F-BBB4-5D2A7AD8EB51}" presName="parentText" presStyleLbl="node1" presStyleIdx="6" presStyleCnt="8">
        <dgm:presLayoutVars>
          <dgm:chMax val="0"/>
          <dgm:bulletEnabled val="1"/>
        </dgm:presLayoutVars>
      </dgm:prSet>
      <dgm:spPr/>
    </dgm:pt>
    <dgm:pt modelId="{677D3AEF-8A13-5E42-8E14-5C0A83D6BC08}" type="pres">
      <dgm:prSet presAssocID="{8A4A3036-B706-D94E-92CC-5679AC054FD6}" presName="spacer" presStyleCnt="0"/>
      <dgm:spPr/>
    </dgm:pt>
    <dgm:pt modelId="{6552904A-505A-FA4B-999B-C55F371BA3B6}" type="pres">
      <dgm:prSet presAssocID="{6FEA2C57-E01A-1F4C-95E4-C1A5765AD461}" presName="parentText" presStyleLbl="node1" presStyleIdx="7" presStyleCnt="8">
        <dgm:presLayoutVars>
          <dgm:chMax val="0"/>
          <dgm:bulletEnabled val="1"/>
        </dgm:presLayoutVars>
      </dgm:prSet>
      <dgm:spPr/>
    </dgm:pt>
  </dgm:ptLst>
  <dgm:cxnLst>
    <dgm:cxn modelId="{ED150201-B2C4-1346-912E-5BDC6054C21A}" type="presOf" srcId="{E91E2BED-A2BF-694D-86D0-DC685B79CFB8}" destId="{829D54F6-C270-1940-ADE9-EE0D1B8E2C55}" srcOrd="0" destOrd="0" presId="urn:microsoft.com/office/officeart/2005/8/layout/vList2"/>
    <dgm:cxn modelId="{31ABBB33-9A60-C345-8924-3A04B5CAFB88}" type="presOf" srcId="{F9004D86-1B20-2D4F-BBB4-5D2A7AD8EB51}" destId="{8EE66258-2244-CF4C-B9E4-900DC0962E69}" srcOrd="0" destOrd="0" presId="urn:microsoft.com/office/officeart/2005/8/layout/vList2"/>
    <dgm:cxn modelId="{BBDD3D39-4F2B-1846-BECA-098CE96FC7F8}" srcId="{34063BF1-EA72-2D4B-BBEE-9D4F6F21B299}" destId="{3457172D-2C81-2748-9375-3DADDCDCF7C3}" srcOrd="3" destOrd="0" parTransId="{1F2DCF54-02A9-3C43-B63D-7DE001E1F367}" sibTransId="{0C88BBA9-71F2-1D44-B9A1-D7AC94ADAE69}"/>
    <dgm:cxn modelId="{99C86A65-172C-3340-94AB-E93DFD42627D}" type="presOf" srcId="{9E32D84C-AF42-6C4A-9D0F-C965DB01B84D}" destId="{692BD642-9A60-554E-9168-DD689598E191}" srcOrd="0" destOrd="0" presId="urn:microsoft.com/office/officeart/2005/8/layout/vList2"/>
    <dgm:cxn modelId="{51E3736F-B4D4-0045-AAB8-3D59F4497A92}" srcId="{34063BF1-EA72-2D4B-BBEE-9D4F6F21B299}" destId="{9A5E1FC3-21BD-4F4E-AC4B-1712EBA1F4CB}" srcOrd="1" destOrd="0" parTransId="{326C3914-EBED-734A-9AA2-F4F947176337}" sibTransId="{A555B2A7-292D-D54A-8B5E-945DADED95A1}"/>
    <dgm:cxn modelId="{84E52980-64BA-A347-AA4C-673BFE4DE0C7}" type="presOf" srcId="{34063BF1-EA72-2D4B-BBEE-9D4F6F21B299}" destId="{6923D384-80CD-014C-8A64-904C0E969F7C}" srcOrd="0" destOrd="0" presId="urn:microsoft.com/office/officeart/2005/8/layout/vList2"/>
    <dgm:cxn modelId="{22114882-9D12-FB41-9AEB-8FCE36213DFF}" type="presOf" srcId="{3457172D-2C81-2748-9375-3DADDCDCF7C3}" destId="{8FB1D1A4-C341-054B-8DDC-91136FC430EB}" srcOrd="0" destOrd="0" presId="urn:microsoft.com/office/officeart/2005/8/layout/vList2"/>
    <dgm:cxn modelId="{B3CEA58E-902D-DB44-B30A-A111335FFB79}" srcId="{34063BF1-EA72-2D4B-BBEE-9D4F6F21B299}" destId="{E91E2BED-A2BF-694D-86D0-DC685B79CFB8}" srcOrd="0" destOrd="0" parTransId="{3265B675-6A79-624A-9DC6-47517798F891}" sibTransId="{FCCBFD9C-AE2A-684E-8A8B-79C1C36B23E4}"/>
    <dgm:cxn modelId="{1813B898-2E19-CF49-B68A-E107A65440DF}" type="presOf" srcId="{9A5E1FC3-21BD-4F4E-AC4B-1712EBA1F4CB}" destId="{8E672137-BACD-4244-A15C-012994D71B35}" srcOrd="0" destOrd="0" presId="urn:microsoft.com/office/officeart/2005/8/layout/vList2"/>
    <dgm:cxn modelId="{01ADB1A9-6604-C348-A6C7-44593CE7406D}" srcId="{34063BF1-EA72-2D4B-BBEE-9D4F6F21B299}" destId="{9E32D84C-AF42-6C4A-9D0F-C965DB01B84D}" srcOrd="4" destOrd="0" parTransId="{9C662354-ABB4-AD45-8690-6F9A3674B7AE}" sibTransId="{75703FD5-A0B3-7E43-9A7C-16D4B81CF300}"/>
    <dgm:cxn modelId="{7BA03CAD-A4B3-624A-BD0A-6AEF83EE83AE}" type="presOf" srcId="{6FEA2C57-E01A-1F4C-95E4-C1A5765AD461}" destId="{6552904A-505A-FA4B-999B-C55F371BA3B6}" srcOrd="0" destOrd="0" presId="urn:microsoft.com/office/officeart/2005/8/layout/vList2"/>
    <dgm:cxn modelId="{CA0F68AE-1186-5041-9891-4F1FFDB16186}" srcId="{34063BF1-EA72-2D4B-BBEE-9D4F6F21B299}" destId="{50D70A7F-62B0-5345-BE8C-9E8E02EA4CC9}" srcOrd="5" destOrd="0" parTransId="{8F11B69C-B750-E14C-9021-2F4227B3190F}" sibTransId="{BB7B280B-94F6-1843-AA6A-BF2A8F610ECF}"/>
    <dgm:cxn modelId="{035AC0B2-101C-E740-BC6D-CACD4C4B2D97}" srcId="{34063BF1-EA72-2D4B-BBEE-9D4F6F21B299}" destId="{6FEA2C57-E01A-1F4C-95E4-C1A5765AD461}" srcOrd="7" destOrd="0" parTransId="{A6B5BF0A-46F4-BB42-8C1C-77186D284ADE}" sibTransId="{E685D80D-A82E-4447-9F9B-6BC9DA3CF64C}"/>
    <dgm:cxn modelId="{B7DF94BF-E666-2D44-8D40-094C00DBB6CE}" srcId="{34063BF1-EA72-2D4B-BBEE-9D4F6F21B299}" destId="{91B44E99-C4F3-3C4B-890E-F1742F639D37}" srcOrd="2" destOrd="0" parTransId="{5AE7476C-3069-944B-9A79-4ECBD17F31DA}" sibTransId="{9D63C9F7-5403-DE40-9CBB-D2B497D90943}"/>
    <dgm:cxn modelId="{BCDAE0CF-3F46-8546-9A56-D41189FD8821}" srcId="{34063BF1-EA72-2D4B-BBEE-9D4F6F21B299}" destId="{F9004D86-1B20-2D4F-BBB4-5D2A7AD8EB51}" srcOrd="6" destOrd="0" parTransId="{BE8F0840-0248-5D44-B51F-7F7FE1099CC5}" sibTransId="{8A4A3036-B706-D94E-92CC-5679AC054FD6}"/>
    <dgm:cxn modelId="{48DB95E3-AE78-DA4C-95D4-8517E6474DEC}" type="presOf" srcId="{91B44E99-C4F3-3C4B-890E-F1742F639D37}" destId="{07AEEB31-DF7D-E641-B73C-CA74B9657BA3}" srcOrd="0" destOrd="0" presId="urn:microsoft.com/office/officeart/2005/8/layout/vList2"/>
    <dgm:cxn modelId="{0080B9E7-6310-2A49-925A-98407E1A3E4F}" type="presOf" srcId="{50D70A7F-62B0-5345-BE8C-9E8E02EA4CC9}" destId="{44DBF50F-B968-2A4C-A7FB-FD12B56B9CB6}" srcOrd="0" destOrd="0" presId="urn:microsoft.com/office/officeart/2005/8/layout/vList2"/>
    <dgm:cxn modelId="{2737109D-3A6D-ED40-B2C5-6E9F8E0486A0}" type="presParOf" srcId="{6923D384-80CD-014C-8A64-904C0E969F7C}" destId="{829D54F6-C270-1940-ADE9-EE0D1B8E2C55}" srcOrd="0" destOrd="0" presId="urn:microsoft.com/office/officeart/2005/8/layout/vList2"/>
    <dgm:cxn modelId="{882DA198-56C9-8446-B2AA-48E64F0E783D}" type="presParOf" srcId="{6923D384-80CD-014C-8A64-904C0E969F7C}" destId="{B54ED00B-6EA9-C447-BE8E-40010A0A34C8}" srcOrd="1" destOrd="0" presId="urn:microsoft.com/office/officeart/2005/8/layout/vList2"/>
    <dgm:cxn modelId="{5825F54C-8A43-1D4A-87F1-6D861DC70CAD}" type="presParOf" srcId="{6923D384-80CD-014C-8A64-904C0E969F7C}" destId="{8E672137-BACD-4244-A15C-012994D71B35}" srcOrd="2" destOrd="0" presId="urn:microsoft.com/office/officeart/2005/8/layout/vList2"/>
    <dgm:cxn modelId="{F5A00E88-B9F9-1A40-882C-2C3E3263BF87}" type="presParOf" srcId="{6923D384-80CD-014C-8A64-904C0E969F7C}" destId="{7AD1A7F1-BB05-C543-B972-5D2FD12A33D9}" srcOrd="3" destOrd="0" presId="urn:microsoft.com/office/officeart/2005/8/layout/vList2"/>
    <dgm:cxn modelId="{3384F4BB-A24B-9442-B95D-C62F09C4AB96}" type="presParOf" srcId="{6923D384-80CD-014C-8A64-904C0E969F7C}" destId="{07AEEB31-DF7D-E641-B73C-CA74B9657BA3}" srcOrd="4" destOrd="0" presId="urn:microsoft.com/office/officeart/2005/8/layout/vList2"/>
    <dgm:cxn modelId="{318624E7-C52A-B54D-8C41-14EA79F0AC16}" type="presParOf" srcId="{6923D384-80CD-014C-8A64-904C0E969F7C}" destId="{0FD080FB-DA3E-744B-92DF-F79704898061}" srcOrd="5" destOrd="0" presId="urn:microsoft.com/office/officeart/2005/8/layout/vList2"/>
    <dgm:cxn modelId="{BD04DA8A-D6A0-1848-973B-7ABF3DABA723}" type="presParOf" srcId="{6923D384-80CD-014C-8A64-904C0E969F7C}" destId="{8FB1D1A4-C341-054B-8DDC-91136FC430EB}" srcOrd="6" destOrd="0" presId="urn:microsoft.com/office/officeart/2005/8/layout/vList2"/>
    <dgm:cxn modelId="{A4B0B73B-86C1-0142-9808-38F2FD7E6BB0}" type="presParOf" srcId="{6923D384-80CD-014C-8A64-904C0E969F7C}" destId="{55D6317D-2FC9-4F41-B669-30BB53C171DF}" srcOrd="7" destOrd="0" presId="urn:microsoft.com/office/officeart/2005/8/layout/vList2"/>
    <dgm:cxn modelId="{ED2D9A8C-D154-1A42-B16A-7FE756FB44E3}" type="presParOf" srcId="{6923D384-80CD-014C-8A64-904C0E969F7C}" destId="{692BD642-9A60-554E-9168-DD689598E191}" srcOrd="8" destOrd="0" presId="urn:microsoft.com/office/officeart/2005/8/layout/vList2"/>
    <dgm:cxn modelId="{31BFDE71-00BE-E943-A9F2-BF42A6AC3739}" type="presParOf" srcId="{6923D384-80CD-014C-8A64-904C0E969F7C}" destId="{9E727781-8DA5-FB43-9A4B-062842B5E176}" srcOrd="9" destOrd="0" presId="urn:microsoft.com/office/officeart/2005/8/layout/vList2"/>
    <dgm:cxn modelId="{EAE3F453-F95F-E844-BFE9-B49EDC38A1A7}" type="presParOf" srcId="{6923D384-80CD-014C-8A64-904C0E969F7C}" destId="{44DBF50F-B968-2A4C-A7FB-FD12B56B9CB6}" srcOrd="10" destOrd="0" presId="urn:microsoft.com/office/officeart/2005/8/layout/vList2"/>
    <dgm:cxn modelId="{48FF704E-742F-E24E-A51F-3E807A760D69}" type="presParOf" srcId="{6923D384-80CD-014C-8A64-904C0E969F7C}" destId="{4664973F-586E-B646-BEE8-8CE4B91FB920}" srcOrd="11" destOrd="0" presId="urn:microsoft.com/office/officeart/2005/8/layout/vList2"/>
    <dgm:cxn modelId="{AD844A00-F7CD-CA48-854F-8505E1331179}" type="presParOf" srcId="{6923D384-80CD-014C-8A64-904C0E969F7C}" destId="{8EE66258-2244-CF4C-B9E4-900DC0962E69}" srcOrd="12" destOrd="0" presId="urn:microsoft.com/office/officeart/2005/8/layout/vList2"/>
    <dgm:cxn modelId="{7CD38DA6-982F-E942-9DED-C58BC1585525}" type="presParOf" srcId="{6923D384-80CD-014C-8A64-904C0E969F7C}" destId="{677D3AEF-8A13-5E42-8E14-5C0A83D6BC08}" srcOrd="13" destOrd="0" presId="urn:microsoft.com/office/officeart/2005/8/layout/vList2"/>
    <dgm:cxn modelId="{79CD7D39-F1EE-8D42-AE46-67C0B364F382}" type="presParOf" srcId="{6923D384-80CD-014C-8A64-904C0E969F7C}" destId="{6552904A-505A-FA4B-999B-C55F371BA3B6}"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130B67-34D1-464F-BF73-C01146BA7076}" type="doc">
      <dgm:prSet loTypeId="urn:microsoft.com/office/officeart/2005/8/layout/hProcess9" loCatId="process" qsTypeId="urn:microsoft.com/office/officeart/2005/8/quickstyle/simple1" qsCatId="simple" csTypeId="urn:microsoft.com/office/officeart/2005/8/colors/accent3_1" csCatId="accent3" phldr="1"/>
      <dgm:spPr/>
    </dgm:pt>
    <dgm:pt modelId="{987A7546-0F64-4CA8-B6F9-D2B9279B7FD1}">
      <dgm:prSet phldrT="[Text]" custT="1"/>
      <dgm:spPr>
        <a:solidFill>
          <a:srgbClr val="0093DD">
            <a:alpha val="80000"/>
          </a:srgbClr>
        </a:solidFill>
        <a:ln>
          <a:solidFill>
            <a:srgbClr val="0093DD">
              <a:alpha val="80000"/>
            </a:srgbClr>
          </a:solidFill>
        </a:ln>
      </dgm:spPr>
      <dgm:t>
        <a:bodyPr/>
        <a:lstStyle/>
        <a:p>
          <a:pPr algn="ctr"/>
          <a:r>
            <a:rPr lang="de-AT" sz="1800" b="0" dirty="0" err="1">
              <a:latin typeface="Arial" panose="020B0604020202020204" pitchFamily="34" charset="0"/>
              <a:cs typeface="Arial" panose="020B0604020202020204" pitchFamily="34" charset="0"/>
            </a:rPr>
            <a:t>clear</a:t>
          </a:r>
          <a:r>
            <a:rPr lang="de-AT" sz="1800" b="0" dirty="0">
              <a:latin typeface="Arial" panose="020B0604020202020204" pitchFamily="34" charset="0"/>
              <a:cs typeface="Arial" panose="020B0604020202020204" pitchFamily="34" charset="0"/>
            </a:rPr>
            <a:t> </a:t>
          </a:r>
          <a:r>
            <a:rPr lang="de-AT" sz="1800" b="0" dirty="0" err="1">
              <a:latin typeface="Arial" panose="020B0604020202020204" pitchFamily="34" charset="0"/>
              <a:cs typeface="Arial" panose="020B0604020202020204" pitchFamily="34" charset="0"/>
            </a:rPr>
            <a:t>position</a:t>
          </a:r>
          <a:endParaRPr lang="de-AT" sz="1800" b="0" dirty="0">
            <a:latin typeface="Arial" panose="020B0604020202020204" pitchFamily="34" charset="0"/>
            <a:cs typeface="Arial" panose="020B0604020202020204" pitchFamily="34" charset="0"/>
          </a:endParaRPr>
        </a:p>
      </dgm:t>
    </dgm:pt>
    <dgm:pt modelId="{C7DD3A7A-CF0B-42D6-A9CC-01EB5499545C}" type="parTrans" cxnId="{A51A0D35-23A4-495B-B20E-CA1055E0A359}">
      <dgm:prSet/>
      <dgm:spPr/>
      <dgm:t>
        <a:bodyPr/>
        <a:lstStyle/>
        <a:p>
          <a:endParaRPr lang="de-AT"/>
        </a:p>
      </dgm:t>
    </dgm:pt>
    <dgm:pt modelId="{10E6DEB4-FF49-4E71-B91D-B0D81DD6460E}" type="sibTrans" cxnId="{A51A0D35-23A4-495B-B20E-CA1055E0A359}">
      <dgm:prSet/>
      <dgm:spPr/>
      <dgm:t>
        <a:bodyPr/>
        <a:lstStyle/>
        <a:p>
          <a:endParaRPr lang="de-AT"/>
        </a:p>
      </dgm:t>
    </dgm:pt>
    <dgm:pt modelId="{8EDA866E-3655-4938-AD86-0D4F54821BB0}">
      <dgm:prSet phldrT="[Text]" custT="1"/>
      <dgm:spPr/>
      <dgm:t>
        <a:bodyPr/>
        <a:lstStyle/>
        <a:p>
          <a:r>
            <a:rPr lang="de-AT" sz="1800" dirty="0" err="1">
              <a:latin typeface="Arial" panose="020B0604020202020204" pitchFamily="34" charset="0"/>
              <a:cs typeface="Arial" panose="020B0604020202020204" pitchFamily="34" charset="0"/>
            </a:rPr>
            <a:t>strategic</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planning</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phase</a:t>
          </a:r>
          <a:endParaRPr lang="de-AT" sz="1800" dirty="0">
            <a:latin typeface="Arial" panose="020B0604020202020204" pitchFamily="34" charset="0"/>
            <a:cs typeface="Arial" panose="020B0604020202020204" pitchFamily="34" charset="0"/>
          </a:endParaRPr>
        </a:p>
      </dgm:t>
    </dgm:pt>
    <dgm:pt modelId="{A686D750-F32A-44E4-AE1B-20218A73F843}" type="parTrans" cxnId="{5A7B388C-0163-466E-AB20-B1B4DFC34736}">
      <dgm:prSet/>
      <dgm:spPr/>
      <dgm:t>
        <a:bodyPr/>
        <a:lstStyle/>
        <a:p>
          <a:endParaRPr lang="de-AT"/>
        </a:p>
      </dgm:t>
    </dgm:pt>
    <dgm:pt modelId="{A3E3E931-833E-4FF9-9567-6BEDE00D106A}" type="sibTrans" cxnId="{5A7B388C-0163-466E-AB20-B1B4DFC34736}">
      <dgm:prSet/>
      <dgm:spPr/>
      <dgm:t>
        <a:bodyPr/>
        <a:lstStyle/>
        <a:p>
          <a:endParaRPr lang="de-AT"/>
        </a:p>
      </dgm:t>
    </dgm:pt>
    <dgm:pt modelId="{F1F94F16-C98D-42F7-9139-9D0DF475C816}">
      <dgm:prSet phldrT="[Text]" custT="1"/>
      <dgm:spPr/>
      <dgm:t>
        <a:bodyPr/>
        <a:lstStyle/>
        <a:p>
          <a:r>
            <a:rPr lang="de-AT" sz="1800" dirty="0" err="1">
              <a:latin typeface="Arial" panose="020B0604020202020204" pitchFamily="34" charset="0"/>
              <a:cs typeface="Arial" panose="020B0604020202020204" pitchFamily="34" charset="0"/>
            </a:rPr>
            <a:t>strategic</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analyses</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phase</a:t>
          </a:r>
          <a:endParaRPr lang="de-AT" sz="1800" dirty="0">
            <a:latin typeface="Arial" panose="020B0604020202020204" pitchFamily="34" charset="0"/>
            <a:cs typeface="Arial" panose="020B0604020202020204" pitchFamily="34" charset="0"/>
          </a:endParaRPr>
        </a:p>
      </dgm:t>
    </dgm:pt>
    <dgm:pt modelId="{6E6C3C6D-0385-4C9A-A8F0-4596F40D6EEF}" type="parTrans" cxnId="{502CF028-FD24-4BFF-B1A5-A0039C98A632}">
      <dgm:prSet/>
      <dgm:spPr/>
      <dgm:t>
        <a:bodyPr/>
        <a:lstStyle/>
        <a:p>
          <a:endParaRPr lang="de-AT"/>
        </a:p>
      </dgm:t>
    </dgm:pt>
    <dgm:pt modelId="{A3005FC8-7A8C-4D94-B803-0AD7FCEF591E}" type="sibTrans" cxnId="{502CF028-FD24-4BFF-B1A5-A0039C98A632}">
      <dgm:prSet/>
      <dgm:spPr/>
      <dgm:t>
        <a:bodyPr/>
        <a:lstStyle/>
        <a:p>
          <a:endParaRPr lang="de-AT"/>
        </a:p>
      </dgm:t>
    </dgm:pt>
    <dgm:pt modelId="{C97ADC23-4755-4E4D-A16F-F2E73FD3F024}">
      <dgm:prSet custT="1"/>
      <dgm:spPr/>
      <dgm:t>
        <a:bodyPr/>
        <a:lstStyle/>
        <a:p>
          <a:r>
            <a:rPr lang="de-AT" sz="1600" dirty="0" err="1">
              <a:latin typeface="Arial" panose="020B0604020202020204" pitchFamily="34" charset="0"/>
              <a:cs typeface="Arial" panose="020B0604020202020204" pitchFamily="34" charset="0"/>
            </a:rPr>
            <a:t>operationalization</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of</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strategic</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goals</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and</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measures</a:t>
          </a:r>
          <a:r>
            <a:rPr lang="de-AT" sz="1600" dirty="0">
              <a:latin typeface="Arial" panose="020B0604020202020204" pitchFamily="34" charset="0"/>
              <a:cs typeface="Arial" panose="020B0604020202020204" pitchFamily="34" charset="0"/>
            </a:rPr>
            <a:t> </a:t>
          </a:r>
        </a:p>
      </dgm:t>
    </dgm:pt>
    <dgm:pt modelId="{6FDAFAAE-98F4-4379-B494-83DEF4D250FE}" type="parTrans" cxnId="{CA6052C5-0BCA-481E-8B17-C53E7B112E76}">
      <dgm:prSet/>
      <dgm:spPr/>
      <dgm:t>
        <a:bodyPr/>
        <a:lstStyle/>
        <a:p>
          <a:endParaRPr lang="de-AT"/>
        </a:p>
      </dgm:t>
    </dgm:pt>
    <dgm:pt modelId="{55A5D2CD-7727-4C82-9A77-813870641E4C}" type="sibTrans" cxnId="{CA6052C5-0BCA-481E-8B17-C53E7B112E76}">
      <dgm:prSet/>
      <dgm:spPr/>
      <dgm:t>
        <a:bodyPr/>
        <a:lstStyle/>
        <a:p>
          <a:endParaRPr lang="de-AT"/>
        </a:p>
      </dgm:t>
    </dgm:pt>
    <dgm:pt modelId="{2D17C214-12C6-4ECE-AAB4-A21F55C4F3CA}">
      <dgm:prSet custT="1"/>
      <dgm:spPr/>
      <dgm:t>
        <a:bodyPr/>
        <a:lstStyle/>
        <a:p>
          <a:r>
            <a:rPr lang="de-AT" sz="1800" dirty="0" err="1">
              <a:latin typeface="Arial" panose="020B0604020202020204" pitchFamily="34" charset="0"/>
              <a:cs typeface="Arial" panose="020B0604020202020204" pitchFamily="34" charset="0"/>
            </a:rPr>
            <a:t>report</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for</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the</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management</a:t>
          </a:r>
          <a:endParaRPr lang="de-AT" sz="1800" dirty="0">
            <a:latin typeface="Arial" panose="020B0604020202020204" pitchFamily="34" charset="0"/>
            <a:cs typeface="Arial" panose="020B0604020202020204" pitchFamily="34" charset="0"/>
          </a:endParaRPr>
        </a:p>
      </dgm:t>
    </dgm:pt>
    <dgm:pt modelId="{8486F52E-AD8B-44FC-B31F-D2BD0F0E33FE}" type="parTrans" cxnId="{061C5768-BB4D-4C84-8A64-EBED294ED21A}">
      <dgm:prSet/>
      <dgm:spPr/>
      <dgm:t>
        <a:bodyPr/>
        <a:lstStyle/>
        <a:p>
          <a:endParaRPr lang="de-AT"/>
        </a:p>
      </dgm:t>
    </dgm:pt>
    <dgm:pt modelId="{4AE205A2-5AA0-4692-9498-85CA80A84FBD}" type="sibTrans" cxnId="{061C5768-BB4D-4C84-8A64-EBED294ED21A}">
      <dgm:prSet/>
      <dgm:spPr/>
      <dgm:t>
        <a:bodyPr/>
        <a:lstStyle/>
        <a:p>
          <a:endParaRPr lang="de-AT"/>
        </a:p>
      </dgm:t>
    </dgm:pt>
    <dgm:pt modelId="{BA934C34-6E41-4523-A80F-095E9A56CB08}" type="pres">
      <dgm:prSet presAssocID="{A2130B67-34D1-464F-BF73-C01146BA7076}" presName="CompostProcess" presStyleCnt="0">
        <dgm:presLayoutVars>
          <dgm:dir/>
          <dgm:resizeHandles val="exact"/>
        </dgm:presLayoutVars>
      </dgm:prSet>
      <dgm:spPr/>
    </dgm:pt>
    <dgm:pt modelId="{140031E3-5E9F-47B7-AA59-6562D9844251}" type="pres">
      <dgm:prSet presAssocID="{A2130B67-34D1-464F-BF73-C01146BA7076}" presName="arrow" presStyleLbl="bgShp" presStyleIdx="0" presStyleCnt="1" custScaleX="117647" custLinFactNeighborX="-408"/>
      <dgm:spPr/>
    </dgm:pt>
    <dgm:pt modelId="{A9EFFBDA-9CEC-4134-AE1F-B5F3545BF60C}" type="pres">
      <dgm:prSet presAssocID="{A2130B67-34D1-464F-BF73-C01146BA7076}" presName="linearProcess" presStyleCnt="0"/>
      <dgm:spPr/>
    </dgm:pt>
    <dgm:pt modelId="{DFAD42D6-ED2D-4169-8F0F-DBD60339E21C}" type="pres">
      <dgm:prSet presAssocID="{987A7546-0F64-4CA8-B6F9-D2B9279B7FD1}" presName="textNode" presStyleLbl="node1" presStyleIdx="0" presStyleCnt="5">
        <dgm:presLayoutVars>
          <dgm:bulletEnabled val="1"/>
        </dgm:presLayoutVars>
      </dgm:prSet>
      <dgm:spPr/>
    </dgm:pt>
    <dgm:pt modelId="{D42680B0-A5B0-42B1-837B-5F2E36E87456}" type="pres">
      <dgm:prSet presAssocID="{10E6DEB4-FF49-4E71-B91D-B0D81DD6460E}" presName="sibTrans" presStyleCnt="0"/>
      <dgm:spPr/>
    </dgm:pt>
    <dgm:pt modelId="{239E5FA3-7929-4F7C-9BB2-112246A24C88}" type="pres">
      <dgm:prSet presAssocID="{8EDA866E-3655-4938-AD86-0D4F54821BB0}" presName="textNode" presStyleLbl="node1" presStyleIdx="1" presStyleCnt="5">
        <dgm:presLayoutVars>
          <dgm:bulletEnabled val="1"/>
        </dgm:presLayoutVars>
      </dgm:prSet>
      <dgm:spPr/>
    </dgm:pt>
    <dgm:pt modelId="{E6F124E7-2BB4-4F7F-A6BC-476A02192CA4}" type="pres">
      <dgm:prSet presAssocID="{A3E3E931-833E-4FF9-9567-6BEDE00D106A}" presName="sibTrans" presStyleCnt="0"/>
      <dgm:spPr/>
    </dgm:pt>
    <dgm:pt modelId="{95B5B9A0-A347-4AFC-9B13-2A8458717109}" type="pres">
      <dgm:prSet presAssocID="{F1F94F16-C98D-42F7-9139-9D0DF475C816}" presName="textNode" presStyleLbl="node1" presStyleIdx="2" presStyleCnt="5">
        <dgm:presLayoutVars>
          <dgm:bulletEnabled val="1"/>
        </dgm:presLayoutVars>
      </dgm:prSet>
      <dgm:spPr/>
    </dgm:pt>
    <dgm:pt modelId="{F74BB153-6862-46E5-897D-6FBD7F5DD01B}" type="pres">
      <dgm:prSet presAssocID="{A3005FC8-7A8C-4D94-B803-0AD7FCEF591E}" presName="sibTrans" presStyleCnt="0"/>
      <dgm:spPr/>
    </dgm:pt>
    <dgm:pt modelId="{3E693C61-318A-458E-A1CA-2D3BBA3D40D7}" type="pres">
      <dgm:prSet presAssocID="{C97ADC23-4755-4E4D-A16F-F2E73FD3F024}" presName="textNode" presStyleLbl="node1" presStyleIdx="3" presStyleCnt="5">
        <dgm:presLayoutVars>
          <dgm:bulletEnabled val="1"/>
        </dgm:presLayoutVars>
      </dgm:prSet>
      <dgm:spPr/>
    </dgm:pt>
    <dgm:pt modelId="{EB4BE99A-61B7-42B0-AA39-8FEE0E16D3DA}" type="pres">
      <dgm:prSet presAssocID="{55A5D2CD-7727-4C82-9A77-813870641E4C}" presName="sibTrans" presStyleCnt="0"/>
      <dgm:spPr/>
    </dgm:pt>
    <dgm:pt modelId="{0148BF2C-8902-4A60-B08E-2572F3662976}" type="pres">
      <dgm:prSet presAssocID="{2D17C214-12C6-4ECE-AAB4-A21F55C4F3CA}" presName="textNode" presStyleLbl="node1" presStyleIdx="4" presStyleCnt="5">
        <dgm:presLayoutVars>
          <dgm:bulletEnabled val="1"/>
        </dgm:presLayoutVars>
      </dgm:prSet>
      <dgm:spPr/>
    </dgm:pt>
  </dgm:ptLst>
  <dgm:cxnLst>
    <dgm:cxn modelId="{0F3F9219-BC19-4EFC-BEA9-F2B5014BA51C}" type="presOf" srcId="{F1F94F16-C98D-42F7-9139-9D0DF475C816}" destId="{95B5B9A0-A347-4AFC-9B13-2A8458717109}" srcOrd="0" destOrd="0" presId="urn:microsoft.com/office/officeart/2005/8/layout/hProcess9"/>
    <dgm:cxn modelId="{502CF028-FD24-4BFF-B1A5-A0039C98A632}" srcId="{A2130B67-34D1-464F-BF73-C01146BA7076}" destId="{F1F94F16-C98D-42F7-9139-9D0DF475C816}" srcOrd="2" destOrd="0" parTransId="{6E6C3C6D-0385-4C9A-A8F0-4596F40D6EEF}" sibTransId="{A3005FC8-7A8C-4D94-B803-0AD7FCEF591E}"/>
    <dgm:cxn modelId="{A51A0D35-23A4-495B-B20E-CA1055E0A359}" srcId="{A2130B67-34D1-464F-BF73-C01146BA7076}" destId="{987A7546-0F64-4CA8-B6F9-D2B9279B7FD1}" srcOrd="0" destOrd="0" parTransId="{C7DD3A7A-CF0B-42D6-A9CC-01EB5499545C}" sibTransId="{10E6DEB4-FF49-4E71-B91D-B0D81DD6460E}"/>
    <dgm:cxn modelId="{061C5768-BB4D-4C84-8A64-EBED294ED21A}" srcId="{A2130B67-34D1-464F-BF73-C01146BA7076}" destId="{2D17C214-12C6-4ECE-AAB4-A21F55C4F3CA}" srcOrd="4" destOrd="0" parTransId="{8486F52E-AD8B-44FC-B31F-D2BD0F0E33FE}" sibTransId="{4AE205A2-5AA0-4692-9498-85CA80A84FBD}"/>
    <dgm:cxn modelId="{008E0D7F-8E02-46F1-B39E-1AF0A959A6FA}" type="presOf" srcId="{C97ADC23-4755-4E4D-A16F-F2E73FD3F024}" destId="{3E693C61-318A-458E-A1CA-2D3BBA3D40D7}" srcOrd="0" destOrd="0" presId="urn:microsoft.com/office/officeart/2005/8/layout/hProcess9"/>
    <dgm:cxn modelId="{F6D9A082-0576-4791-A5FC-CB292E5037A5}" type="presOf" srcId="{8EDA866E-3655-4938-AD86-0D4F54821BB0}" destId="{239E5FA3-7929-4F7C-9BB2-112246A24C88}" srcOrd="0" destOrd="0" presId="urn:microsoft.com/office/officeart/2005/8/layout/hProcess9"/>
    <dgm:cxn modelId="{5A7B388C-0163-466E-AB20-B1B4DFC34736}" srcId="{A2130B67-34D1-464F-BF73-C01146BA7076}" destId="{8EDA866E-3655-4938-AD86-0D4F54821BB0}" srcOrd="1" destOrd="0" parTransId="{A686D750-F32A-44E4-AE1B-20218A73F843}" sibTransId="{A3E3E931-833E-4FF9-9567-6BEDE00D106A}"/>
    <dgm:cxn modelId="{83CA36A9-B601-4D19-ABBF-2CF2AE4BB2A2}" type="presOf" srcId="{A2130B67-34D1-464F-BF73-C01146BA7076}" destId="{BA934C34-6E41-4523-A80F-095E9A56CB08}" srcOrd="0" destOrd="0" presId="urn:microsoft.com/office/officeart/2005/8/layout/hProcess9"/>
    <dgm:cxn modelId="{CA6052C5-0BCA-481E-8B17-C53E7B112E76}" srcId="{A2130B67-34D1-464F-BF73-C01146BA7076}" destId="{C97ADC23-4755-4E4D-A16F-F2E73FD3F024}" srcOrd="3" destOrd="0" parTransId="{6FDAFAAE-98F4-4379-B494-83DEF4D250FE}" sibTransId="{55A5D2CD-7727-4C82-9A77-813870641E4C}"/>
    <dgm:cxn modelId="{0F2FA1F6-6222-42B1-B2A7-BCA545BE2225}" type="presOf" srcId="{987A7546-0F64-4CA8-B6F9-D2B9279B7FD1}" destId="{DFAD42D6-ED2D-4169-8F0F-DBD60339E21C}" srcOrd="0" destOrd="0" presId="urn:microsoft.com/office/officeart/2005/8/layout/hProcess9"/>
    <dgm:cxn modelId="{89DF21F7-A87D-4C8E-ADA4-FFDF1192A5A5}" type="presOf" srcId="{2D17C214-12C6-4ECE-AAB4-A21F55C4F3CA}" destId="{0148BF2C-8902-4A60-B08E-2572F3662976}" srcOrd="0" destOrd="0" presId="urn:microsoft.com/office/officeart/2005/8/layout/hProcess9"/>
    <dgm:cxn modelId="{13087708-D3E5-4ED0-A233-B2C88B5E9E7F}" type="presParOf" srcId="{BA934C34-6E41-4523-A80F-095E9A56CB08}" destId="{140031E3-5E9F-47B7-AA59-6562D9844251}" srcOrd="0" destOrd="0" presId="urn:microsoft.com/office/officeart/2005/8/layout/hProcess9"/>
    <dgm:cxn modelId="{E01E8193-76CB-4722-9BEC-88CFC355F694}" type="presParOf" srcId="{BA934C34-6E41-4523-A80F-095E9A56CB08}" destId="{A9EFFBDA-9CEC-4134-AE1F-B5F3545BF60C}" srcOrd="1" destOrd="0" presId="urn:microsoft.com/office/officeart/2005/8/layout/hProcess9"/>
    <dgm:cxn modelId="{17AC130B-F2F3-4BF9-AE3D-52B31DF2A498}" type="presParOf" srcId="{A9EFFBDA-9CEC-4134-AE1F-B5F3545BF60C}" destId="{DFAD42D6-ED2D-4169-8F0F-DBD60339E21C}" srcOrd="0" destOrd="0" presId="urn:microsoft.com/office/officeart/2005/8/layout/hProcess9"/>
    <dgm:cxn modelId="{BF1BA777-A84F-46EA-BD4C-EB7008895C61}" type="presParOf" srcId="{A9EFFBDA-9CEC-4134-AE1F-B5F3545BF60C}" destId="{D42680B0-A5B0-42B1-837B-5F2E36E87456}" srcOrd="1" destOrd="0" presId="urn:microsoft.com/office/officeart/2005/8/layout/hProcess9"/>
    <dgm:cxn modelId="{0072841C-1AC4-4163-A31E-3C12EBF15C96}" type="presParOf" srcId="{A9EFFBDA-9CEC-4134-AE1F-B5F3545BF60C}" destId="{239E5FA3-7929-4F7C-9BB2-112246A24C88}" srcOrd="2" destOrd="0" presId="urn:microsoft.com/office/officeart/2005/8/layout/hProcess9"/>
    <dgm:cxn modelId="{ED9FCC9A-3BC8-4D3E-B6DA-453F66CE3CC7}" type="presParOf" srcId="{A9EFFBDA-9CEC-4134-AE1F-B5F3545BF60C}" destId="{E6F124E7-2BB4-4F7F-A6BC-476A02192CA4}" srcOrd="3" destOrd="0" presId="urn:microsoft.com/office/officeart/2005/8/layout/hProcess9"/>
    <dgm:cxn modelId="{14C30774-F4B0-4F34-8A92-19745EB13848}" type="presParOf" srcId="{A9EFFBDA-9CEC-4134-AE1F-B5F3545BF60C}" destId="{95B5B9A0-A347-4AFC-9B13-2A8458717109}" srcOrd="4" destOrd="0" presId="urn:microsoft.com/office/officeart/2005/8/layout/hProcess9"/>
    <dgm:cxn modelId="{234FF314-D8DB-4C4B-85AC-30BA23C9D822}" type="presParOf" srcId="{A9EFFBDA-9CEC-4134-AE1F-B5F3545BF60C}" destId="{F74BB153-6862-46E5-897D-6FBD7F5DD01B}" srcOrd="5" destOrd="0" presId="urn:microsoft.com/office/officeart/2005/8/layout/hProcess9"/>
    <dgm:cxn modelId="{800E8C7D-99FA-4DF4-AF32-266BB13D6041}" type="presParOf" srcId="{A9EFFBDA-9CEC-4134-AE1F-B5F3545BF60C}" destId="{3E693C61-318A-458E-A1CA-2D3BBA3D40D7}" srcOrd="6" destOrd="0" presId="urn:microsoft.com/office/officeart/2005/8/layout/hProcess9"/>
    <dgm:cxn modelId="{2A9829B6-77EF-4E0D-8257-5970DFE2E698}" type="presParOf" srcId="{A9EFFBDA-9CEC-4134-AE1F-B5F3545BF60C}" destId="{EB4BE99A-61B7-42B0-AA39-8FEE0E16D3DA}" srcOrd="7" destOrd="0" presId="urn:microsoft.com/office/officeart/2005/8/layout/hProcess9"/>
    <dgm:cxn modelId="{482D77C4-630F-4B20-93AC-149A36D27E65}" type="presParOf" srcId="{A9EFFBDA-9CEC-4134-AE1F-B5F3545BF60C}" destId="{0148BF2C-8902-4A60-B08E-2572F3662976}"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130B67-34D1-464F-BF73-C01146BA7076}" type="doc">
      <dgm:prSet loTypeId="urn:microsoft.com/office/officeart/2005/8/layout/hProcess9" loCatId="process" qsTypeId="urn:microsoft.com/office/officeart/2005/8/quickstyle/simple1" qsCatId="simple" csTypeId="urn:microsoft.com/office/officeart/2005/8/colors/accent3_1" csCatId="accent3" phldr="1"/>
      <dgm:spPr/>
    </dgm:pt>
    <dgm:pt modelId="{987A7546-0F64-4CA8-B6F9-D2B9279B7FD1}">
      <dgm:prSet phldrT="[Text]" custT="1"/>
      <dgm:spPr/>
      <dgm:t>
        <a:bodyPr/>
        <a:lstStyle/>
        <a:p>
          <a:pPr algn="ctr"/>
          <a:r>
            <a:rPr lang="de-AT" sz="1800" b="0" dirty="0" err="1">
              <a:latin typeface="Arial" panose="020B0604020202020204" pitchFamily="34" charset="0"/>
              <a:cs typeface="Arial" panose="020B0604020202020204" pitchFamily="34" charset="0"/>
            </a:rPr>
            <a:t>clear</a:t>
          </a:r>
          <a:r>
            <a:rPr lang="de-AT" sz="1800" b="0" dirty="0">
              <a:latin typeface="Arial" panose="020B0604020202020204" pitchFamily="34" charset="0"/>
              <a:cs typeface="Arial" panose="020B0604020202020204" pitchFamily="34" charset="0"/>
            </a:rPr>
            <a:t> </a:t>
          </a:r>
          <a:r>
            <a:rPr lang="de-AT" sz="1800" b="0" dirty="0" err="1">
              <a:latin typeface="Arial" panose="020B0604020202020204" pitchFamily="34" charset="0"/>
              <a:cs typeface="Arial" panose="020B0604020202020204" pitchFamily="34" charset="0"/>
            </a:rPr>
            <a:t>position</a:t>
          </a:r>
          <a:endParaRPr lang="de-AT" sz="1800" b="0" dirty="0">
            <a:latin typeface="Arial" panose="020B0604020202020204" pitchFamily="34" charset="0"/>
            <a:cs typeface="Arial" panose="020B0604020202020204" pitchFamily="34" charset="0"/>
          </a:endParaRPr>
        </a:p>
      </dgm:t>
    </dgm:pt>
    <dgm:pt modelId="{C7DD3A7A-CF0B-42D6-A9CC-01EB5499545C}" type="parTrans" cxnId="{A51A0D35-23A4-495B-B20E-CA1055E0A359}">
      <dgm:prSet/>
      <dgm:spPr/>
      <dgm:t>
        <a:bodyPr/>
        <a:lstStyle/>
        <a:p>
          <a:endParaRPr lang="de-AT"/>
        </a:p>
      </dgm:t>
    </dgm:pt>
    <dgm:pt modelId="{10E6DEB4-FF49-4E71-B91D-B0D81DD6460E}" type="sibTrans" cxnId="{A51A0D35-23A4-495B-B20E-CA1055E0A359}">
      <dgm:prSet/>
      <dgm:spPr/>
      <dgm:t>
        <a:bodyPr/>
        <a:lstStyle/>
        <a:p>
          <a:endParaRPr lang="de-AT"/>
        </a:p>
      </dgm:t>
    </dgm:pt>
    <dgm:pt modelId="{8EDA866E-3655-4938-AD86-0D4F54821BB0}">
      <dgm:prSet phldrT="[Text]" custT="1"/>
      <dgm:spPr>
        <a:solidFill>
          <a:srgbClr val="0093DD">
            <a:alpha val="80000"/>
          </a:srgbClr>
        </a:solidFill>
        <a:ln>
          <a:solidFill>
            <a:srgbClr val="0093DD">
              <a:alpha val="80000"/>
            </a:srgbClr>
          </a:solidFill>
        </a:ln>
      </dgm:spPr>
      <dgm:t>
        <a:bodyPr/>
        <a:lstStyle/>
        <a:p>
          <a:r>
            <a:rPr lang="de-AT" sz="1800" dirty="0" err="1">
              <a:latin typeface="Arial" panose="020B0604020202020204" pitchFamily="34" charset="0"/>
              <a:cs typeface="Arial" panose="020B0604020202020204" pitchFamily="34" charset="0"/>
            </a:rPr>
            <a:t>strategic</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planning</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phase</a:t>
          </a:r>
          <a:endParaRPr lang="de-AT" sz="1800" dirty="0">
            <a:latin typeface="Arial" panose="020B0604020202020204" pitchFamily="34" charset="0"/>
            <a:cs typeface="Arial" panose="020B0604020202020204" pitchFamily="34" charset="0"/>
          </a:endParaRPr>
        </a:p>
      </dgm:t>
    </dgm:pt>
    <dgm:pt modelId="{A686D750-F32A-44E4-AE1B-20218A73F843}" type="parTrans" cxnId="{5A7B388C-0163-466E-AB20-B1B4DFC34736}">
      <dgm:prSet/>
      <dgm:spPr/>
      <dgm:t>
        <a:bodyPr/>
        <a:lstStyle/>
        <a:p>
          <a:endParaRPr lang="de-AT"/>
        </a:p>
      </dgm:t>
    </dgm:pt>
    <dgm:pt modelId="{A3E3E931-833E-4FF9-9567-6BEDE00D106A}" type="sibTrans" cxnId="{5A7B388C-0163-466E-AB20-B1B4DFC34736}">
      <dgm:prSet/>
      <dgm:spPr/>
      <dgm:t>
        <a:bodyPr/>
        <a:lstStyle/>
        <a:p>
          <a:endParaRPr lang="de-AT"/>
        </a:p>
      </dgm:t>
    </dgm:pt>
    <dgm:pt modelId="{F1F94F16-C98D-42F7-9139-9D0DF475C816}">
      <dgm:prSet phldrT="[Text]" custT="1"/>
      <dgm:spPr/>
      <dgm:t>
        <a:bodyPr/>
        <a:lstStyle/>
        <a:p>
          <a:r>
            <a:rPr lang="de-AT" sz="1800" dirty="0" err="1">
              <a:latin typeface="Arial" panose="020B0604020202020204" pitchFamily="34" charset="0"/>
              <a:cs typeface="Arial" panose="020B0604020202020204" pitchFamily="34" charset="0"/>
            </a:rPr>
            <a:t>strategic</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analyses</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phase</a:t>
          </a:r>
          <a:endParaRPr lang="de-AT" sz="1800" dirty="0">
            <a:latin typeface="Arial" panose="020B0604020202020204" pitchFamily="34" charset="0"/>
            <a:cs typeface="Arial" panose="020B0604020202020204" pitchFamily="34" charset="0"/>
          </a:endParaRPr>
        </a:p>
      </dgm:t>
    </dgm:pt>
    <dgm:pt modelId="{6E6C3C6D-0385-4C9A-A8F0-4596F40D6EEF}" type="parTrans" cxnId="{502CF028-FD24-4BFF-B1A5-A0039C98A632}">
      <dgm:prSet/>
      <dgm:spPr/>
      <dgm:t>
        <a:bodyPr/>
        <a:lstStyle/>
        <a:p>
          <a:endParaRPr lang="de-AT"/>
        </a:p>
      </dgm:t>
    </dgm:pt>
    <dgm:pt modelId="{A3005FC8-7A8C-4D94-B803-0AD7FCEF591E}" type="sibTrans" cxnId="{502CF028-FD24-4BFF-B1A5-A0039C98A632}">
      <dgm:prSet/>
      <dgm:spPr/>
      <dgm:t>
        <a:bodyPr/>
        <a:lstStyle/>
        <a:p>
          <a:endParaRPr lang="de-AT"/>
        </a:p>
      </dgm:t>
    </dgm:pt>
    <dgm:pt modelId="{C97ADC23-4755-4E4D-A16F-F2E73FD3F024}">
      <dgm:prSet custT="1"/>
      <dgm:spPr/>
      <dgm:t>
        <a:bodyPr/>
        <a:lstStyle/>
        <a:p>
          <a:r>
            <a:rPr lang="de-AT" sz="1600" dirty="0" err="1">
              <a:latin typeface="Arial" panose="020B0604020202020204" pitchFamily="34" charset="0"/>
              <a:cs typeface="Arial" panose="020B0604020202020204" pitchFamily="34" charset="0"/>
            </a:rPr>
            <a:t>operationalization</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of</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strategic</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goals</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and</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measures</a:t>
          </a:r>
          <a:r>
            <a:rPr lang="de-AT" sz="1600" dirty="0">
              <a:latin typeface="Arial" panose="020B0604020202020204" pitchFamily="34" charset="0"/>
              <a:cs typeface="Arial" panose="020B0604020202020204" pitchFamily="34" charset="0"/>
            </a:rPr>
            <a:t> </a:t>
          </a:r>
        </a:p>
      </dgm:t>
    </dgm:pt>
    <dgm:pt modelId="{6FDAFAAE-98F4-4379-B494-83DEF4D250FE}" type="parTrans" cxnId="{CA6052C5-0BCA-481E-8B17-C53E7B112E76}">
      <dgm:prSet/>
      <dgm:spPr/>
      <dgm:t>
        <a:bodyPr/>
        <a:lstStyle/>
        <a:p>
          <a:endParaRPr lang="de-AT"/>
        </a:p>
      </dgm:t>
    </dgm:pt>
    <dgm:pt modelId="{55A5D2CD-7727-4C82-9A77-813870641E4C}" type="sibTrans" cxnId="{CA6052C5-0BCA-481E-8B17-C53E7B112E76}">
      <dgm:prSet/>
      <dgm:spPr/>
      <dgm:t>
        <a:bodyPr/>
        <a:lstStyle/>
        <a:p>
          <a:endParaRPr lang="de-AT"/>
        </a:p>
      </dgm:t>
    </dgm:pt>
    <dgm:pt modelId="{2D17C214-12C6-4ECE-AAB4-A21F55C4F3CA}">
      <dgm:prSet custT="1"/>
      <dgm:spPr/>
      <dgm:t>
        <a:bodyPr/>
        <a:lstStyle/>
        <a:p>
          <a:r>
            <a:rPr lang="de-AT" sz="1800" dirty="0" err="1">
              <a:latin typeface="Arial" panose="020B0604020202020204" pitchFamily="34" charset="0"/>
              <a:cs typeface="Arial" panose="020B0604020202020204" pitchFamily="34" charset="0"/>
            </a:rPr>
            <a:t>report</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for</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the</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management</a:t>
          </a:r>
          <a:endParaRPr lang="de-AT" sz="1800" dirty="0">
            <a:latin typeface="Arial" panose="020B0604020202020204" pitchFamily="34" charset="0"/>
            <a:cs typeface="Arial" panose="020B0604020202020204" pitchFamily="34" charset="0"/>
          </a:endParaRPr>
        </a:p>
      </dgm:t>
    </dgm:pt>
    <dgm:pt modelId="{8486F52E-AD8B-44FC-B31F-D2BD0F0E33FE}" type="parTrans" cxnId="{061C5768-BB4D-4C84-8A64-EBED294ED21A}">
      <dgm:prSet/>
      <dgm:spPr/>
      <dgm:t>
        <a:bodyPr/>
        <a:lstStyle/>
        <a:p>
          <a:endParaRPr lang="de-AT"/>
        </a:p>
      </dgm:t>
    </dgm:pt>
    <dgm:pt modelId="{4AE205A2-5AA0-4692-9498-85CA80A84FBD}" type="sibTrans" cxnId="{061C5768-BB4D-4C84-8A64-EBED294ED21A}">
      <dgm:prSet/>
      <dgm:spPr/>
      <dgm:t>
        <a:bodyPr/>
        <a:lstStyle/>
        <a:p>
          <a:endParaRPr lang="de-AT"/>
        </a:p>
      </dgm:t>
    </dgm:pt>
    <dgm:pt modelId="{BA934C34-6E41-4523-A80F-095E9A56CB08}" type="pres">
      <dgm:prSet presAssocID="{A2130B67-34D1-464F-BF73-C01146BA7076}" presName="CompostProcess" presStyleCnt="0">
        <dgm:presLayoutVars>
          <dgm:dir/>
          <dgm:resizeHandles val="exact"/>
        </dgm:presLayoutVars>
      </dgm:prSet>
      <dgm:spPr/>
    </dgm:pt>
    <dgm:pt modelId="{140031E3-5E9F-47B7-AA59-6562D9844251}" type="pres">
      <dgm:prSet presAssocID="{A2130B67-34D1-464F-BF73-C01146BA7076}" presName="arrow" presStyleLbl="bgShp" presStyleIdx="0" presStyleCnt="1" custScaleX="117647" custLinFactNeighborX="-408"/>
      <dgm:spPr/>
    </dgm:pt>
    <dgm:pt modelId="{A9EFFBDA-9CEC-4134-AE1F-B5F3545BF60C}" type="pres">
      <dgm:prSet presAssocID="{A2130B67-34D1-464F-BF73-C01146BA7076}" presName="linearProcess" presStyleCnt="0"/>
      <dgm:spPr/>
    </dgm:pt>
    <dgm:pt modelId="{DFAD42D6-ED2D-4169-8F0F-DBD60339E21C}" type="pres">
      <dgm:prSet presAssocID="{987A7546-0F64-4CA8-B6F9-D2B9279B7FD1}" presName="textNode" presStyleLbl="node1" presStyleIdx="0" presStyleCnt="5">
        <dgm:presLayoutVars>
          <dgm:bulletEnabled val="1"/>
        </dgm:presLayoutVars>
      </dgm:prSet>
      <dgm:spPr/>
    </dgm:pt>
    <dgm:pt modelId="{D42680B0-A5B0-42B1-837B-5F2E36E87456}" type="pres">
      <dgm:prSet presAssocID="{10E6DEB4-FF49-4E71-B91D-B0D81DD6460E}" presName="sibTrans" presStyleCnt="0"/>
      <dgm:spPr/>
    </dgm:pt>
    <dgm:pt modelId="{239E5FA3-7929-4F7C-9BB2-112246A24C88}" type="pres">
      <dgm:prSet presAssocID="{8EDA866E-3655-4938-AD86-0D4F54821BB0}" presName="textNode" presStyleLbl="node1" presStyleIdx="1" presStyleCnt="5">
        <dgm:presLayoutVars>
          <dgm:bulletEnabled val="1"/>
        </dgm:presLayoutVars>
      </dgm:prSet>
      <dgm:spPr/>
    </dgm:pt>
    <dgm:pt modelId="{E6F124E7-2BB4-4F7F-A6BC-476A02192CA4}" type="pres">
      <dgm:prSet presAssocID="{A3E3E931-833E-4FF9-9567-6BEDE00D106A}" presName="sibTrans" presStyleCnt="0"/>
      <dgm:spPr/>
    </dgm:pt>
    <dgm:pt modelId="{95B5B9A0-A347-4AFC-9B13-2A8458717109}" type="pres">
      <dgm:prSet presAssocID="{F1F94F16-C98D-42F7-9139-9D0DF475C816}" presName="textNode" presStyleLbl="node1" presStyleIdx="2" presStyleCnt="5">
        <dgm:presLayoutVars>
          <dgm:bulletEnabled val="1"/>
        </dgm:presLayoutVars>
      </dgm:prSet>
      <dgm:spPr/>
    </dgm:pt>
    <dgm:pt modelId="{F74BB153-6862-46E5-897D-6FBD7F5DD01B}" type="pres">
      <dgm:prSet presAssocID="{A3005FC8-7A8C-4D94-B803-0AD7FCEF591E}" presName="sibTrans" presStyleCnt="0"/>
      <dgm:spPr/>
    </dgm:pt>
    <dgm:pt modelId="{3E693C61-318A-458E-A1CA-2D3BBA3D40D7}" type="pres">
      <dgm:prSet presAssocID="{C97ADC23-4755-4E4D-A16F-F2E73FD3F024}" presName="textNode" presStyleLbl="node1" presStyleIdx="3" presStyleCnt="5">
        <dgm:presLayoutVars>
          <dgm:bulletEnabled val="1"/>
        </dgm:presLayoutVars>
      </dgm:prSet>
      <dgm:spPr/>
    </dgm:pt>
    <dgm:pt modelId="{EB4BE99A-61B7-42B0-AA39-8FEE0E16D3DA}" type="pres">
      <dgm:prSet presAssocID="{55A5D2CD-7727-4C82-9A77-813870641E4C}" presName="sibTrans" presStyleCnt="0"/>
      <dgm:spPr/>
    </dgm:pt>
    <dgm:pt modelId="{0148BF2C-8902-4A60-B08E-2572F3662976}" type="pres">
      <dgm:prSet presAssocID="{2D17C214-12C6-4ECE-AAB4-A21F55C4F3CA}" presName="textNode" presStyleLbl="node1" presStyleIdx="4" presStyleCnt="5">
        <dgm:presLayoutVars>
          <dgm:bulletEnabled val="1"/>
        </dgm:presLayoutVars>
      </dgm:prSet>
      <dgm:spPr/>
    </dgm:pt>
  </dgm:ptLst>
  <dgm:cxnLst>
    <dgm:cxn modelId="{0F3F9219-BC19-4EFC-BEA9-F2B5014BA51C}" type="presOf" srcId="{F1F94F16-C98D-42F7-9139-9D0DF475C816}" destId="{95B5B9A0-A347-4AFC-9B13-2A8458717109}" srcOrd="0" destOrd="0" presId="urn:microsoft.com/office/officeart/2005/8/layout/hProcess9"/>
    <dgm:cxn modelId="{502CF028-FD24-4BFF-B1A5-A0039C98A632}" srcId="{A2130B67-34D1-464F-BF73-C01146BA7076}" destId="{F1F94F16-C98D-42F7-9139-9D0DF475C816}" srcOrd="2" destOrd="0" parTransId="{6E6C3C6D-0385-4C9A-A8F0-4596F40D6EEF}" sibTransId="{A3005FC8-7A8C-4D94-B803-0AD7FCEF591E}"/>
    <dgm:cxn modelId="{A51A0D35-23A4-495B-B20E-CA1055E0A359}" srcId="{A2130B67-34D1-464F-BF73-C01146BA7076}" destId="{987A7546-0F64-4CA8-B6F9-D2B9279B7FD1}" srcOrd="0" destOrd="0" parTransId="{C7DD3A7A-CF0B-42D6-A9CC-01EB5499545C}" sibTransId="{10E6DEB4-FF49-4E71-B91D-B0D81DD6460E}"/>
    <dgm:cxn modelId="{061C5768-BB4D-4C84-8A64-EBED294ED21A}" srcId="{A2130B67-34D1-464F-BF73-C01146BA7076}" destId="{2D17C214-12C6-4ECE-AAB4-A21F55C4F3CA}" srcOrd="4" destOrd="0" parTransId="{8486F52E-AD8B-44FC-B31F-D2BD0F0E33FE}" sibTransId="{4AE205A2-5AA0-4692-9498-85CA80A84FBD}"/>
    <dgm:cxn modelId="{008E0D7F-8E02-46F1-B39E-1AF0A959A6FA}" type="presOf" srcId="{C97ADC23-4755-4E4D-A16F-F2E73FD3F024}" destId="{3E693C61-318A-458E-A1CA-2D3BBA3D40D7}" srcOrd="0" destOrd="0" presId="urn:microsoft.com/office/officeart/2005/8/layout/hProcess9"/>
    <dgm:cxn modelId="{F6D9A082-0576-4791-A5FC-CB292E5037A5}" type="presOf" srcId="{8EDA866E-3655-4938-AD86-0D4F54821BB0}" destId="{239E5FA3-7929-4F7C-9BB2-112246A24C88}" srcOrd="0" destOrd="0" presId="urn:microsoft.com/office/officeart/2005/8/layout/hProcess9"/>
    <dgm:cxn modelId="{5A7B388C-0163-466E-AB20-B1B4DFC34736}" srcId="{A2130B67-34D1-464F-BF73-C01146BA7076}" destId="{8EDA866E-3655-4938-AD86-0D4F54821BB0}" srcOrd="1" destOrd="0" parTransId="{A686D750-F32A-44E4-AE1B-20218A73F843}" sibTransId="{A3E3E931-833E-4FF9-9567-6BEDE00D106A}"/>
    <dgm:cxn modelId="{83CA36A9-B601-4D19-ABBF-2CF2AE4BB2A2}" type="presOf" srcId="{A2130B67-34D1-464F-BF73-C01146BA7076}" destId="{BA934C34-6E41-4523-A80F-095E9A56CB08}" srcOrd="0" destOrd="0" presId="urn:microsoft.com/office/officeart/2005/8/layout/hProcess9"/>
    <dgm:cxn modelId="{CA6052C5-0BCA-481E-8B17-C53E7B112E76}" srcId="{A2130B67-34D1-464F-BF73-C01146BA7076}" destId="{C97ADC23-4755-4E4D-A16F-F2E73FD3F024}" srcOrd="3" destOrd="0" parTransId="{6FDAFAAE-98F4-4379-B494-83DEF4D250FE}" sibTransId="{55A5D2CD-7727-4C82-9A77-813870641E4C}"/>
    <dgm:cxn modelId="{0F2FA1F6-6222-42B1-B2A7-BCA545BE2225}" type="presOf" srcId="{987A7546-0F64-4CA8-B6F9-D2B9279B7FD1}" destId="{DFAD42D6-ED2D-4169-8F0F-DBD60339E21C}" srcOrd="0" destOrd="0" presId="urn:microsoft.com/office/officeart/2005/8/layout/hProcess9"/>
    <dgm:cxn modelId="{89DF21F7-A87D-4C8E-ADA4-FFDF1192A5A5}" type="presOf" srcId="{2D17C214-12C6-4ECE-AAB4-A21F55C4F3CA}" destId="{0148BF2C-8902-4A60-B08E-2572F3662976}" srcOrd="0" destOrd="0" presId="urn:microsoft.com/office/officeart/2005/8/layout/hProcess9"/>
    <dgm:cxn modelId="{13087708-D3E5-4ED0-A233-B2C88B5E9E7F}" type="presParOf" srcId="{BA934C34-6E41-4523-A80F-095E9A56CB08}" destId="{140031E3-5E9F-47B7-AA59-6562D9844251}" srcOrd="0" destOrd="0" presId="urn:microsoft.com/office/officeart/2005/8/layout/hProcess9"/>
    <dgm:cxn modelId="{E01E8193-76CB-4722-9BEC-88CFC355F694}" type="presParOf" srcId="{BA934C34-6E41-4523-A80F-095E9A56CB08}" destId="{A9EFFBDA-9CEC-4134-AE1F-B5F3545BF60C}" srcOrd="1" destOrd="0" presId="urn:microsoft.com/office/officeart/2005/8/layout/hProcess9"/>
    <dgm:cxn modelId="{17AC130B-F2F3-4BF9-AE3D-52B31DF2A498}" type="presParOf" srcId="{A9EFFBDA-9CEC-4134-AE1F-B5F3545BF60C}" destId="{DFAD42D6-ED2D-4169-8F0F-DBD60339E21C}" srcOrd="0" destOrd="0" presId="urn:microsoft.com/office/officeart/2005/8/layout/hProcess9"/>
    <dgm:cxn modelId="{BF1BA777-A84F-46EA-BD4C-EB7008895C61}" type="presParOf" srcId="{A9EFFBDA-9CEC-4134-AE1F-B5F3545BF60C}" destId="{D42680B0-A5B0-42B1-837B-5F2E36E87456}" srcOrd="1" destOrd="0" presId="urn:microsoft.com/office/officeart/2005/8/layout/hProcess9"/>
    <dgm:cxn modelId="{0072841C-1AC4-4163-A31E-3C12EBF15C96}" type="presParOf" srcId="{A9EFFBDA-9CEC-4134-AE1F-B5F3545BF60C}" destId="{239E5FA3-7929-4F7C-9BB2-112246A24C88}" srcOrd="2" destOrd="0" presId="urn:microsoft.com/office/officeart/2005/8/layout/hProcess9"/>
    <dgm:cxn modelId="{ED9FCC9A-3BC8-4D3E-B6DA-453F66CE3CC7}" type="presParOf" srcId="{A9EFFBDA-9CEC-4134-AE1F-B5F3545BF60C}" destId="{E6F124E7-2BB4-4F7F-A6BC-476A02192CA4}" srcOrd="3" destOrd="0" presId="urn:microsoft.com/office/officeart/2005/8/layout/hProcess9"/>
    <dgm:cxn modelId="{14C30774-F4B0-4F34-8A92-19745EB13848}" type="presParOf" srcId="{A9EFFBDA-9CEC-4134-AE1F-B5F3545BF60C}" destId="{95B5B9A0-A347-4AFC-9B13-2A8458717109}" srcOrd="4" destOrd="0" presId="urn:microsoft.com/office/officeart/2005/8/layout/hProcess9"/>
    <dgm:cxn modelId="{234FF314-D8DB-4C4B-85AC-30BA23C9D822}" type="presParOf" srcId="{A9EFFBDA-9CEC-4134-AE1F-B5F3545BF60C}" destId="{F74BB153-6862-46E5-897D-6FBD7F5DD01B}" srcOrd="5" destOrd="0" presId="urn:microsoft.com/office/officeart/2005/8/layout/hProcess9"/>
    <dgm:cxn modelId="{800E8C7D-99FA-4DF4-AF32-266BB13D6041}" type="presParOf" srcId="{A9EFFBDA-9CEC-4134-AE1F-B5F3545BF60C}" destId="{3E693C61-318A-458E-A1CA-2D3BBA3D40D7}" srcOrd="6" destOrd="0" presId="urn:microsoft.com/office/officeart/2005/8/layout/hProcess9"/>
    <dgm:cxn modelId="{2A9829B6-77EF-4E0D-8257-5970DFE2E698}" type="presParOf" srcId="{A9EFFBDA-9CEC-4134-AE1F-B5F3545BF60C}" destId="{EB4BE99A-61B7-42B0-AA39-8FEE0E16D3DA}" srcOrd="7" destOrd="0" presId="urn:microsoft.com/office/officeart/2005/8/layout/hProcess9"/>
    <dgm:cxn modelId="{482D77C4-630F-4B20-93AC-149A36D27E65}" type="presParOf" srcId="{A9EFFBDA-9CEC-4134-AE1F-B5F3545BF60C}" destId="{0148BF2C-8902-4A60-B08E-2572F3662976}"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2130B67-34D1-464F-BF73-C01146BA7076}" type="doc">
      <dgm:prSet loTypeId="urn:microsoft.com/office/officeart/2005/8/layout/hProcess9" loCatId="process" qsTypeId="urn:microsoft.com/office/officeart/2005/8/quickstyle/simple1" qsCatId="simple" csTypeId="urn:microsoft.com/office/officeart/2005/8/colors/accent3_1" csCatId="accent3" phldr="1"/>
      <dgm:spPr/>
    </dgm:pt>
    <dgm:pt modelId="{987A7546-0F64-4CA8-B6F9-D2B9279B7FD1}">
      <dgm:prSet phldrT="[Text]" custT="1"/>
      <dgm:spPr/>
      <dgm:t>
        <a:bodyPr/>
        <a:lstStyle/>
        <a:p>
          <a:pPr algn="ctr"/>
          <a:r>
            <a:rPr lang="de-AT" sz="1800" b="0" dirty="0" err="1">
              <a:latin typeface="Arial" panose="020B0604020202020204" pitchFamily="34" charset="0"/>
              <a:cs typeface="Arial" panose="020B0604020202020204" pitchFamily="34" charset="0"/>
            </a:rPr>
            <a:t>clear</a:t>
          </a:r>
          <a:r>
            <a:rPr lang="de-AT" sz="1800" b="0" dirty="0">
              <a:latin typeface="Arial" panose="020B0604020202020204" pitchFamily="34" charset="0"/>
              <a:cs typeface="Arial" panose="020B0604020202020204" pitchFamily="34" charset="0"/>
            </a:rPr>
            <a:t> </a:t>
          </a:r>
          <a:r>
            <a:rPr lang="de-AT" sz="1800" b="0" dirty="0" err="1">
              <a:latin typeface="Arial" panose="020B0604020202020204" pitchFamily="34" charset="0"/>
              <a:cs typeface="Arial" panose="020B0604020202020204" pitchFamily="34" charset="0"/>
            </a:rPr>
            <a:t>position</a:t>
          </a:r>
          <a:endParaRPr lang="de-AT" sz="1800" b="0" dirty="0">
            <a:latin typeface="Arial" panose="020B0604020202020204" pitchFamily="34" charset="0"/>
            <a:cs typeface="Arial" panose="020B0604020202020204" pitchFamily="34" charset="0"/>
          </a:endParaRPr>
        </a:p>
      </dgm:t>
    </dgm:pt>
    <dgm:pt modelId="{C7DD3A7A-CF0B-42D6-A9CC-01EB5499545C}" type="parTrans" cxnId="{A51A0D35-23A4-495B-B20E-CA1055E0A359}">
      <dgm:prSet/>
      <dgm:spPr/>
      <dgm:t>
        <a:bodyPr/>
        <a:lstStyle/>
        <a:p>
          <a:endParaRPr lang="de-AT"/>
        </a:p>
      </dgm:t>
    </dgm:pt>
    <dgm:pt modelId="{10E6DEB4-FF49-4E71-B91D-B0D81DD6460E}" type="sibTrans" cxnId="{A51A0D35-23A4-495B-B20E-CA1055E0A359}">
      <dgm:prSet/>
      <dgm:spPr/>
      <dgm:t>
        <a:bodyPr/>
        <a:lstStyle/>
        <a:p>
          <a:endParaRPr lang="de-AT"/>
        </a:p>
      </dgm:t>
    </dgm:pt>
    <dgm:pt modelId="{8EDA866E-3655-4938-AD86-0D4F54821BB0}">
      <dgm:prSet phldrT="[Text]" custT="1"/>
      <dgm:spPr/>
      <dgm:t>
        <a:bodyPr/>
        <a:lstStyle/>
        <a:p>
          <a:r>
            <a:rPr lang="de-AT" sz="1800" dirty="0" err="1">
              <a:latin typeface="Arial" panose="020B0604020202020204" pitchFamily="34" charset="0"/>
              <a:cs typeface="Arial" panose="020B0604020202020204" pitchFamily="34" charset="0"/>
            </a:rPr>
            <a:t>strategic</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planning</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phase</a:t>
          </a:r>
          <a:endParaRPr lang="de-AT" sz="1800" dirty="0">
            <a:latin typeface="Arial" panose="020B0604020202020204" pitchFamily="34" charset="0"/>
            <a:cs typeface="Arial" panose="020B0604020202020204" pitchFamily="34" charset="0"/>
          </a:endParaRPr>
        </a:p>
      </dgm:t>
    </dgm:pt>
    <dgm:pt modelId="{A686D750-F32A-44E4-AE1B-20218A73F843}" type="parTrans" cxnId="{5A7B388C-0163-466E-AB20-B1B4DFC34736}">
      <dgm:prSet/>
      <dgm:spPr/>
      <dgm:t>
        <a:bodyPr/>
        <a:lstStyle/>
        <a:p>
          <a:endParaRPr lang="de-AT"/>
        </a:p>
      </dgm:t>
    </dgm:pt>
    <dgm:pt modelId="{A3E3E931-833E-4FF9-9567-6BEDE00D106A}" type="sibTrans" cxnId="{5A7B388C-0163-466E-AB20-B1B4DFC34736}">
      <dgm:prSet/>
      <dgm:spPr/>
      <dgm:t>
        <a:bodyPr/>
        <a:lstStyle/>
        <a:p>
          <a:endParaRPr lang="de-AT"/>
        </a:p>
      </dgm:t>
    </dgm:pt>
    <dgm:pt modelId="{F1F94F16-C98D-42F7-9139-9D0DF475C816}">
      <dgm:prSet phldrT="[Text]" custT="1"/>
      <dgm:spPr>
        <a:solidFill>
          <a:srgbClr val="0093DD">
            <a:alpha val="80000"/>
          </a:srgbClr>
        </a:solidFill>
        <a:ln>
          <a:solidFill>
            <a:srgbClr val="0093DD">
              <a:alpha val="80000"/>
            </a:srgbClr>
          </a:solidFill>
        </a:ln>
      </dgm:spPr>
      <dgm:t>
        <a:bodyPr/>
        <a:lstStyle/>
        <a:p>
          <a:r>
            <a:rPr lang="de-AT" sz="1800" dirty="0" err="1">
              <a:latin typeface="Arial" panose="020B0604020202020204" pitchFamily="34" charset="0"/>
              <a:cs typeface="Arial" panose="020B0604020202020204" pitchFamily="34" charset="0"/>
            </a:rPr>
            <a:t>strategic</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analyses</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phase</a:t>
          </a:r>
          <a:endParaRPr lang="de-AT" sz="1800" dirty="0">
            <a:latin typeface="Arial" panose="020B0604020202020204" pitchFamily="34" charset="0"/>
            <a:cs typeface="Arial" panose="020B0604020202020204" pitchFamily="34" charset="0"/>
          </a:endParaRPr>
        </a:p>
      </dgm:t>
    </dgm:pt>
    <dgm:pt modelId="{6E6C3C6D-0385-4C9A-A8F0-4596F40D6EEF}" type="parTrans" cxnId="{502CF028-FD24-4BFF-B1A5-A0039C98A632}">
      <dgm:prSet/>
      <dgm:spPr/>
      <dgm:t>
        <a:bodyPr/>
        <a:lstStyle/>
        <a:p>
          <a:endParaRPr lang="de-AT"/>
        </a:p>
      </dgm:t>
    </dgm:pt>
    <dgm:pt modelId="{A3005FC8-7A8C-4D94-B803-0AD7FCEF591E}" type="sibTrans" cxnId="{502CF028-FD24-4BFF-B1A5-A0039C98A632}">
      <dgm:prSet/>
      <dgm:spPr/>
      <dgm:t>
        <a:bodyPr/>
        <a:lstStyle/>
        <a:p>
          <a:endParaRPr lang="de-AT"/>
        </a:p>
      </dgm:t>
    </dgm:pt>
    <dgm:pt modelId="{C97ADC23-4755-4E4D-A16F-F2E73FD3F024}">
      <dgm:prSet custT="1"/>
      <dgm:spPr/>
      <dgm:t>
        <a:bodyPr/>
        <a:lstStyle/>
        <a:p>
          <a:r>
            <a:rPr lang="de-AT" sz="1600" dirty="0" err="1">
              <a:latin typeface="Arial" panose="020B0604020202020204" pitchFamily="34" charset="0"/>
              <a:cs typeface="Arial" panose="020B0604020202020204" pitchFamily="34" charset="0"/>
            </a:rPr>
            <a:t>operationalization</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of</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strategic</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goals</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and</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measures</a:t>
          </a:r>
          <a:r>
            <a:rPr lang="de-AT" sz="1600" dirty="0">
              <a:latin typeface="Arial" panose="020B0604020202020204" pitchFamily="34" charset="0"/>
              <a:cs typeface="Arial" panose="020B0604020202020204" pitchFamily="34" charset="0"/>
            </a:rPr>
            <a:t> </a:t>
          </a:r>
        </a:p>
      </dgm:t>
    </dgm:pt>
    <dgm:pt modelId="{6FDAFAAE-98F4-4379-B494-83DEF4D250FE}" type="parTrans" cxnId="{CA6052C5-0BCA-481E-8B17-C53E7B112E76}">
      <dgm:prSet/>
      <dgm:spPr/>
      <dgm:t>
        <a:bodyPr/>
        <a:lstStyle/>
        <a:p>
          <a:endParaRPr lang="de-AT"/>
        </a:p>
      </dgm:t>
    </dgm:pt>
    <dgm:pt modelId="{55A5D2CD-7727-4C82-9A77-813870641E4C}" type="sibTrans" cxnId="{CA6052C5-0BCA-481E-8B17-C53E7B112E76}">
      <dgm:prSet/>
      <dgm:spPr/>
      <dgm:t>
        <a:bodyPr/>
        <a:lstStyle/>
        <a:p>
          <a:endParaRPr lang="de-AT"/>
        </a:p>
      </dgm:t>
    </dgm:pt>
    <dgm:pt modelId="{2D17C214-12C6-4ECE-AAB4-A21F55C4F3CA}">
      <dgm:prSet custT="1"/>
      <dgm:spPr/>
      <dgm:t>
        <a:bodyPr/>
        <a:lstStyle/>
        <a:p>
          <a:r>
            <a:rPr lang="de-AT" sz="1800" dirty="0" err="1">
              <a:latin typeface="Arial" panose="020B0604020202020204" pitchFamily="34" charset="0"/>
              <a:cs typeface="Arial" panose="020B0604020202020204" pitchFamily="34" charset="0"/>
            </a:rPr>
            <a:t>report</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for</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the</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management</a:t>
          </a:r>
          <a:endParaRPr lang="de-AT" sz="1800" dirty="0">
            <a:latin typeface="Arial" panose="020B0604020202020204" pitchFamily="34" charset="0"/>
            <a:cs typeface="Arial" panose="020B0604020202020204" pitchFamily="34" charset="0"/>
          </a:endParaRPr>
        </a:p>
      </dgm:t>
    </dgm:pt>
    <dgm:pt modelId="{8486F52E-AD8B-44FC-B31F-D2BD0F0E33FE}" type="parTrans" cxnId="{061C5768-BB4D-4C84-8A64-EBED294ED21A}">
      <dgm:prSet/>
      <dgm:spPr/>
      <dgm:t>
        <a:bodyPr/>
        <a:lstStyle/>
        <a:p>
          <a:endParaRPr lang="de-AT"/>
        </a:p>
      </dgm:t>
    </dgm:pt>
    <dgm:pt modelId="{4AE205A2-5AA0-4692-9498-85CA80A84FBD}" type="sibTrans" cxnId="{061C5768-BB4D-4C84-8A64-EBED294ED21A}">
      <dgm:prSet/>
      <dgm:spPr/>
      <dgm:t>
        <a:bodyPr/>
        <a:lstStyle/>
        <a:p>
          <a:endParaRPr lang="de-AT"/>
        </a:p>
      </dgm:t>
    </dgm:pt>
    <dgm:pt modelId="{BA934C34-6E41-4523-A80F-095E9A56CB08}" type="pres">
      <dgm:prSet presAssocID="{A2130B67-34D1-464F-BF73-C01146BA7076}" presName="CompostProcess" presStyleCnt="0">
        <dgm:presLayoutVars>
          <dgm:dir/>
          <dgm:resizeHandles val="exact"/>
        </dgm:presLayoutVars>
      </dgm:prSet>
      <dgm:spPr/>
    </dgm:pt>
    <dgm:pt modelId="{140031E3-5E9F-47B7-AA59-6562D9844251}" type="pres">
      <dgm:prSet presAssocID="{A2130B67-34D1-464F-BF73-C01146BA7076}" presName="arrow" presStyleLbl="bgShp" presStyleIdx="0" presStyleCnt="1" custScaleX="117647" custLinFactNeighborX="-408"/>
      <dgm:spPr/>
    </dgm:pt>
    <dgm:pt modelId="{A9EFFBDA-9CEC-4134-AE1F-B5F3545BF60C}" type="pres">
      <dgm:prSet presAssocID="{A2130B67-34D1-464F-BF73-C01146BA7076}" presName="linearProcess" presStyleCnt="0"/>
      <dgm:spPr/>
    </dgm:pt>
    <dgm:pt modelId="{DFAD42D6-ED2D-4169-8F0F-DBD60339E21C}" type="pres">
      <dgm:prSet presAssocID="{987A7546-0F64-4CA8-B6F9-D2B9279B7FD1}" presName="textNode" presStyleLbl="node1" presStyleIdx="0" presStyleCnt="5">
        <dgm:presLayoutVars>
          <dgm:bulletEnabled val="1"/>
        </dgm:presLayoutVars>
      </dgm:prSet>
      <dgm:spPr/>
    </dgm:pt>
    <dgm:pt modelId="{D42680B0-A5B0-42B1-837B-5F2E36E87456}" type="pres">
      <dgm:prSet presAssocID="{10E6DEB4-FF49-4E71-B91D-B0D81DD6460E}" presName="sibTrans" presStyleCnt="0"/>
      <dgm:spPr/>
    </dgm:pt>
    <dgm:pt modelId="{239E5FA3-7929-4F7C-9BB2-112246A24C88}" type="pres">
      <dgm:prSet presAssocID="{8EDA866E-3655-4938-AD86-0D4F54821BB0}" presName="textNode" presStyleLbl="node1" presStyleIdx="1" presStyleCnt="5">
        <dgm:presLayoutVars>
          <dgm:bulletEnabled val="1"/>
        </dgm:presLayoutVars>
      </dgm:prSet>
      <dgm:spPr/>
    </dgm:pt>
    <dgm:pt modelId="{E6F124E7-2BB4-4F7F-A6BC-476A02192CA4}" type="pres">
      <dgm:prSet presAssocID="{A3E3E931-833E-4FF9-9567-6BEDE00D106A}" presName="sibTrans" presStyleCnt="0"/>
      <dgm:spPr/>
    </dgm:pt>
    <dgm:pt modelId="{95B5B9A0-A347-4AFC-9B13-2A8458717109}" type="pres">
      <dgm:prSet presAssocID="{F1F94F16-C98D-42F7-9139-9D0DF475C816}" presName="textNode" presStyleLbl="node1" presStyleIdx="2" presStyleCnt="5">
        <dgm:presLayoutVars>
          <dgm:bulletEnabled val="1"/>
        </dgm:presLayoutVars>
      </dgm:prSet>
      <dgm:spPr/>
    </dgm:pt>
    <dgm:pt modelId="{F74BB153-6862-46E5-897D-6FBD7F5DD01B}" type="pres">
      <dgm:prSet presAssocID="{A3005FC8-7A8C-4D94-B803-0AD7FCEF591E}" presName="sibTrans" presStyleCnt="0"/>
      <dgm:spPr/>
    </dgm:pt>
    <dgm:pt modelId="{3E693C61-318A-458E-A1CA-2D3BBA3D40D7}" type="pres">
      <dgm:prSet presAssocID="{C97ADC23-4755-4E4D-A16F-F2E73FD3F024}" presName="textNode" presStyleLbl="node1" presStyleIdx="3" presStyleCnt="5">
        <dgm:presLayoutVars>
          <dgm:bulletEnabled val="1"/>
        </dgm:presLayoutVars>
      </dgm:prSet>
      <dgm:spPr/>
    </dgm:pt>
    <dgm:pt modelId="{EB4BE99A-61B7-42B0-AA39-8FEE0E16D3DA}" type="pres">
      <dgm:prSet presAssocID="{55A5D2CD-7727-4C82-9A77-813870641E4C}" presName="sibTrans" presStyleCnt="0"/>
      <dgm:spPr/>
    </dgm:pt>
    <dgm:pt modelId="{0148BF2C-8902-4A60-B08E-2572F3662976}" type="pres">
      <dgm:prSet presAssocID="{2D17C214-12C6-4ECE-AAB4-A21F55C4F3CA}" presName="textNode" presStyleLbl="node1" presStyleIdx="4" presStyleCnt="5">
        <dgm:presLayoutVars>
          <dgm:bulletEnabled val="1"/>
        </dgm:presLayoutVars>
      </dgm:prSet>
      <dgm:spPr/>
    </dgm:pt>
  </dgm:ptLst>
  <dgm:cxnLst>
    <dgm:cxn modelId="{0F3F9219-BC19-4EFC-BEA9-F2B5014BA51C}" type="presOf" srcId="{F1F94F16-C98D-42F7-9139-9D0DF475C816}" destId="{95B5B9A0-A347-4AFC-9B13-2A8458717109}" srcOrd="0" destOrd="0" presId="urn:microsoft.com/office/officeart/2005/8/layout/hProcess9"/>
    <dgm:cxn modelId="{502CF028-FD24-4BFF-B1A5-A0039C98A632}" srcId="{A2130B67-34D1-464F-BF73-C01146BA7076}" destId="{F1F94F16-C98D-42F7-9139-9D0DF475C816}" srcOrd="2" destOrd="0" parTransId="{6E6C3C6D-0385-4C9A-A8F0-4596F40D6EEF}" sibTransId="{A3005FC8-7A8C-4D94-B803-0AD7FCEF591E}"/>
    <dgm:cxn modelId="{A51A0D35-23A4-495B-B20E-CA1055E0A359}" srcId="{A2130B67-34D1-464F-BF73-C01146BA7076}" destId="{987A7546-0F64-4CA8-B6F9-D2B9279B7FD1}" srcOrd="0" destOrd="0" parTransId="{C7DD3A7A-CF0B-42D6-A9CC-01EB5499545C}" sibTransId="{10E6DEB4-FF49-4E71-B91D-B0D81DD6460E}"/>
    <dgm:cxn modelId="{061C5768-BB4D-4C84-8A64-EBED294ED21A}" srcId="{A2130B67-34D1-464F-BF73-C01146BA7076}" destId="{2D17C214-12C6-4ECE-AAB4-A21F55C4F3CA}" srcOrd="4" destOrd="0" parTransId="{8486F52E-AD8B-44FC-B31F-D2BD0F0E33FE}" sibTransId="{4AE205A2-5AA0-4692-9498-85CA80A84FBD}"/>
    <dgm:cxn modelId="{008E0D7F-8E02-46F1-B39E-1AF0A959A6FA}" type="presOf" srcId="{C97ADC23-4755-4E4D-A16F-F2E73FD3F024}" destId="{3E693C61-318A-458E-A1CA-2D3BBA3D40D7}" srcOrd="0" destOrd="0" presId="urn:microsoft.com/office/officeart/2005/8/layout/hProcess9"/>
    <dgm:cxn modelId="{F6D9A082-0576-4791-A5FC-CB292E5037A5}" type="presOf" srcId="{8EDA866E-3655-4938-AD86-0D4F54821BB0}" destId="{239E5FA3-7929-4F7C-9BB2-112246A24C88}" srcOrd="0" destOrd="0" presId="urn:microsoft.com/office/officeart/2005/8/layout/hProcess9"/>
    <dgm:cxn modelId="{5A7B388C-0163-466E-AB20-B1B4DFC34736}" srcId="{A2130B67-34D1-464F-BF73-C01146BA7076}" destId="{8EDA866E-3655-4938-AD86-0D4F54821BB0}" srcOrd="1" destOrd="0" parTransId="{A686D750-F32A-44E4-AE1B-20218A73F843}" sibTransId="{A3E3E931-833E-4FF9-9567-6BEDE00D106A}"/>
    <dgm:cxn modelId="{83CA36A9-B601-4D19-ABBF-2CF2AE4BB2A2}" type="presOf" srcId="{A2130B67-34D1-464F-BF73-C01146BA7076}" destId="{BA934C34-6E41-4523-A80F-095E9A56CB08}" srcOrd="0" destOrd="0" presId="urn:microsoft.com/office/officeart/2005/8/layout/hProcess9"/>
    <dgm:cxn modelId="{CA6052C5-0BCA-481E-8B17-C53E7B112E76}" srcId="{A2130B67-34D1-464F-BF73-C01146BA7076}" destId="{C97ADC23-4755-4E4D-A16F-F2E73FD3F024}" srcOrd="3" destOrd="0" parTransId="{6FDAFAAE-98F4-4379-B494-83DEF4D250FE}" sibTransId="{55A5D2CD-7727-4C82-9A77-813870641E4C}"/>
    <dgm:cxn modelId="{0F2FA1F6-6222-42B1-B2A7-BCA545BE2225}" type="presOf" srcId="{987A7546-0F64-4CA8-B6F9-D2B9279B7FD1}" destId="{DFAD42D6-ED2D-4169-8F0F-DBD60339E21C}" srcOrd="0" destOrd="0" presId="urn:microsoft.com/office/officeart/2005/8/layout/hProcess9"/>
    <dgm:cxn modelId="{89DF21F7-A87D-4C8E-ADA4-FFDF1192A5A5}" type="presOf" srcId="{2D17C214-12C6-4ECE-AAB4-A21F55C4F3CA}" destId="{0148BF2C-8902-4A60-B08E-2572F3662976}" srcOrd="0" destOrd="0" presId="urn:microsoft.com/office/officeart/2005/8/layout/hProcess9"/>
    <dgm:cxn modelId="{13087708-D3E5-4ED0-A233-B2C88B5E9E7F}" type="presParOf" srcId="{BA934C34-6E41-4523-A80F-095E9A56CB08}" destId="{140031E3-5E9F-47B7-AA59-6562D9844251}" srcOrd="0" destOrd="0" presId="urn:microsoft.com/office/officeart/2005/8/layout/hProcess9"/>
    <dgm:cxn modelId="{E01E8193-76CB-4722-9BEC-88CFC355F694}" type="presParOf" srcId="{BA934C34-6E41-4523-A80F-095E9A56CB08}" destId="{A9EFFBDA-9CEC-4134-AE1F-B5F3545BF60C}" srcOrd="1" destOrd="0" presId="urn:microsoft.com/office/officeart/2005/8/layout/hProcess9"/>
    <dgm:cxn modelId="{17AC130B-F2F3-4BF9-AE3D-52B31DF2A498}" type="presParOf" srcId="{A9EFFBDA-9CEC-4134-AE1F-B5F3545BF60C}" destId="{DFAD42D6-ED2D-4169-8F0F-DBD60339E21C}" srcOrd="0" destOrd="0" presId="urn:microsoft.com/office/officeart/2005/8/layout/hProcess9"/>
    <dgm:cxn modelId="{BF1BA777-A84F-46EA-BD4C-EB7008895C61}" type="presParOf" srcId="{A9EFFBDA-9CEC-4134-AE1F-B5F3545BF60C}" destId="{D42680B0-A5B0-42B1-837B-5F2E36E87456}" srcOrd="1" destOrd="0" presId="urn:microsoft.com/office/officeart/2005/8/layout/hProcess9"/>
    <dgm:cxn modelId="{0072841C-1AC4-4163-A31E-3C12EBF15C96}" type="presParOf" srcId="{A9EFFBDA-9CEC-4134-AE1F-B5F3545BF60C}" destId="{239E5FA3-7929-4F7C-9BB2-112246A24C88}" srcOrd="2" destOrd="0" presId="urn:microsoft.com/office/officeart/2005/8/layout/hProcess9"/>
    <dgm:cxn modelId="{ED9FCC9A-3BC8-4D3E-B6DA-453F66CE3CC7}" type="presParOf" srcId="{A9EFFBDA-9CEC-4134-AE1F-B5F3545BF60C}" destId="{E6F124E7-2BB4-4F7F-A6BC-476A02192CA4}" srcOrd="3" destOrd="0" presId="urn:microsoft.com/office/officeart/2005/8/layout/hProcess9"/>
    <dgm:cxn modelId="{14C30774-F4B0-4F34-8A92-19745EB13848}" type="presParOf" srcId="{A9EFFBDA-9CEC-4134-AE1F-B5F3545BF60C}" destId="{95B5B9A0-A347-4AFC-9B13-2A8458717109}" srcOrd="4" destOrd="0" presId="urn:microsoft.com/office/officeart/2005/8/layout/hProcess9"/>
    <dgm:cxn modelId="{234FF314-D8DB-4C4B-85AC-30BA23C9D822}" type="presParOf" srcId="{A9EFFBDA-9CEC-4134-AE1F-B5F3545BF60C}" destId="{F74BB153-6862-46E5-897D-6FBD7F5DD01B}" srcOrd="5" destOrd="0" presId="urn:microsoft.com/office/officeart/2005/8/layout/hProcess9"/>
    <dgm:cxn modelId="{800E8C7D-99FA-4DF4-AF32-266BB13D6041}" type="presParOf" srcId="{A9EFFBDA-9CEC-4134-AE1F-B5F3545BF60C}" destId="{3E693C61-318A-458E-A1CA-2D3BBA3D40D7}" srcOrd="6" destOrd="0" presId="urn:microsoft.com/office/officeart/2005/8/layout/hProcess9"/>
    <dgm:cxn modelId="{2A9829B6-77EF-4E0D-8257-5970DFE2E698}" type="presParOf" srcId="{A9EFFBDA-9CEC-4134-AE1F-B5F3545BF60C}" destId="{EB4BE99A-61B7-42B0-AA39-8FEE0E16D3DA}" srcOrd="7" destOrd="0" presId="urn:microsoft.com/office/officeart/2005/8/layout/hProcess9"/>
    <dgm:cxn modelId="{482D77C4-630F-4B20-93AC-149A36D27E65}" type="presParOf" srcId="{A9EFFBDA-9CEC-4134-AE1F-B5F3545BF60C}" destId="{0148BF2C-8902-4A60-B08E-2572F3662976}"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2130B67-34D1-464F-BF73-C01146BA7076}" type="doc">
      <dgm:prSet loTypeId="urn:microsoft.com/office/officeart/2005/8/layout/hProcess9" loCatId="process" qsTypeId="urn:microsoft.com/office/officeart/2005/8/quickstyle/simple1" qsCatId="simple" csTypeId="urn:microsoft.com/office/officeart/2005/8/colors/accent3_1" csCatId="accent3" phldr="1"/>
      <dgm:spPr/>
    </dgm:pt>
    <dgm:pt modelId="{987A7546-0F64-4CA8-B6F9-D2B9279B7FD1}">
      <dgm:prSet phldrT="[Text]" custT="1"/>
      <dgm:spPr/>
      <dgm:t>
        <a:bodyPr/>
        <a:lstStyle/>
        <a:p>
          <a:pPr algn="ctr"/>
          <a:r>
            <a:rPr lang="de-AT" sz="1800" b="0" dirty="0" err="1">
              <a:latin typeface="Arial" panose="020B0604020202020204" pitchFamily="34" charset="0"/>
              <a:cs typeface="Arial" panose="020B0604020202020204" pitchFamily="34" charset="0"/>
            </a:rPr>
            <a:t>clear</a:t>
          </a:r>
          <a:r>
            <a:rPr lang="de-AT" sz="1800" b="0" dirty="0">
              <a:latin typeface="Arial" panose="020B0604020202020204" pitchFamily="34" charset="0"/>
              <a:cs typeface="Arial" panose="020B0604020202020204" pitchFamily="34" charset="0"/>
            </a:rPr>
            <a:t> </a:t>
          </a:r>
          <a:r>
            <a:rPr lang="de-AT" sz="1800" b="0" dirty="0" err="1">
              <a:latin typeface="Arial" panose="020B0604020202020204" pitchFamily="34" charset="0"/>
              <a:cs typeface="Arial" panose="020B0604020202020204" pitchFamily="34" charset="0"/>
            </a:rPr>
            <a:t>position</a:t>
          </a:r>
          <a:endParaRPr lang="de-AT" sz="1800" b="0" dirty="0">
            <a:latin typeface="Arial" panose="020B0604020202020204" pitchFamily="34" charset="0"/>
            <a:cs typeface="Arial" panose="020B0604020202020204" pitchFamily="34" charset="0"/>
          </a:endParaRPr>
        </a:p>
      </dgm:t>
    </dgm:pt>
    <dgm:pt modelId="{C7DD3A7A-CF0B-42D6-A9CC-01EB5499545C}" type="parTrans" cxnId="{A51A0D35-23A4-495B-B20E-CA1055E0A359}">
      <dgm:prSet/>
      <dgm:spPr/>
      <dgm:t>
        <a:bodyPr/>
        <a:lstStyle/>
        <a:p>
          <a:endParaRPr lang="de-AT"/>
        </a:p>
      </dgm:t>
    </dgm:pt>
    <dgm:pt modelId="{10E6DEB4-FF49-4E71-B91D-B0D81DD6460E}" type="sibTrans" cxnId="{A51A0D35-23A4-495B-B20E-CA1055E0A359}">
      <dgm:prSet/>
      <dgm:spPr/>
      <dgm:t>
        <a:bodyPr/>
        <a:lstStyle/>
        <a:p>
          <a:endParaRPr lang="de-AT"/>
        </a:p>
      </dgm:t>
    </dgm:pt>
    <dgm:pt modelId="{8EDA866E-3655-4938-AD86-0D4F54821BB0}">
      <dgm:prSet phldrT="[Text]" custT="1"/>
      <dgm:spPr/>
      <dgm:t>
        <a:bodyPr/>
        <a:lstStyle/>
        <a:p>
          <a:r>
            <a:rPr lang="de-AT" sz="1800" dirty="0" err="1">
              <a:latin typeface="Arial" panose="020B0604020202020204" pitchFamily="34" charset="0"/>
              <a:cs typeface="Arial" panose="020B0604020202020204" pitchFamily="34" charset="0"/>
            </a:rPr>
            <a:t>strategic</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planning</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phase</a:t>
          </a:r>
          <a:endParaRPr lang="de-AT" sz="1800" dirty="0">
            <a:latin typeface="Arial" panose="020B0604020202020204" pitchFamily="34" charset="0"/>
            <a:cs typeface="Arial" panose="020B0604020202020204" pitchFamily="34" charset="0"/>
          </a:endParaRPr>
        </a:p>
      </dgm:t>
    </dgm:pt>
    <dgm:pt modelId="{A686D750-F32A-44E4-AE1B-20218A73F843}" type="parTrans" cxnId="{5A7B388C-0163-466E-AB20-B1B4DFC34736}">
      <dgm:prSet/>
      <dgm:spPr/>
      <dgm:t>
        <a:bodyPr/>
        <a:lstStyle/>
        <a:p>
          <a:endParaRPr lang="de-AT"/>
        </a:p>
      </dgm:t>
    </dgm:pt>
    <dgm:pt modelId="{A3E3E931-833E-4FF9-9567-6BEDE00D106A}" type="sibTrans" cxnId="{5A7B388C-0163-466E-AB20-B1B4DFC34736}">
      <dgm:prSet/>
      <dgm:spPr/>
      <dgm:t>
        <a:bodyPr/>
        <a:lstStyle/>
        <a:p>
          <a:endParaRPr lang="de-AT"/>
        </a:p>
      </dgm:t>
    </dgm:pt>
    <dgm:pt modelId="{F1F94F16-C98D-42F7-9139-9D0DF475C816}">
      <dgm:prSet phldrT="[Text]" custT="1"/>
      <dgm:spPr/>
      <dgm:t>
        <a:bodyPr/>
        <a:lstStyle/>
        <a:p>
          <a:r>
            <a:rPr lang="de-AT" sz="1800" dirty="0" err="1">
              <a:latin typeface="Arial" panose="020B0604020202020204" pitchFamily="34" charset="0"/>
              <a:cs typeface="Arial" panose="020B0604020202020204" pitchFamily="34" charset="0"/>
            </a:rPr>
            <a:t>strategic</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analyses</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phase</a:t>
          </a:r>
          <a:endParaRPr lang="de-AT" sz="1800" dirty="0">
            <a:latin typeface="Arial" panose="020B0604020202020204" pitchFamily="34" charset="0"/>
            <a:cs typeface="Arial" panose="020B0604020202020204" pitchFamily="34" charset="0"/>
          </a:endParaRPr>
        </a:p>
      </dgm:t>
    </dgm:pt>
    <dgm:pt modelId="{6E6C3C6D-0385-4C9A-A8F0-4596F40D6EEF}" type="parTrans" cxnId="{502CF028-FD24-4BFF-B1A5-A0039C98A632}">
      <dgm:prSet/>
      <dgm:spPr/>
      <dgm:t>
        <a:bodyPr/>
        <a:lstStyle/>
        <a:p>
          <a:endParaRPr lang="de-AT"/>
        </a:p>
      </dgm:t>
    </dgm:pt>
    <dgm:pt modelId="{A3005FC8-7A8C-4D94-B803-0AD7FCEF591E}" type="sibTrans" cxnId="{502CF028-FD24-4BFF-B1A5-A0039C98A632}">
      <dgm:prSet/>
      <dgm:spPr/>
      <dgm:t>
        <a:bodyPr/>
        <a:lstStyle/>
        <a:p>
          <a:endParaRPr lang="de-AT"/>
        </a:p>
      </dgm:t>
    </dgm:pt>
    <dgm:pt modelId="{C97ADC23-4755-4E4D-A16F-F2E73FD3F024}">
      <dgm:prSet custT="1"/>
      <dgm:spPr>
        <a:solidFill>
          <a:srgbClr val="0093DD">
            <a:alpha val="80000"/>
          </a:srgbClr>
        </a:solidFill>
        <a:ln>
          <a:solidFill>
            <a:srgbClr val="0093DD">
              <a:alpha val="80000"/>
            </a:srgbClr>
          </a:solidFill>
        </a:ln>
      </dgm:spPr>
      <dgm:t>
        <a:bodyPr/>
        <a:lstStyle/>
        <a:p>
          <a:r>
            <a:rPr lang="de-AT" sz="1600" dirty="0" err="1">
              <a:latin typeface="Arial" panose="020B0604020202020204" pitchFamily="34" charset="0"/>
              <a:cs typeface="Arial" panose="020B0604020202020204" pitchFamily="34" charset="0"/>
            </a:rPr>
            <a:t>operationalization</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of</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strategic</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goals</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and</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measures</a:t>
          </a:r>
          <a:r>
            <a:rPr lang="de-AT" sz="1600" dirty="0">
              <a:latin typeface="Arial" panose="020B0604020202020204" pitchFamily="34" charset="0"/>
              <a:cs typeface="Arial" panose="020B0604020202020204" pitchFamily="34" charset="0"/>
            </a:rPr>
            <a:t> </a:t>
          </a:r>
        </a:p>
      </dgm:t>
    </dgm:pt>
    <dgm:pt modelId="{6FDAFAAE-98F4-4379-B494-83DEF4D250FE}" type="parTrans" cxnId="{CA6052C5-0BCA-481E-8B17-C53E7B112E76}">
      <dgm:prSet/>
      <dgm:spPr/>
      <dgm:t>
        <a:bodyPr/>
        <a:lstStyle/>
        <a:p>
          <a:endParaRPr lang="de-AT"/>
        </a:p>
      </dgm:t>
    </dgm:pt>
    <dgm:pt modelId="{55A5D2CD-7727-4C82-9A77-813870641E4C}" type="sibTrans" cxnId="{CA6052C5-0BCA-481E-8B17-C53E7B112E76}">
      <dgm:prSet/>
      <dgm:spPr/>
      <dgm:t>
        <a:bodyPr/>
        <a:lstStyle/>
        <a:p>
          <a:endParaRPr lang="de-AT"/>
        </a:p>
      </dgm:t>
    </dgm:pt>
    <dgm:pt modelId="{2D17C214-12C6-4ECE-AAB4-A21F55C4F3CA}">
      <dgm:prSet custT="1"/>
      <dgm:spPr/>
      <dgm:t>
        <a:bodyPr/>
        <a:lstStyle/>
        <a:p>
          <a:r>
            <a:rPr lang="de-AT" sz="1800" dirty="0" err="1">
              <a:latin typeface="Arial" panose="020B0604020202020204" pitchFamily="34" charset="0"/>
              <a:cs typeface="Arial" panose="020B0604020202020204" pitchFamily="34" charset="0"/>
            </a:rPr>
            <a:t>report</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for</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the</a:t>
          </a:r>
          <a:r>
            <a:rPr lang="de-AT" sz="1800" dirty="0">
              <a:latin typeface="Arial" panose="020B0604020202020204" pitchFamily="34" charset="0"/>
              <a:cs typeface="Arial" panose="020B0604020202020204" pitchFamily="34" charset="0"/>
            </a:rPr>
            <a:t> </a:t>
          </a:r>
          <a:r>
            <a:rPr lang="de-AT" sz="1800" dirty="0" err="1">
              <a:latin typeface="Arial" panose="020B0604020202020204" pitchFamily="34" charset="0"/>
              <a:cs typeface="Arial" panose="020B0604020202020204" pitchFamily="34" charset="0"/>
            </a:rPr>
            <a:t>management</a:t>
          </a:r>
          <a:endParaRPr lang="de-AT" sz="1800" dirty="0">
            <a:latin typeface="Arial" panose="020B0604020202020204" pitchFamily="34" charset="0"/>
            <a:cs typeface="Arial" panose="020B0604020202020204" pitchFamily="34" charset="0"/>
          </a:endParaRPr>
        </a:p>
      </dgm:t>
    </dgm:pt>
    <dgm:pt modelId="{8486F52E-AD8B-44FC-B31F-D2BD0F0E33FE}" type="parTrans" cxnId="{061C5768-BB4D-4C84-8A64-EBED294ED21A}">
      <dgm:prSet/>
      <dgm:spPr/>
      <dgm:t>
        <a:bodyPr/>
        <a:lstStyle/>
        <a:p>
          <a:endParaRPr lang="de-AT"/>
        </a:p>
      </dgm:t>
    </dgm:pt>
    <dgm:pt modelId="{4AE205A2-5AA0-4692-9498-85CA80A84FBD}" type="sibTrans" cxnId="{061C5768-BB4D-4C84-8A64-EBED294ED21A}">
      <dgm:prSet/>
      <dgm:spPr/>
      <dgm:t>
        <a:bodyPr/>
        <a:lstStyle/>
        <a:p>
          <a:endParaRPr lang="de-AT"/>
        </a:p>
      </dgm:t>
    </dgm:pt>
    <dgm:pt modelId="{BA934C34-6E41-4523-A80F-095E9A56CB08}" type="pres">
      <dgm:prSet presAssocID="{A2130B67-34D1-464F-BF73-C01146BA7076}" presName="CompostProcess" presStyleCnt="0">
        <dgm:presLayoutVars>
          <dgm:dir/>
          <dgm:resizeHandles val="exact"/>
        </dgm:presLayoutVars>
      </dgm:prSet>
      <dgm:spPr/>
    </dgm:pt>
    <dgm:pt modelId="{140031E3-5E9F-47B7-AA59-6562D9844251}" type="pres">
      <dgm:prSet presAssocID="{A2130B67-34D1-464F-BF73-C01146BA7076}" presName="arrow" presStyleLbl="bgShp" presStyleIdx="0" presStyleCnt="1" custScaleX="117647" custLinFactNeighborX="-408"/>
      <dgm:spPr/>
    </dgm:pt>
    <dgm:pt modelId="{A9EFFBDA-9CEC-4134-AE1F-B5F3545BF60C}" type="pres">
      <dgm:prSet presAssocID="{A2130B67-34D1-464F-BF73-C01146BA7076}" presName="linearProcess" presStyleCnt="0"/>
      <dgm:spPr/>
    </dgm:pt>
    <dgm:pt modelId="{DFAD42D6-ED2D-4169-8F0F-DBD60339E21C}" type="pres">
      <dgm:prSet presAssocID="{987A7546-0F64-4CA8-B6F9-D2B9279B7FD1}" presName="textNode" presStyleLbl="node1" presStyleIdx="0" presStyleCnt="5">
        <dgm:presLayoutVars>
          <dgm:bulletEnabled val="1"/>
        </dgm:presLayoutVars>
      </dgm:prSet>
      <dgm:spPr/>
    </dgm:pt>
    <dgm:pt modelId="{D42680B0-A5B0-42B1-837B-5F2E36E87456}" type="pres">
      <dgm:prSet presAssocID="{10E6DEB4-FF49-4E71-B91D-B0D81DD6460E}" presName="sibTrans" presStyleCnt="0"/>
      <dgm:spPr/>
    </dgm:pt>
    <dgm:pt modelId="{239E5FA3-7929-4F7C-9BB2-112246A24C88}" type="pres">
      <dgm:prSet presAssocID="{8EDA866E-3655-4938-AD86-0D4F54821BB0}" presName="textNode" presStyleLbl="node1" presStyleIdx="1" presStyleCnt="5">
        <dgm:presLayoutVars>
          <dgm:bulletEnabled val="1"/>
        </dgm:presLayoutVars>
      </dgm:prSet>
      <dgm:spPr/>
    </dgm:pt>
    <dgm:pt modelId="{E6F124E7-2BB4-4F7F-A6BC-476A02192CA4}" type="pres">
      <dgm:prSet presAssocID="{A3E3E931-833E-4FF9-9567-6BEDE00D106A}" presName="sibTrans" presStyleCnt="0"/>
      <dgm:spPr/>
    </dgm:pt>
    <dgm:pt modelId="{95B5B9A0-A347-4AFC-9B13-2A8458717109}" type="pres">
      <dgm:prSet presAssocID="{F1F94F16-C98D-42F7-9139-9D0DF475C816}" presName="textNode" presStyleLbl="node1" presStyleIdx="2" presStyleCnt="5">
        <dgm:presLayoutVars>
          <dgm:bulletEnabled val="1"/>
        </dgm:presLayoutVars>
      </dgm:prSet>
      <dgm:spPr/>
    </dgm:pt>
    <dgm:pt modelId="{F74BB153-6862-46E5-897D-6FBD7F5DD01B}" type="pres">
      <dgm:prSet presAssocID="{A3005FC8-7A8C-4D94-B803-0AD7FCEF591E}" presName="sibTrans" presStyleCnt="0"/>
      <dgm:spPr/>
    </dgm:pt>
    <dgm:pt modelId="{3E693C61-318A-458E-A1CA-2D3BBA3D40D7}" type="pres">
      <dgm:prSet presAssocID="{C97ADC23-4755-4E4D-A16F-F2E73FD3F024}" presName="textNode" presStyleLbl="node1" presStyleIdx="3" presStyleCnt="5">
        <dgm:presLayoutVars>
          <dgm:bulletEnabled val="1"/>
        </dgm:presLayoutVars>
      </dgm:prSet>
      <dgm:spPr/>
    </dgm:pt>
    <dgm:pt modelId="{EB4BE99A-61B7-42B0-AA39-8FEE0E16D3DA}" type="pres">
      <dgm:prSet presAssocID="{55A5D2CD-7727-4C82-9A77-813870641E4C}" presName="sibTrans" presStyleCnt="0"/>
      <dgm:spPr/>
    </dgm:pt>
    <dgm:pt modelId="{0148BF2C-8902-4A60-B08E-2572F3662976}" type="pres">
      <dgm:prSet presAssocID="{2D17C214-12C6-4ECE-AAB4-A21F55C4F3CA}" presName="textNode" presStyleLbl="node1" presStyleIdx="4" presStyleCnt="5">
        <dgm:presLayoutVars>
          <dgm:bulletEnabled val="1"/>
        </dgm:presLayoutVars>
      </dgm:prSet>
      <dgm:spPr/>
    </dgm:pt>
  </dgm:ptLst>
  <dgm:cxnLst>
    <dgm:cxn modelId="{0F3F9219-BC19-4EFC-BEA9-F2B5014BA51C}" type="presOf" srcId="{F1F94F16-C98D-42F7-9139-9D0DF475C816}" destId="{95B5B9A0-A347-4AFC-9B13-2A8458717109}" srcOrd="0" destOrd="0" presId="urn:microsoft.com/office/officeart/2005/8/layout/hProcess9"/>
    <dgm:cxn modelId="{502CF028-FD24-4BFF-B1A5-A0039C98A632}" srcId="{A2130B67-34D1-464F-BF73-C01146BA7076}" destId="{F1F94F16-C98D-42F7-9139-9D0DF475C816}" srcOrd="2" destOrd="0" parTransId="{6E6C3C6D-0385-4C9A-A8F0-4596F40D6EEF}" sibTransId="{A3005FC8-7A8C-4D94-B803-0AD7FCEF591E}"/>
    <dgm:cxn modelId="{A51A0D35-23A4-495B-B20E-CA1055E0A359}" srcId="{A2130B67-34D1-464F-BF73-C01146BA7076}" destId="{987A7546-0F64-4CA8-B6F9-D2B9279B7FD1}" srcOrd="0" destOrd="0" parTransId="{C7DD3A7A-CF0B-42D6-A9CC-01EB5499545C}" sibTransId="{10E6DEB4-FF49-4E71-B91D-B0D81DD6460E}"/>
    <dgm:cxn modelId="{061C5768-BB4D-4C84-8A64-EBED294ED21A}" srcId="{A2130B67-34D1-464F-BF73-C01146BA7076}" destId="{2D17C214-12C6-4ECE-AAB4-A21F55C4F3CA}" srcOrd="4" destOrd="0" parTransId="{8486F52E-AD8B-44FC-B31F-D2BD0F0E33FE}" sibTransId="{4AE205A2-5AA0-4692-9498-85CA80A84FBD}"/>
    <dgm:cxn modelId="{008E0D7F-8E02-46F1-B39E-1AF0A959A6FA}" type="presOf" srcId="{C97ADC23-4755-4E4D-A16F-F2E73FD3F024}" destId="{3E693C61-318A-458E-A1CA-2D3BBA3D40D7}" srcOrd="0" destOrd="0" presId="urn:microsoft.com/office/officeart/2005/8/layout/hProcess9"/>
    <dgm:cxn modelId="{F6D9A082-0576-4791-A5FC-CB292E5037A5}" type="presOf" srcId="{8EDA866E-3655-4938-AD86-0D4F54821BB0}" destId="{239E5FA3-7929-4F7C-9BB2-112246A24C88}" srcOrd="0" destOrd="0" presId="urn:microsoft.com/office/officeart/2005/8/layout/hProcess9"/>
    <dgm:cxn modelId="{5A7B388C-0163-466E-AB20-B1B4DFC34736}" srcId="{A2130B67-34D1-464F-BF73-C01146BA7076}" destId="{8EDA866E-3655-4938-AD86-0D4F54821BB0}" srcOrd="1" destOrd="0" parTransId="{A686D750-F32A-44E4-AE1B-20218A73F843}" sibTransId="{A3E3E931-833E-4FF9-9567-6BEDE00D106A}"/>
    <dgm:cxn modelId="{83CA36A9-B601-4D19-ABBF-2CF2AE4BB2A2}" type="presOf" srcId="{A2130B67-34D1-464F-BF73-C01146BA7076}" destId="{BA934C34-6E41-4523-A80F-095E9A56CB08}" srcOrd="0" destOrd="0" presId="urn:microsoft.com/office/officeart/2005/8/layout/hProcess9"/>
    <dgm:cxn modelId="{CA6052C5-0BCA-481E-8B17-C53E7B112E76}" srcId="{A2130B67-34D1-464F-BF73-C01146BA7076}" destId="{C97ADC23-4755-4E4D-A16F-F2E73FD3F024}" srcOrd="3" destOrd="0" parTransId="{6FDAFAAE-98F4-4379-B494-83DEF4D250FE}" sibTransId="{55A5D2CD-7727-4C82-9A77-813870641E4C}"/>
    <dgm:cxn modelId="{0F2FA1F6-6222-42B1-B2A7-BCA545BE2225}" type="presOf" srcId="{987A7546-0F64-4CA8-B6F9-D2B9279B7FD1}" destId="{DFAD42D6-ED2D-4169-8F0F-DBD60339E21C}" srcOrd="0" destOrd="0" presId="urn:microsoft.com/office/officeart/2005/8/layout/hProcess9"/>
    <dgm:cxn modelId="{89DF21F7-A87D-4C8E-ADA4-FFDF1192A5A5}" type="presOf" srcId="{2D17C214-12C6-4ECE-AAB4-A21F55C4F3CA}" destId="{0148BF2C-8902-4A60-B08E-2572F3662976}" srcOrd="0" destOrd="0" presId="urn:microsoft.com/office/officeart/2005/8/layout/hProcess9"/>
    <dgm:cxn modelId="{13087708-D3E5-4ED0-A233-B2C88B5E9E7F}" type="presParOf" srcId="{BA934C34-6E41-4523-A80F-095E9A56CB08}" destId="{140031E3-5E9F-47B7-AA59-6562D9844251}" srcOrd="0" destOrd="0" presId="urn:microsoft.com/office/officeart/2005/8/layout/hProcess9"/>
    <dgm:cxn modelId="{E01E8193-76CB-4722-9BEC-88CFC355F694}" type="presParOf" srcId="{BA934C34-6E41-4523-A80F-095E9A56CB08}" destId="{A9EFFBDA-9CEC-4134-AE1F-B5F3545BF60C}" srcOrd="1" destOrd="0" presId="urn:microsoft.com/office/officeart/2005/8/layout/hProcess9"/>
    <dgm:cxn modelId="{17AC130B-F2F3-4BF9-AE3D-52B31DF2A498}" type="presParOf" srcId="{A9EFFBDA-9CEC-4134-AE1F-B5F3545BF60C}" destId="{DFAD42D6-ED2D-4169-8F0F-DBD60339E21C}" srcOrd="0" destOrd="0" presId="urn:microsoft.com/office/officeart/2005/8/layout/hProcess9"/>
    <dgm:cxn modelId="{BF1BA777-A84F-46EA-BD4C-EB7008895C61}" type="presParOf" srcId="{A9EFFBDA-9CEC-4134-AE1F-B5F3545BF60C}" destId="{D42680B0-A5B0-42B1-837B-5F2E36E87456}" srcOrd="1" destOrd="0" presId="urn:microsoft.com/office/officeart/2005/8/layout/hProcess9"/>
    <dgm:cxn modelId="{0072841C-1AC4-4163-A31E-3C12EBF15C96}" type="presParOf" srcId="{A9EFFBDA-9CEC-4134-AE1F-B5F3545BF60C}" destId="{239E5FA3-7929-4F7C-9BB2-112246A24C88}" srcOrd="2" destOrd="0" presId="urn:microsoft.com/office/officeart/2005/8/layout/hProcess9"/>
    <dgm:cxn modelId="{ED9FCC9A-3BC8-4D3E-B6DA-453F66CE3CC7}" type="presParOf" srcId="{A9EFFBDA-9CEC-4134-AE1F-B5F3545BF60C}" destId="{E6F124E7-2BB4-4F7F-A6BC-476A02192CA4}" srcOrd="3" destOrd="0" presId="urn:microsoft.com/office/officeart/2005/8/layout/hProcess9"/>
    <dgm:cxn modelId="{14C30774-F4B0-4F34-8A92-19745EB13848}" type="presParOf" srcId="{A9EFFBDA-9CEC-4134-AE1F-B5F3545BF60C}" destId="{95B5B9A0-A347-4AFC-9B13-2A8458717109}" srcOrd="4" destOrd="0" presId="urn:microsoft.com/office/officeart/2005/8/layout/hProcess9"/>
    <dgm:cxn modelId="{234FF314-D8DB-4C4B-85AC-30BA23C9D822}" type="presParOf" srcId="{A9EFFBDA-9CEC-4134-AE1F-B5F3545BF60C}" destId="{F74BB153-6862-46E5-897D-6FBD7F5DD01B}" srcOrd="5" destOrd="0" presId="urn:microsoft.com/office/officeart/2005/8/layout/hProcess9"/>
    <dgm:cxn modelId="{800E8C7D-99FA-4DF4-AF32-266BB13D6041}" type="presParOf" srcId="{A9EFFBDA-9CEC-4134-AE1F-B5F3545BF60C}" destId="{3E693C61-318A-458E-A1CA-2D3BBA3D40D7}" srcOrd="6" destOrd="0" presId="urn:microsoft.com/office/officeart/2005/8/layout/hProcess9"/>
    <dgm:cxn modelId="{2A9829B6-77EF-4E0D-8257-5970DFE2E698}" type="presParOf" srcId="{A9EFFBDA-9CEC-4134-AE1F-B5F3545BF60C}" destId="{EB4BE99A-61B7-42B0-AA39-8FEE0E16D3DA}" srcOrd="7" destOrd="0" presId="urn:microsoft.com/office/officeart/2005/8/layout/hProcess9"/>
    <dgm:cxn modelId="{482D77C4-630F-4B20-93AC-149A36D27E65}" type="presParOf" srcId="{A9EFFBDA-9CEC-4134-AE1F-B5F3545BF60C}" destId="{0148BF2C-8902-4A60-B08E-2572F3662976}"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4B2AD-33DA-D34C-91A2-2D7B8029D18E}">
      <dsp:nvSpPr>
        <dsp:cNvPr id="0" name=""/>
        <dsp:cNvSpPr/>
      </dsp:nvSpPr>
      <dsp:spPr>
        <a:xfrm>
          <a:off x="0" y="980"/>
          <a:ext cx="1053576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00135D-AA1D-DD4A-A7A6-E88104D34A3E}">
      <dsp:nvSpPr>
        <dsp:cNvPr id="0" name=""/>
        <dsp:cNvSpPr/>
      </dsp:nvSpPr>
      <dsp:spPr>
        <a:xfrm>
          <a:off x="0" y="980"/>
          <a:ext cx="10535760" cy="497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Definitions</a:t>
          </a:r>
        </a:p>
      </dsp:txBody>
      <dsp:txXfrm>
        <a:off x="0" y="980"/>
        <a:ext cx="10535760" cy="497383"/>
      </dsp:txXfrm>
    </dsp:sp>
    <dsp:sp modelId="{BFB869ED-3E86-E642-9835-04C84EF8A44D}">
      <dsp:nvSpPr>
        <dsp:cNvPr id="0" name=""/>
        <dsp:cNvSpPr/>
      </dsp:nvSpPr>
      <dsp:spPr>
        <a:xfrm>
          <a:off x="0" y="498363"/>
          <a:ext cx="1053576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E35F92-41D3-504D-B1CA-41ADF51F0ACD}">
      <dsp:nvSpPr>
        <dsp:cNvPr id="0" name=""/>
        <dsp:cNvSpPr/>
      </dsp:nvSpPr>
      <dsp:spPr>
        <a:xfrm>
          <a:off x="0" y="498363"/>
          <a:ext cx="10535760" cy="497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Controlling concepts</a:t>
          </a:r>
        </a:p>
      </dsp:txBody>
      <dsp:txXfrm>
        <a:off x="0" y="498363"/>
        <a:ext cx="10535760" cy="497383"/>
      </dsp:txXfrm>
    </dsp:sp>
    <dsp:sp modelId="{80CCEBE4-6BDD-4F4D-83B4-734B01476E4E}">
      <dsp:nvSpPr>
        <dsp:cNvPr id="0" name=""/>
        <dsp:cNvSpPr/>
      </dsp:nvSpPr>
      <dsp:spPr>
        <a:xfrm>
          <a:off x="0" y="995746"/>
          <a:ext cx="1053576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65B56A-4B3E-CB4F-9F3F-6493FE964CBF}">
      <dsp:nvSpPr>
        <dsp:cNvPr id="0" name=""/>
        <dsp:cNvSpPr/>
      </dsp:nvSpPr>
      <dsp:spPr>
        <a:xfrm>
          <a:off x="0" y="995746"/>
          <a:ext cx="10535760" cy="497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Operational and strategic controlling </a:t>
          </a:r>
        </a:p>
      </dsp:txBody>
      <dsp:txXfrm>
        <a:off x="0" y="995746"/>
        <a:ext cx="10535760" cy="497383"/>
      </dsp:txXfrm>
    </dsp:sp>
    <dsp:sp modelId="{4E28F876-6798-A44F-B5B9-8C0C47B6A8BB}">
      <dsp:nvSpPr>
        <dsp:cNvPr id="0" name=""/>
        <dsp:cNvSpPr/>
      </dsp:nvSpPr>
      <dsp:spPr>
        <a:xfrm>
          <a:off x="0" y="1493129"/>
          <a:ext cx="1053576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4761F2-8622-394F-85CE-794485041A33}">
      <dsp:nvSpPr>
        <dsp:cNvPr id="0" name=""/>
        <dsp:cNvSpPr/>
      </dsp:nvSpPr>
      <dsp:spPr>
        <a:xfrm>
          <a:off x="0" y="1493129"/>
          <a:ext cx="10535760" cy="49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Requirements for controlling in Social Economy enterprises</a:t>
          </a:r>
        </a:p>
      </dsp:txBody>
      <dsp:txXfrm>
        <a:off x="0" y="1493129"/>
        <a:ext cx="10535760" cy="4915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031E3-5E9F-47B7-AA59-6562D9844251}">
      <dsp:nvSpPr>
        <dsp:cNvPr id="0" name=""/>
        <dsp:cNvSpPr/>
      </dsp:nvSpPr>
      <dsp:spPr>
        <a:xfrm>
          <a:off x="0" y="0"/>
          <a:ext cx="10312376" cy="2438400"/>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AD42D6-ED2D-4169-8F0F-DBD60339E21C}">
      <dsp:nvSpPr>
        <dsp:cNvPr id="0" name=""/>
        <dsp:cNvSpPr/>
      </dsp:nvSpPr>
      <dsp:spPr>
        <a:xfrm>
          <a:off x="3021" y="731520"/>
          <a:ext cx="1818765" cy="9753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AT" sz="1800" b="0" kern="1200" dirty="0" err="1">
              <a:latin typeface="Arial" panose="020B0604020202020204" pitchFamily="34" charset="0"/>
              <a:cs typeface="Arial" panose="020B0604020202020204" pitchFamily="34" charset="0"/>
            </a:rPr>
            <a:t>clear</a:t>
          </a:r>
          <a:r>
            <a:rPr lang="de-AT" sz="1800" b="0" kern="1200" dirty="0">
              <a:latin typeface="Arial" panose="020B0604020202020204" pitchFamily="34" charset="0"/>
              <a:cs typeface="Arial" panose="020B0604020202020204" pitchFamily="34" charset="0"/>
            </a:rPr>
            <a:t> </a:t>
          </a:r>
          <a:r>
            <a:rPr lang="de-AT" sz="1800" b="0" kern="1200" dirty="0" err="1">
              <a:latin typeface="Arial" panose="020B0604020202020204" pitchFamily="34" charset="0"/>
              <a:cs typeface="Arial" panose="020B0604020202020204" pitchFamily="34" charset="0"/>
            </a:rPr>
            <a:t>position</a:t>
          </a:r>
          <a:endParaRPr lang="de-AT" sz="1800" b="0" kern="1200" dirty="0">
            <a:latin typeface="Arial" panose="020B0604020202020204" pitchFamily="34" charset="0"/>
            <a:cs typeface="Arial" panose="020B0604020202020204" pitchFamily="34" charset="0"/>
          </a:endParaRPr>
        </a:p>
      </dsp:txBody>
      <dsp:txXfrm>
        <a:off x="50634" y="779133"/>
        <a:ext cx="1723539" cy="880134"/>
      </dsp:txXfrm>
    </dsp:sp>
    <dsp:sp modelId="{239E5FA3-7929-4F7C-9BB2-112246A24C88}">
      <dsp:nvSpPr>
        <dsp:cNvPr id="0" name=""/>
        <dsp:cNvSpPr/>
      </dsp:nvSpPr>
      <dsp:spPr>
        <a:xfrm>
          <a:off x="2124914" y="731520"/>
          <a:ext cx="1818765" cy="9753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AT" sz="1800" kern="1200" dirty="0" err="1">
              <a:latin typeface="Arial" panose="020B0604020202020204" pitchFamily="34" charset="0"/>
              <a:cs typeface="Arial" panose="020B0604020202020204" pitchFamily="34" charset="0"/>
            </a:rPr>
            <a:t>strategic</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planning</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phase</a:t>
          </a:r>
          <a:endParaRPr lang="de-AT" sz="1800" kern="1200" dirty="0">
            <a:latin typeface="Arial" panose="020B0604020202020204" pitchFamily="34" charset="0"/>
            <a:cs typeface="Arial" panose="020B0604020202020204" pitchFamily="34" charset="0"/>
          </a:endParaRPr>
        </a:p>
      </dsp:txBody>
      <dsp:txXfrm>
        <a:off x="2172527" y="779133"/>
        <a:ext cx="1723539" cy="880134"/>
      </dsp:txXfrm>
    </dsp:sp>
    <dsp:sp modelId="{95B5B9A0-A347-4AFC-9B13-2A8458717109}">
      <dsp:nvSpPr>
        <dsp:cNvPr id="0" name=""/>
        <dsp:cNvSpPr/>
      </dsp:nvSpPr>
      <dsp:spPr>
        <a:xfrm>
          <a:off x="4246808" y="731520"/>
          <a:ext cx="1818765" cy="9753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AT" sz="1800" kern="1200" dirty="0" err="1">
              <a:latin typeface="Arial" panose="020B0604020202020204" pitchFamily="34" charset="0"/>
              <a:cs typeface="Arial" panose="020B0604020202020204" pitchFamily="34" charset="0"/>
            </a:rPr>
            <a:t>strategic</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analyses</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phase</a:t>
          </a:r>
          <a:endParaRPr lang="de-AT" sz="1800" kern="1200" dirty="0">
            <a:latin typeface="Arial" panose="020B0604020202020204" pitchFamily="34" charset="0"/>
            <a:cs typeface="Arial" panose="020B0604020202020204" pitchFamily="34" charset="0"/>
          </a:endParaRPr>
        </a:p>
      </dsp:txBody>
      <dsp:txXfrm>
        <a:off x="4294421" y="779133"/>
        <a:ext cx="1723539" cy="880134"/>
      </dsp:txXfrm>
    </dsp:sp>
    <dsp:sp modelId="{3E693C61-318A-458E-A1CA-2D3BBA3D40D7}">
      <dsp:nvSpPr>
        <dsp:cNvPr id="0" name=""/>
        <dsp:cNvSpPr/>
      </dsp:nvSpPr>
      <dsp:spPr>
        <a:xfrm>
          <a:off x="6368701" y="731520"/>
          <a:ext cx="1818765" cy="9753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err="1">
              <a:latin typeface="Arial" panose="020B0604020202020204" pitchFamily="34" charset="0"/>
              <a:cs typeface="Arial" panose="020B0604020202020204" pitchFamily="34" charset="0"/>
            </a:rPr>
            <a:t>operationalization</a:t>
          </a:r>
          <a:r>
            <a:rPr lang="de-AT" sz="1600" kern="1200" dirty="0">
              <a:latin typeface="Arial" panose="020B0604020202020204" pitchFamily="34" charset="0"/>
              <a:cs typeface="Arial" panose="020B0604020202020204" pitchFamily="34" charset="0"/>
            </a:rPr>
            <a:t> </a:t>
          </a:r>
          <a:r>
            <a:rPr lang="de-AT" sz="1600" kern="1200" dirty="0" err="1">
              <a:latin typeface="Arial" panose="020B0604020202020204" pitchFamily="34" charset="0"/>
              <a:cs typeface="Arial" panose="020B0604020202020204" pitchFamily="34" charset="0"/>
            </a:rPr>
            <a:t>of</a:t>
          </a:r>
          <a:r>
            <a:rPr lang="de-AT" sz="1600" kern="1200" dirty="0">
              <a:latin typeface="Arial" panose="020B0604020202020204" pitchFamily="34" charset="0"/>
              <a:cs typeface="Arial" panose="020B0604020202020204" pitchFamily="34" charset="0"/>
            </a:rPr>
            <a:t> </a:t>
          </a:r>
          <a:r>
            <a:rPr lang="de-AT" sz="1600" kern="1200" dirty="0" err="1">
              <a:latin typeface="Arial" panose="020B0604020202020204" pitchFamily="34" charset="0"/>
              <a:cs typeface="Arial" panose="020B0604020202020204" pitchFamily="34" charset="0"/>
            </a:rPr>
            <a:t>strategic</a:t>
          </a:r>
          <a:r>
            <a:rPr lang="de-AT" sz="1600" kern="1200" dirty="0">
              <a:latin typeface="Arial" panose="020B0604020202020204" pitchFamily="34" charset="0"/>
              <a:cs typeface="Arial" panose="020B0604020202020204" pitchFamily="34" charset="0"/>
            </a:rPr>
            <a:t> </a:t>
          </a:r>
          <a:r>
            <a:rPr lang="de-AT" sz="1600" kern="1200" dirty="0" err="1">
              <a:latin typeface="Arial" panose="020B0604020202020204" pitchFamily="34" charset="0"/>
              <a:cs typeface="Arial" panose="020B0604020202020204" pitchFamily="34" charset="0"/>
            </a:rPr>
            <a:t>goals</a:t>
          </a:r>
          <a:r>
            <a:rPr lang="de-AT" sz="1600" kern="1200" dirty="0">
              <a:latin typeface="Arial" panose="020B0604020202020204" pitchFamily="34" charset="0"/>
              <a:cs typeface="Arial" panose="020B0604020202020204" pitchFamily="34" charset="0"/>
            </a:rPr>
            <a:t> </a:t>
          </a:r>
          <a:r>
            <a:rPr lang="de-AT" sz="1600" kern="1200" dirty="0" err="1">
              <a:latin typeface="Arial" panose="020B0604020202020204" pitchFamily="34" charset="0"/>
              <a:cs typeface="Arial" panose="020B0604020202020204" pitchFamily="34" charset="0"/>
            </a:rPr>
            <a:t>and</a:t>
          </a:r>
          <a:r>
            <a:rPr lang="de-AT" sz="1600" kern="1200" dirty="0">
              <a:latin typeface="Arial" panose="020B0604020202020204" pitchFamily="34" charset="0"/>
              <a:cs typeface="Arial" panose="020B0604020202020204" pitchFamily="34" charset="0"/>
            </a:rPr>
            <a:t> </a:t>
          </a:r>
          <a:r>
            <a:rPr lang="de-AT" sz="1600" kern="1200" dirty="0" err="1">
              <a:latin typeface="Arial" panose="020B0604020202020204" pitchFamily="34" charset="0"/>
              <a:cs typeface="Arial" panose="020B0604020202020204" pitchFamily="34" charset="0"/>
            </a:rPr>
            <a:t>measures</a:t>
          </a:r>
          <a:r>
            <a:rPr lang="de-AT" sz="1600" kern="1200" dirty="0">
              <a:latin typeface="Arial" panose="020B0604020202020204" pitchFamily="34" charset="0"/>
              <a:cs typeface="Arial" panose="020B0604020202020204" pitchFamily="34" charset="0"/>
            </a:rPr>
            <a:t> </a:t>
          </a:r>
        </a:p>
      </dsp:txBody>
      <dsp:txXfrm>
        <a:off x="6416314" y="779133"/>
        <a:ext cx="1723539" cy="880134"/>
      </dsp:txXfrm>
    </dsp:sp>
    <dsp:sp modelId="{0148BF2C-8902-4A60-B08E-2572F3662976}">
      <dsp:nvSpPr>
        <dsp:cNvPr id="0" name=""/>
        <dsp:cNvSpPr/>
      </dsp:nvSpPr>
      <dsp:spPr>
        <a:xfrm>
          <a:off x="8490594" y="731520"/>
          <a:ext cx="1818765" cy="975360"/>
        </a:xfrm>
        <a:prstGeom prst="roundRect">
          <a:avLst/>
        </a:prstGeom>
        <a:solidFill>
          <a:srgbClr val="0093DD">
            <a:alpha val="80000"/>
          </a:srgbClr>
        </a:solidFill>
        <a:ln w="12700" cap="flat" cmpd="sng" algn="ctr">
          <a:solidFill>
            <a:srgbClr val="0093DD">
              <a:alpha val="8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AT" sz="1800" kern="1200" dirty="0" err="1">
              <a:latin typeface="Arial" panose="020B0604020202020204" pitchFamily="34" charset="0"/>
              <a:cs typeface="Arial" panose="020B0604020202020204" pitchFamily="34" charset="0"/>
            </a:rPr>
            <a:t>report</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for</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the</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management</a:t>
          </a:r>
          <a:endParaRPr lang="de-AT" sz="1800" kern="1200" dirty="0">
            <a:latin typeface="Arial" panose="020B0604020202020204" pitchFamily="34" charset="0"/>
            <a:cs typeface="Arial" panose="020B0604020202020204" pitchFamily="34" charset="0"/>
          </a:endParaRPr>
        </a:p>
      </dsp:txBody>
      <dsp:txXfrm>
        <a:off x="8538207" y="779133"/>
        <a:ext cx="1723539" cy="8801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11992-175C-480F-BAE3-F3E3B73751D6}">
      <dsp:nvSpPr>
        <dsp:cNvPr id="0" name=""/>
        <dsp:cNvSpPr/>
      </dsp:nvSpPr>
      <dsp:spPr>
        <a:xfrm>
          <a:off x="924862" y="615903"/>
          <a:ext cx="1262025" cy="1262025"/>
        </a:xfrm>
        <a:prstGeom prst="ellipse">
          <a:avLst/>
        </a:prstGeom>
        <a:solidFill>
          <a:srgbClr val="0093DD"/>
        </a:solidFill>
        <a:ln>
          <a:noFill/>
        </a:ln>
        <a:effectLst/>
      </dsp:spPr>
      <dsp:style>
        <a:lnRef idx="0">
          <a:scrgbClr r="0" g="0" b="0"/>
        </a:lnRef>
        <a:fillRef idx="1">
          <a:scrgbClr r="0" g="0" b="0"/>
        </a:fillRef>
        <a:effectRef idx="0">
          <a:scrgbClr r="0" g="0" b="0"/>
        </a:effectRef>
        <a:fontRef idx="minor"/>
      </dsp:style>
    </dsp:sp>
    <dsp:sp modelId="{8451D431-E300-41B1-8567-BFDDD035DA19}">
      <dsp:nvSpPr>
        <dsp:cNvPr id="0" name=""/>
        <dsp:cNvSpPr/>
      </dsp:nvSpPr>
      <dsp:spPr>
        <a:xfrm>
          <a:off x="1193818" y="884859"/>
          <a:ext cx="724112" cy="724112"/>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rgbClr val="0093DD"/>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2F1F86-F090-4058-8FD2-B944E3FC3E3E}">
      <dsp:nvSpPr>
        <dsp:cNvPr id="0" name=""/>
        <dsp:cNvSpPr/>
      </dsp:nvSpPr>
      <dsp:spPr>
        <a:xfrm>
          <a:off x="521428" y="2271018"/>
          <a:ext cx="2068893" cy="1674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de-DE" sz="1800" b="1" kern="1200" dirty="0" err="1">
              <a:latin typeface="Arial" panose="020B0604020202020204" pitchFamily="34" charset="0"/>
              <a:cs typeface="Arial" panose="020B0604020202020204" pitchFamily="34" charset="0"/>
            </a:rPr>
            <a:t>Step</a:t>
          </a:r>
          <a:r>
            <a:rPr lang="de-DE" sz="1800" b="1" kern="1200" dirty="0">
              <a:latin typeface="Arial" panose="020B0604020202020204" pitchFamily="34" charset="0"/>
              <a:cs typeface="Arial" panose="020B0604020202020204" pitchFamily="34" charset="0"/>
            </a:rPr>
            <a:t> 1:</a:t>
          </a:r>
        </a:p>
        <a:p>
          <a:pPr marL="0" lvl="0" indent="0" algn="ctr" defTabSz="800100">
            <a:lnSpc>
              <a:spcPct val="100000"/>
            </a:lnSpc>
            <a:spcBef>
              <a:spcPct val="0"/>
            </a:spcBef>
            <a:spcAft>
              <a:spcPct val="35000"/>
            </a:spcAft>
            <a:buNone/>
            <a:defRPr cap="all"/>
          </a:pPr>
          <a:r>
            <a:rPr lang="de-DE" sz="1800" b="1" kern="1200" dirty="0">
              <a:latin typeface="Arial" panose="020B0604020202020204" pitchFamily="34" charset="0"/>
              <a:cs typeface="Arial" panose="020B0604020202020204" pitchFamily="34" charset="0"/>
            </a:rPr>
            <a:t>Motivation </a:t>
          </a:r>
          <a:r>
            <a:rPr lang="de-DE" sz="1800" b="1" kern="1200" dirty="0" err="1">
              <a:latin typeface="Arial" panose="020B0604020202020204" pitchFamily="34" charset="0"/>
              <a:cs typeface="Arial" panose="020B0604020202020204" pitchFamily="34" charset="0"/>
            </a:rPr>
            <a:t>of</a:t>
          </a:r>
          <a:r>
            <a:rPr lang="de-DE" sz="1800" b="1" kern="1200" dirty="0">
              <a:latin typeface="Arial" panose="020B0604020202020204" pitchFamily="34" charset="0"/>
              <a:cs typeface="Arial" panose="020B0604020202020204" pitchFamily="34" charset="0"/>
            </a:rPr>
            <a:t> </a:t>
          </a:r>
          <a:r>
            <a:rPr lang="de-DE" sz="1800" b="1" kern="1200" dirty="0" err="1">
              <a:latin typeface="Arial" panose="020B0604020202020204" pitchFamily="34" charset="0"/>
              <a:cs typeface="Arial" panose="020B0604020202020204" pitchFamily="34" charset="0"/>
            </a:rPr>
            <a:t>employees</a:t>
          </a:r>
          <a:r>
            <a:rPr lang="de-DE" sz="1800" b="1" kern="1200" dirty="0">
              <a:latin typeface="Arial" panose="020B0604020202020204" pitchFamily="34" charset="0"/>
              <a:cs typeface="Arial" panose="020B0604020202020204" pitchFamily="34" charset="0"/>
            </a:rPr>
            <a:t>, </a:t>
          </a:r>
          <a:r>
            <a:rPr lang="de-DE" sz="1800" b="1" kern="1200" dirty="0" err="1">
              <a:latin typeface="Arial" panose="020B0604020202020204" pitchFamily="34" charset="0"/>
              <a:cs typeface="Arial" panose="020B0604020202020204" pitchFamily="34" charset="0"/>
            </a:rPr>
            <a:t>trainees</a:t>
          </a:r>
          <a:r>
            <a:rPr lang="de-DE" sz="1800" b="1" kern="1200" dirty="0">
              <a:latin typeface="Arial" panose="020B0604020202020204" pitchFamily="34" charset="0"/>
              <a:cs typeface="Arial" panose="020B0604020202020204" pitchFamily="34" charset="0"/>
            </a:rPr>
            <a:t> and </a:t>
          </a:r>
          <a:r>
            <a:rPr lang="de-DE" sz="1800" b="1" kern="1200" dirty="0" err="1">
              <a:latin typeface="Arial" panose="020B0604020202020204" pitchFamily="34" charset="0"/>
              <a:cs typeface="Arial" panose="020B0604020202020204" pitchFamily="34" charset="0"/>
            </a:rPr>
            <a:t>students</a:t>
          </a:r>
          <a:r>
            <a:rPr lang="de-DE"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521428" y="2271018"/>
        <a:ext cx="2068893" cy="1674975"/>
      </dsp:txXfrm>
    </dsp:sp>
    <dsp:sp modelId="{53CDBC9A-97BA-4D18-9396-14E328AD0DCA}">
      <dsp:nvSpPr>
        <dsp:cNvPr id="0" name=""/>
        <dsp:cNvSpPr/>
      </dsp:nvSpPr>
      <dsp:spPr>
        <a:xfrm>
          <a:off x="3355812" y="615903"/>
          <a:ext cx="1262025" cy="1262025"/>
        </a:xfrm>
        <a:prstGeom prst="ellipse">
          <a:avLst/>
        </a:prstGeom>
        <a:solidFill>
          <a:srgbClr val="0093DD"/>
        </a:solidFill>
        <a:ln>
          <a:noFill/>
        </a:ln>
        <a:effectLst/>
      </dsp:spPr>
      <dsp:style>
        <a:lnRef idx="0">
          <a:scrgbClr r="0" g="0" b="0"/>
        </a:lnRef>
        <a:fillRef idx="1">
          <a:scrgbClr r="0" g="0" b="0"/>
        </a:fillRef>
        <a:effectRef idx="0">
          <a:scrgbClr r="0" g="0" b="0"/>
        </a:effectRef>
        <a:fontRef idx="minor"/>
      </dsp:style>
    </dsp:sp>
    <dsp:sp modelId="{DAE1CFEA-EBAA-4507-9595-F8AE06C2CCD6}">
      <dsp:nvSpPr>
        <dsp:cNvPr id="0" name=""/>
        <dsp:cNvSpPr/>
      </dsp:nvSpPr>
      <dsp:spPr>
        <a:xfrm>
          <a:off x="3624768" y="884859"/>
          <a:ext cx="724112" cy="724112"/>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rgbClr val="0093DD"/>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43013-DD31-45C3-9968-7053299A5BF7}">
      <dsp:nvSpPr>
        <dsp:cNvPr id="0" name=""/>
        <dsp:cNvSpPr/>
      </dsp:nvSpPr>
      <dsp:spPr>
        <a:xfrm>
          <a:off x="2952378" y="2271018"/>
          <a:ext cx="2068893" cy="1674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de-DE" sz="1800" b="1" kern="1200" dirty="0" err="1">
              <a:latin typeface="Arial" panose="020B0604020202020204" pitchFamily="34" charset="0"/>
              <a:cs typeface="Arial" panose="020B0604020202020204" pitchFamily="34" charset="0"/>
            </a:rPr>
            <a:t>Step</a:t>
          </a:r>
          <a:r>
            <a:rPr lang="de-DE" sz="1800" b="1" kern="1200" dirty="0">
              <a:latin typeface="Arial" panose="020B0604020202020204" pitchFamily="34" charset="0"/>
              <a:cs typeface="Arial" panose="020B0604020202020204" pitchFamily="34" charset="0"/>
            </a:rPr>
            <a:t> 2:</a:t>
          </a:r>
        </a:p>
        <a:p>
          <a:pPr marL="0" lvl="0" indent="0" algn="ctr" defTabSz="800100">
            <a:lnSpc>
              <a:spcPct val="100000"/>
            </a:lnSpc>
            <a:spcBef>
              <a:spcPct val="0"/>
            </a:spcBef>
            <a:spcAft>
              <a:spcPct val="35000"/>
            </a:spcAft>
            <a:buNone/>
            <a:defRPr cap="all"/>
          </a:pPr>
          <a:r>
            <a:rPr lang="de-DE" sz="1800" b="1" kern="1200" dirty="0" err="1">
              <a:latin typeface="Arial" panose="020B0604020202020204" pitchFamily="34" charset="0"/>
              <a:cs typeface="Arial" panose="020B0604020202020204" pitchFamily="34" charset="0"/>
            </a:rPr>
            <a:t>Identification</a:t>
          </a:r>
          <a:r>
            <a:rPr lang="de-DE" sz="1800" b="1" kern="1200" dirty="0">
              <a:latin typeface="Arial" panose="020B0604020202020204" pitchFamily="34" charset="0"/>
              <a:cs typeface="Arial" panose="020B0604020202020204" pitchFamily="34" charset="0"/>
            </a:rPr>
            <a:t> </a:t>
          </a:r>
          <a:r>
            <a:rPr lang="de-DE" sz="1800" b="1" kern="1200" dirty="0" err="1">
              <a:latin typeface="Arial" panose="020B0604020202020204" pitchFamily="34" charset="0"/>
              <a:cs typeface="Arial" panose="020B0604020202020204" pitchFamily="34" charset="0"/>
            </a:rPr>
            <a:t>of</a:t>
          </a:r>
          <a:r>
            <a:rPr lang="de-DE" sz="1800" b="1" kern="1200" dirty="0">
              <a:latin typeface="Arial" panose="020B0604020202020204" pitchFamily="34" charset="0"/>
              <a:cs typeface="Arial" panose="020B0604020202020204" pitchFamily="34" charset="0"/>
            </a:rPr>
            <a:t> relevant </a:t>
          </a:r>
          <a:r>
            <a:rPr lang="de-DE" sz="1800" b="1" kern="1200" dirty="0" err="1">
              <a:latin typeface="Arial" panose="020B0604020202020204" pitchFamily="34" charset="0"/>
              <a:cs typeface="Arial" panose="020B0604020202020204" pitchFamily="34" charset="0"/>
            </a:rPr>
            <a:t>areas</a:t>
          </a:r>
          <a:r>
            <a:rPr lang="de-DE" sz="1800" b="1" kern="1200" dirty="0">
              <a:latin typeface="Arial" panose="020B0604020202020204" pitchFamily="34" charset="0"/>
              <a:cs typeface="Arial" panose="020B0604020202020204" pitchFamily="34" charset="0"/>
            </a:rPr>
            <a:t> </a:t>
          </a:r>
          <a:r>
            <a:rPr lang="de-DE" sz="1800" b="1" kern="1200" dirty="0" err="1">
              <a:latin typeface="Arial" panose="020B0604020202020204" pitchFamily="34" charset="0"/>
              <a:cs typeface="Arial" panose="020B0604020202020204" pitchFamily="34" charset="0"/>
            </a:rPr>
            <a:t>for</a:t>
          </a:r>
          <a:r>
            <a:rPr lang="de-DE" sz="1800" b="1" kern="1200" dirty="0">
              <a:latin typeface="Arial" panose="020B0604020202020204" pitchFamily="34" charset="0"/>
              <a:cs typeface="Arial" panose="020B0604020202020204" pitchFamily="34" charset="0"/>
            </a:rPr>
            <a:t> environmental </a:t>
          </a:r>
          <a:r>
            <a:rPr lang="de-DE" sz="1800" b="1" kern="1200" dirty="0" err="1">
              <a:latin typeface="Arial" panose="020B0604020202020204" pitchFamily="34" charset="0"/>
              <a:cs typeface="Arial" panose="020B0604020202020204" pitchFamily="34" charset="0"/>
            </a:rPr>
            <a:t>sustainability</a:t>
          </a:r>
          <a:r>
            <a:rPr lang="de-DE"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2952378" y="2271018"/>
        <a:ext cx="2068893" cy="1674975"/>
      </dsp:txXfrm>
    </dsp:sp>
    <dsp:sp modelId="{30A9B91A-630C-4F12-9E5F-071591942D31}">
      <dsp:nvSpPr>
        <dsp:cNvPr id="0" name=""/>
        <dsp:cNvSpPr/>
      </dsp:nvSpPr>
      <dsp:spPr>
        <a:xfrm>
          <a:off x="5786762" y="615903"/>
          <a:ext cx="1262025" cy="1262025"/>
        </a:xfrm>
        <a:prstGeom prst="ellipse">
          <a:avLst/>
        </a:prstGeom>
        <a:solidFill>
          <a:srgbClr val="0093DD"/>
        </a:solidFill>
        <a:ln>
          <a:noFill/>
        </a:ln>
        <a:effectLst/>
      </dsp:spPr>
      <dsp:style>
        <a:lnRef idx="0">
          <a:scrgbClr r="0" g="0" b="0"/>
        </a:lnRef>
        <a:fillRef idx="1">
          <a:scrgbClr r="0" g="0" b="0"/>
        </a:fillRef>
        <a:effectRef idx="0">
          <a:scrgbClr r="0" g="0" b="0"/>
        </a:effectRef>
        <a:fontRef idx="minor"/>
      </dsp:style>
    </dsp:sp>
    <dsp:sp modelId="{273F2E25-118E-4551-9381-6D61B1E66536}">
      <dsp:nvSpPr>
        <dsp:cNvPr id="0" name=""/>
        <dsp:cNvSpPr/>
      </dsp:nvSpPr>
      <dsp:spPr>
        <a:xfrm>
          <a:off x="6055719" y="884859"/>
          <a:ext cx="724112" cy="724112"/>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rgbClr val="0093DD"/>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A825DF-A9CF-4EDB-8797-1C2BB8AD9FF0}">
      <dsp:nvSpPr>
        <dsp:cNvPr id="0" name=""/>
        <dsp:cNvSpPr/>
      </dsp:nvSpPr>
      <dsp:spPr>
        <a:xfrm>
          <a:off x="5383328" y="2271018"/>
          <a:ext cx="2068893" cy="1674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de-DE" sz="1800" b="1" kern="1200" dirty="0" err="1">
              <a:latin typeface="Arial" panose="020B0604020202020204" pitchFamily="34" charset="0"/>
              <a:cs typeface="Arial" panose="020B0604020202020204" pitchFamily="34" charset="0"/>
            </a:rPr>
            <a:t>Step</a:t>
          </a:r>
          <a:r>
            <a:rPr lang="de-DE" sz="1800" b="1" kern="1200" dirty="0">
              <a:latin typeface="Arial" panose="020B0604020202020204" pitchFamily="34" charset="0"/>
              <a:cs typeface="Arial" panose="020B0604020202020204" pitchFamily="34" charset="0"/>
            </a:rPr>
            <a:t> 3:</a:t>
          </a:r>
        </a:p>
        <a:p>
          <a:pPr marL="0" lvl="0" indent="0" algn="ctr" defTabSz="800100">
            <a:lnSpc>
              <a:spcPct val="100000"/>
            </a:lnSpc>
            <a:spcBef>
              <a:spcPct val="0"/>
            </a:spcBef>
            <a:spcAft>
              <a:spcPct val="35000"/>
            </a:spcAft>
            <a:buNone/>
            <a:defRPr cap="all"/>
          </a:pPr>
          <a:r>
            <a:rPr lang="de-DE" sz="1800" b="1" kern="1200" dirty="0">
              <a:latin typeface="Arial" panose="020B0604020202020204" pitchFamily="34" charset="0"/>
              <a:cs typeface="Arial" panose="020B0604020202020204" pitchFamily="34" charset="0"/>
            </a:rPr>
            <a:t>Definition </a:t>
          </a:r>
          <a:r>
            <a:rPr lang="de-DE" sz="1800" b="1" kern="1200" dirty="0" err="1">
              <a:latin typeface="Arial" panose="020B0604020202020204" pitchFamily="34" charset="0"/>
              <a:cs typeface="Arial" panose="020B0604020202020204" pitchFamily="34" charset="0"/>
            </a:rPr>
            <a:t>of</a:t>
          </a:r>
          <a:r>
            <a:rPr lang="de-DE" sz="1800" b="1" kern="1200" dirty="0">
              <a:latin typeface="Arial" panose="020B0604020202020204" pitchFamily="34" charset="0"/>
              <a:cs typeface="Arial" panose="020B0604020202020204" pitchFamily="34" charset="0"/>
            </a:rPr>
            <a:t> </a:t>
          </a:r>
          <a:r>
            <a:rPr lang="de-DE" sz="1800" b="1" kern="1200" dirty="0" err="1">
              <a:latin typeface="Arial" panose="020B0604020202020204" pitchFamily="34" charset="0"/>
              <a:cs typeface="Arial" panose="020B0604020202020204" pitchFamily="34" charset="0"/>
            </a:rPr>
            <a:t>measures</a:t>
          </a:r>
          <a:r>
            <a:rPr lang="de-DE" sz="1800" b="1" kern="1200" dirty="0">
              <a:latin typeface="Arial" panose="020B0604020202020204" pitchFamily="34" charset="0"/>
              <a:cs typeface="Arial" panose="020B0604020202020204" pitchFamily="34" charset="0"/>
            </a:rPr>
            <a:t> and a </a:t>
          </a:r>
          <a:r>
            <a:rPr lang="de-DE" sz="1800" b="1" kern="1200" dirty="0" err="1">
              <a:latin typeface="Arial" panose="020B0604020202020204" pitchFamily="34" charset="0"/>
              <a:cs typeface="Arial" panose="020B0604020202020204" pitchFamily="34" charset="0"/>
            </a:rPr>
            <a:t>controlling</a:t>
          </a:r>
          <a:r>
            <a:rPr lang="de-DE" sz="1800" b="1" kern="1200" dirty="0">
              <a:latin typeface="Arial" panose="020B0604020202020204" pitchFamily="34" charset="0"/>
              <a:cs typeface="Arial" panose="020B0604020202020204" pitchFamily="34" charset="0"/>
            </a:rPr>
            <a:t> </a:t>
          </a:r>
          <a:r>
            <a:rPr lang="de-DE" sz="1800" b="1" kern="1200" dirty="0" err="1">
              <a:latin typeface="Arial" panose="020B0604020202020204" pitchFamily="34" charset="0"/>
              <a:cs typeface="Arial" panose="020B0604020202020204" pitchFamily="34" charset="0"/>
            </a:rPr>
            <a:t>system</a:t>
          </a:r>
          <a:r>
            <a:rPr lang="de-DE"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5383328" y="2271018"/>
        <a:ext cx="2068893" cy="1674975"/>
      </dsp:txXfrm>
    </dsp:sp>
    <dsp:sp modelId="{DB743CDC-50C7-4938-94FB-0BA904A7DD9F}">
      <dsp:nvSpPr>
        <dsp:cNvPr id="0" name=""/>
        <dsp:cNvSpPr/>
      </dsp:nvSpPr>
      <dsp:spPr>
        <a:xfrm>
          <a:off x="8217713" y="615903"/>
          <a:ext cx="1262025" cy="1262025"/>
        </a:xfrm>
        <a:prstGeom prst="ellipse">
          <a:avLst/>
        </a:prstGeom>
        <a:solidFill>
          <a:srgbClr val="0093DD"/>
        </a:solidFill>
        <a:ln>
          <a:noFill/>
        </a:ln>
        <a:effectLst/>
      </dsp:spPr>
      <dsp:style>
        <a:lnRef idx="0">
          <a:scrgbClr r="0" g="0" b="0"/>
        </a:lnRef>
        <a:fillRef idx="1">
          <a:scrgbClr r="0" g="0" b="0"/>
        </a:fillRef>
        <a:effectRef idx="0">
          <a:scrgbClr r="0" g="0" b="0"/>
        </a:effectRef>
        <a:fontRef idx="minor"/>
      </dsp:style>
    </dsp:sp>
    <dsp:sp modelId="{2194CFF3-4D6F-4882-99F4-C436067A886A}">
      <dsp:nvSpPr>
        <dsp:cNvPr id="0" name=""/>
        <dsp:cNvSpPr/>
      </dsp:nvSpPr>
      <dsp:spPr>
        <a:xfrm>
          <a:off x="8486669" y="884859"/>
          <a:ext cx="724112" cy="724112"/>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rgbClr val="0093DD"/>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496B12-F5B2-43EF-9454-584110910EF4}">
      <dsp:nvSpPr>
        <dsp:cNvPr id="0" name=""/>
        <dsp:cNvSpPr/>
      </dsp:nvSpPr>
      <dsp:spPr>
        <a:xfrm>
          <a:off x="7814278" y="2271018"/>
          <a:ext cx="2068893" cy="1674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de-DE" sz="1800" b="1" kern="1200" dirty="0" err="1">
              <a:latin typeface="Arial" panose="020B0604020202020204" pitchFamily="34" charset="0"/>
              <a:cs typeface="Arial" panose="020B0604020202020204" pitchFamily="34" charset="0"/>
            </a:rPr>
            <a:t>Step</a:t>
          </a:r>
          <a:r>
            <a:rPr lang="de-DE" sz="1800" b="1" kern="1200" dirty="0">
              <a:latin typeface="Arial" panose="020B0604020202020204" pitchFamily="34" charset="0"/>
              <a:cs typeface="Arial" panose="020B0604020202020204" pitchFamily="34" charset="0"/>
            </a:rPr>
            <a:t> 4:</a:t>
          </a:r>
        </a:p>
        <a:p>
          <a:pPr marL="0" lvl="0" indent="0" algn="ctr" defTabSz="800100">
            <a:lnSpc>
              <a:spcPct val="100000"/>
            </a:lnSpc>
            <a:spcBef>
              <a:spcPct val="0"/>
            </a:spcBef>
            <a:spcAft>
              <a:spcPct val="35000"/>
            </a:spcAft>
            <a:buNone/>
            <a:defRPr cap="all"/>
          </a:pPr>
          <a:r>
            <a:rPr lang="de-DE" sz="1800" b="1" kern="1200" dirty="0" err="1">
              <a:latin typeface="Arial" panose="020B0604020202020204" pitchFamily="34" charset="0"/>
              <a:cs typeface="Arial" panose="020B0604020202020204" pitchFamily="34" charset="0"/>
            </a:rPr>
            <a:t>Publication</a:t>
          </a:r>
          <a:r>
            <a:rPr lang="de-DE" sz="1800" b="1" kern="1200" dirty="0">
              <a:latin typeface="Arial" panose="020B0604020202020204" pitchFamily="34" charset="0"/>
              <a:cs typeface="Arial" panose="020B0604020202020204" pitchFamily="34" charset="0"/>
            </a:rPr>
            <a:t> </a:t>
          </a:r>
          <a:r>
            <a:rPr lang="de-DE" sz="1800" b="1" kern="1200" dirty="0" err="1">
              <a:latin typeface="Arial" panose="020B0604020202020204" pitchFamily="34" charset="0"/>
              <a:cs typeface="Arial" panose="020B0604020202020204" pitchFamily="34" charset="0"/>
            </a:rPr>
            <a:t>of</a:t>
          </a:r>
          <a:r>
            <a:rPr lang="de-DE" sz="1800" b="1" kern="1200" dirty="0">
              <a:latin typeface="Arial" panose="020B0604020202020204" pitchFamily="34" charset="0"/>
              <a:cs typeface="Arial" panose="020B0604020202020204" pitchFamily="34" charset="0"/>
            </a:rPr>
            <a:t> an annual </a:t>
          </a:r>
          <a:r>
            <a:rPr lang="de-DE" sz="1800" b="1" kern="1200" dirty="0" err="1">
              <a:latin typeface="Arial" panose="020B0604020202020204" pitchFamily="34" charset="0"/>
              <a:cs typeface="Arial" panose="020B0604020202020204" pitchFamily="34" charset="0"/>
            </a:rPr>
            <a:t>report</a:t>
          </a:r>
          <a:r>
            <a:rPr lang="de-DE"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7814278" y="2271018"/>
        <a:ext cx="2068893" cy="16749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4B2AD-33DA-D34C-91A2-2D7B8029D18E}">
      <dsp:nvSpPr>
        <dsp:cNvPr id="0" name=""/>
        <dsp:cNvSpPr/>
      </dsp:nvSpPr>
      <dsp:spPr>
        <a:xfrm>
          <a:off x="0" y="0"/>
          <a:ext cx="1053576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00135D-AA1D-DD4A-A7A6-E88104D34A3E}">
      <dsp:nvSpPr>
        <dsp:cNvPr id="0" name=""/>
        <dsp:cNvSpPr/>
      </dsp:nvSpPr>
      <dsp:spPr>
        <a:xfrm>
          <a:off x="0" y="0"/>
          <a:ext cx="10535760" cy="546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Environmental goals and key figures</a:t>
          </a:r>
        </a:p>
      </dsp:txBody>
      <dsp:txXfrm>
        <a:off x="0" y="0"/>
        <a:ext cx="10535760" cy="546904"/>
      </dsp:txXfrm>
    </dsp:sp>
    <dsp:sp modelId="{BFB869ED-3E86-E642-9835-04C84EF8A44D}">
      <dsp:nvSpPr>
        <dsp:cNvPr id="0" name=""/>
        <dsp:cNvSpPr/>
      </dsp:nvSpPr>
      <dsp:spPr>
        <a:xfrm>
          <a:off x="0" y="546903"/>
          <a:ext cx="1053576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E35F92-41D3-504D-B1CA-41ADF51F0ACD}">
      <dsp:nvSpPr>
        <dsp:cNvPr id="0" name=""/>
        <dsp:cNvSpPr/>
      </dsp:nvSpPr>
      <dsp:spPr>
        <a:xfrm>
          <a:off x="0" y="546904"/>
          <a:ext cx="10535760" cy="546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Social goals and key figures</a:t>
          </a:r>
        </a:p>
      </dsp:txBody>
      <dsp:txXfrm>
        <a:off x="0" y="546904"/>
        <a:ext cx="10535760" cy="546904"/>
      </dsp:txXfrm>
    </dsp:sp>
    <dsp:sp modelId="{80CCEBE4-6BDD-4F4D-83B4-734B01476E4E}">
      <dsp:nvSpPr>
        <dsp:cNvPr id="0" name=""/>
        <dsp:cNvSpPr/>
      </dsp:nvSpPr>
      <dsp:spPr>
        <a:xfrm>
          <a:off x="0" y="1093807"/>
          <a:ext cx="1053576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65B56A-4B3E-CB4F-9F3F-6493FE964CBF}">
      <dsp:nvSpPr>
        <dsp:cNvPr id="0" name=""/>
        <dsp:cNvSpPr/>
      </dsp:nvSpPr>
      <dsp:spPr>
        <a:xfrm>
          <a:off x="0" y="1093808"/>
          <a:ext cx="10535760" cy="546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Common Good report</a:t>
          </a:r>
        </a:p>
      </dsp:txBody>
      <dsp:txXfrm>
        <a:off x="0" y="1093808"/>
        <a:ext cx="10535760" cy="546904"/>
      </dsp:txXfrm>
    </dsp:sp>
    <dsp:sp modelId="{2B4B0258-E80E-9742-B90E-1B177C4C03EA}">
      <dsp:nvSpPr>
        <dsp:cNvPr id="0" name=""/>
        <dsp:cNvSpPr/>
      </dsp:nvSpPr>
      <dsp:spPr>
        <a:xfrm>
          <a:off x="0" y="1640712"/>
          <a:ext cx="1053576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BA6936-6675-1F4D-BA06-D4626CABE79E}">
      <dsp:nvSpPr>
        <dsp:cNvPr id="0" name=""/>
        <dsp:cNvSpPr/>
      </dsp:nvSpPr>
      <dsp:spPr>
        <a:xfrm>
          <a:off x="0" y="1640712"/>
          <a:ext cx="10535760" cy="546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Practical Example</a:t>
          </a:r>
        </a:p>
      </dsp:txBody>
      <dsp:txXfrm>
        <a:off x="0" y="1640712"/>
        <a:ext cx="10535760" cy="5469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8C70D-6B02-44C2-A024-BEBDBE546CDF}">
      <dsp:nvSpPr>
        <dsp:cNvPr id="0" name=""/>
        <dsp:cNvSpPr/>
      </dsp:nvSpPr>
      <dsp:spPr>
        <a:xfrm>
          <a:off x="1135343" y="343718"/>
          <a:ext cx="1647000" cy="1647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194187-7A97-4BBA-B4CA-D4B0DAC02DF0}">
      <dsp:nvSpPr>
        <dsp:cNvPr id="0" name=""/>
        <dsp:cNvSpPr/>
      </dsp:nvSpPr>
      <dsp:spPr>
        <a:xfrm>
          <a:off x="1671949" y="903143"/>
          <a:ext cx="573788" cy="528151"/>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BEBA6C-4312-4329-8A77-D968A8FD8A0C}">
      <dsp:nvSpPr>
        <dsp:cNvPr id="0" name=""/>
        <dsp:cNvSpPr/>
      </dsp:nvSpPr>
      <dsp:spPr>
        <a:xfrm>
          <a:off x="22403" y="2503718"/>
          <a:ext cx="3872880" cy="1503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kern="1200" dirty="0">
              <a:latin typeface="Arial" panose="020B0604020202020204" pitchFamily="34" charset="0"/>
              <a:cs typeface="Arial" panose="020B0604020202020204" pitchFamily="34" charset="0"/>
            </a:rPr>
            <a:t>Controlling:</a:t>
          </a:r>
        </a:p>
        <a:p>
          <a:pPr marL="0" lvl="0" indent="0" algn="ctr" defTabSz="889000">
            <a:lnSpc>
              <a:spcPct val="90000"/>
            </a:lnSpc>
            <a:spcBef>
              <a:spcPct val="0"/>
            </a:spcBef>
            <a:spcAft>
              <a:spcPct val="35000"/>
            </a:spcAft>
            <a:buNone/>
            <a:defRPr cap="all"/>
          </a:pPr>
          <a:r>
            <a:rPr lang="en-GB" sz="2000" kern="1200" dirty="0">
              <a:latin typeface="Arial" panose="020B0604020202020204" pitchFamily="34" charset="0"/>
              <a:cs typeface="Arial" panose="020B0604020202020204" pitchFamily="34" charset="0"/>
            </a:rPr>
            <a:t>Thinking from the objective and directing all decisions towards their effects on long-term success</a:t>
          </a:r>
          <a:endParaRPr lang="en-US" sz="2000" kern="1200" dirty="0">
            <a:latin typeface="Arial" panose="020B0604020202020204" pitchFamily="34" charset="0"/>
            <a:cs typeface="Arial" panose="020B0604020202020204" pitchFamily="34" charset="0"/>
          </a:endParaRPr>
        </a:p>
      </dsp:txBody>
      <dsp:txXfrm>
        <a:off x="22403" y="2503718"/>
        <a:ext cx="3872880" cy="1503900"/>
      </dsp:txXfrm>
    </dsp:sp>
    <dsp:sp modelId="{D9B7BC0A-EB61-448F-ADB6-CD2268D44E73}">
      <dsp:nvSpPr>
        <dsp:cNvPr id="0" name=""/>
        <dsp:cNvSpPr/>
      </dsp:nvSpPr>
      <dsp:spPr>
        <a:xfrm>
          <a:off x="5233079" y="343718"/>
          <a:ext cx="1647000" cy="1647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32006B-3AD6-40D7-8E81-8D190F19CD88}">
      <dsp:nvSpPr>
        <dsp:cNvPr id="0" name=""/>
        <dsp:cNvSpPr/>
      </dsp:nvSpPr>
      <dsp:spPr>
        <a:xfrm>
          <a:off x="5584079" y="694718"/>
          <a:ext cx="945000" cy="945000"/>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28D167-48FA-4AD1-B1D9-4C87E8848600}">
      <dsp:nvSpPr>
        <dsp:cNvPr id="0" name=""/>
        <dsp:cNvSpPr/>
      </dsp:nvSpPr>
      <dsp:spPr>
        <a:xfrm>
          <a:off x="4367783" y="2503718"/>
          <a:ext cx="3377592" cy="1503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kern="1200" dirty="0">
              <a:latin typeface="Arial" panose="020B0604020202020204" pitchFamily="34" charset="0"/>
              <a:cs typeface="Arial" panose="020B0604020202020204" pitchFamily="34" charset="0"/>
            </a:rPr>
            <a:t>Main Activities:</a:t>
          </a:r>
        </a:p>
        <a:p>
          <a:pPr marL="0" lvl="0" indent="0" algn="ctr" defTabSz="889000">
            <a:lnSpc>
              <a:spcPct val="90000"/>
            </a:lnSpc>
            <a:spcBef>
              <a:spcPct val="0"/>
            </a:spcBef>
            <a:spcAft>
              <a:spcPct val="35000"/>
            </a:spcAft>
            <a:buNone/>
            <a:defRPr cap="all"/>
          </a:pPr>
          <a:r>
            <a:rPr lang="en-GB" sz="2000" kern="1200" dirty="0">
              <a:latin typeface="Arial" panose="020B0604020202020204" pitchFamily="34" charset="0"/>
              <a:cs typeface="Arial" panose="020B0604020202020204" pitchFamily="34" charset="0"/>
            </a:rPr>
            <a:t> planning, calculating, monitoring and control </a:t>
          </a:r>
          <a:endParaRPr lang="en-US" sz="2000" kern="1200" dirty="0">
            <a:latin typeface="Arial" panose="020B0604020202020204" pitchFamily="34" charset="0"/>
            <a:cs typeface="Arial" panose="020B0604020202020204" pitchFamily="34" charset="0"/>
          </a:endParaRPr>
        </a:p>
      </dsp:txBody>
      <dsp:txXfrm>
        <a:off x="4367783" y="2503718"/>
        <a:ext cx="3377592" cy="1503900"/>
      </dsp:txXfrm>
    </dsp:sp>
    <dsp:sp modelId="{A1DE04FC-B6FA-4A50-866D-24B229999178}">
      <dsp:nvSpPr>
        <dsp:cNvPr id="0" name=""/>
        <dsp:cNvSpPr/>
      </dsp:nvSpPr>
      <dsp:spPr>
        <a:xfrm>
          <a:off x="8977979" y="343718"/>
          <a:ext cx="1647000" cy="1647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18C4EC-F8B9-49DC-86B9-B75D156003D4}">
      <dsp:nvSpPr>
        <dsp:cNvPr id="0" name=""/>
        <dsp:cNvSpPr/>
      </dsp:nvSpPr>
      <dsp:spPr>
        <a:xfrm>
          <a:off x="9328979" y="694718"/>
          <a:ext cx="945000" cy="945000"/>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948287-348D-4CE5-A548-ED7560885A9C}">
      <dsp:nvSpPr>
        <dsp:cNvPr id="0" name=""/>
        <dsp:cNvSpPr/>
      </dsp:nvSpPr>
      <dsp:spPr>
        <a:xfrm>
          <a:off x="8217875" y="2503718"/>
          <a:ext cx="3167208" cy="1503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kern="1200" dirty="0">
              <a:latin typeface="Arial" panose="020B0604020202020204" pitchFamily="34" charset="0"/>
              <a:cs typeface="Arial" panose="020B0604020202020204" pitchFamily="34" charset="0"/>
            </a:rPr>
            <a:t>Main Tasks:</a:t>
          </a:r>
        </a:p>
        <a:p>
          <a:pPr marL="0" lvl="0" indent="0" algn="ctr" defTabSz="889000">
            <a:lnSpc>
              <a:spcPct val="90000"/>
            </a:lnSpc>
            <a:spcBef>
              <a:spcPct val="0"/>
            </a:spcBef>
            <a:spcAft>
              <a:spcPct val="35000"/>
            </a:spcAft>
            <a:buNone/>
            <a:defRPr cap="all"/>
          </a:pPr>
          <a:r>
            <a:rPr lang="en-GB" sz="2000" kern="1200" dirty="0">
              <a:latin typeface="Arial" panose="020B0604020202020204" pitchFamily="34" charset="0"/>
              <a:cs typeface="Arial" panose="020B0604020202020204" pitchFamily="34" charset="0"/>
            </a:rPr>
            <a:t> Information supply, planning, coordination and management support </a:t>
          </a:r>
          <a:endParaRPr lang="en-US" sz="2000" kern="1200" dirty="0">
            <a:latin typeface="Arial" panose="020B0604020202020204" pitchFamily="34" charset="0"/>
            <a:cs typeface="Arial" panose="020B0604020202020204" pitchFamily="34" charset="0"/>
          </a:endParaRPr>
        </a:p>
      </dsp:txBody>
      <dsp:txXfrm>
        <a:off x="8217875" y="2503718"/>
        <a:ext cx="3167208" cy="15039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B8E29-A8D4-4202-B1E8-1337665675AB}">
      <dsp:nvSpPr>
        <dsp:cNvPr id="0" name=""/>
        <dsp:cNvSpPr/>
      </dsp:nvSpPr>
      <dsp:spPr>
        <a:xfrm>
          <a:off x="595351" y="2055"/>
          <a:ext cx="4505566" cy="2006412"/>
        </a:xfrm>
        <a:prstGeom prst="rect">
          <a:avLst/>
        </a:prstGeom>
        <a:solidFill>
          <a:srgbClr val="0093DD"/>
        </a:solidFill>
        <a:ln w="12700" cap="flat" cmpd="sng" algn="ctr">
          <a:solidFill>
            <a:srgbClr val="0093D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de-DE" sz="3600" kern="1200" dirty="0">
              <a:latin typeface="Arial" panose="020B0604020202020204" pitchFamily="34" charset="0"/>
              <a:cs typeface="Arial" panose="020B0604020202020204" pitchFamily="34" charset="0"/>
            </a:rPr>
            <a:t>Information </a:t>
          </a:r>
          <a:r>
            <a:rPr lang="en-GB" sz="3600" kern="1200" noProof="0" dirty="0">
              <a:latin typeface="Arial" panose="020B0604020202020204" pitchFamily="34" charset="0"/>
              <a:cs typeface="Arial" panose="020B0604020202020204" pitchFamily="34" charset="0"/>
            </a:rPr>
            <a:t>supply</a:t>
          </a:r>
          <a:r>
            <a:rPr lang="de-DE" sz="3600" kern="1200" dirty="0">
              <a:latin typeface="Arial" panose="020B0604020202020204" pitchFamily="34" charset="0"/>
              <a:cs typeface="Arial" panose="020B0604020202020204" pitchFamily="34" charset="0"/>
            </a:rPr>
            <a:t> </a:t>
          </a:r>
          <a:r>
            <a:rPr lang="de-DE" sz="3600" kern="1200" noProof="1">
              <a:latin typeface="Arial" panose="020B0604020202020204" pitchFamily="34" charset="0"/>
              <a:cs typeface="Arial" panose="020B0604020202020204" pitchFamily="34" charset="0"/>
            </a:rPr>
            <a:t>for</a:t>
          </a:r>
          <a:r>
            <a:rPr lang="de-DE" sz="3600" kern="1200" dirty="0">
              <a:latin typeface="Arial" panose="020B0604020202020204" pitchFamily="34" charset="0"/>
              <a:cs typeface="Arial" panose="020B0604020202020204" pitchFamily="34" charset="0"/>
            </a:rPr>
            <a:t> </a:t>
          </a:r>
          <a:r>
            <a:rPr lang="de-DE" sz="3600" kern="1200" dirty="0" err="1">
              <a:latin typeface="Arial" panose="020B0604020202020204" pitchFamily="34" charset="0"/>
              <a:cs typeface="Arial" panose="020B0604020202020204" pitchFamily="34" charset="0"/>
            </a:rPr>
            <a:t>the</a:t>
          </a:r>
          <a:r>
            <a:rPr lang="de-DE" sz="3600" kern="1200" dirty="0">
              <a:latin typeface="Arial" panose="020B0604020202020204" pitchFamily="34" charset="0"/>
              <a:cs typeface="Arial" panose="020B0604020202020204" pitchFamily="34" charset="0"/>
            </a:rPr>
            <a:t> </a:t>
          </a:r>
          <a:r>
            <a:rPr lang="de-DE" sz="3600" kern="1200" dirty="0" err="1">
              <a:latin typeface="Arial" panose="020B0604020202020204" pitchFamily="34" charset="0"/>
              <a:cs typeface="Arial" panose="020B0604020202020204" pitchFamily="34" charset="0"/>
            </a:rPr>
            <a:t>management</a:t>
          </a:r>
          <a:endParaRPr lang="de-DE" sz="3600" kern="1200" dirty="0">
            <a:latin typeface="Arial" panose="020B0604020202020204" pitchFamily="34" charset="0"/>
            <a:cs typeface="Arial" panose="020B0604020202020204" pitchFamily="34" charset="0"/>
          </a:endParaRPr>
        </a:p>
      </dsp:txBody>
      <dsp:txXfrm>
        <a:off x="595351" y="2055"/>
        <a:ext cx="4505566" cy="2006412"/>
      </dsp:txXfrm>
    </dsp:sp>
    <dsp:sp modelId="{D4B483AA-BC6C-497C-87D5-39F6EF90469D}">
      <dsp:nvSpPr>
        <dsp:cNvPr id="0" name=""/>
        <dsp:cNvSpPr/>
      </dsp:nvSpPr>
      <dsp:spPr>
        <a:xfrm>
          <a:off x="5435319" y="2055"/>
          <a:ext cx="4505566" cy="2006412"/>
        </a:xfrm>
        <a:prstGeom prst="rect">
          <a:avLst/>
        </a:prstGeom>
        <a:solidFill>
          <a:srgbClr val="0093DD"/>
        </a:solidFill>
        <a:ln w="12700" cap="flat" cmpd="sng" algn="ctr">
          <a:solidFill>
            <a:srgbClr val="0093D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de-DE" sz="3600" kern="1200" dirty="0" err="1">
              <a:latin typeface="Arial" panose="020B0604020202020204" pitchFamily="34" charset="0"/>
              <a:cs typeface="Arial" panose="020B0604020202020204" pitchFamily="34" charset="0"/>
            </a:rPr>
            <a:t>Coordination</a:t>
          </a:r>
          <a:r>
            <a:rPr lang="de-DE" sz="3600" kern="1200" dirty="0">
              <a:latin typeface="Arial" panose="020B0604020202020204" pitchFamily="34" charset="0"/>
              <a:cs typeface="Arial" panose="020B0604020202020204" pitchFamily="34" charset="0"/>
            </a:rPr>
            <a:t> </a:t>
          </a:r>
          <a:r>
            <a:rPr lang="de-DE" sz="3600" kern="1200" dirty="0" err="1">
              <a:latin typeface="Arial" panose="020B0604020202020204" pitchFamily="34" charset="0"/>
              <a:cs typeface="Arial" panose="020B0604020202020204" pitchFamily="34" charset="0"/>
            </a:rPr>
            <a:t>for</a:t>
          </a:r>
          <a:r>
            <a:rPr lang="de-DE" sz="3600" kern="1200" dirty="0">
              <a:latin typeface="Arial" panose="020B0604020202020204" pitchFamily="34" charset="0"/>
              <a:cs typeface="Arial" panose="020B0604020202020204" pitchFamily="34" charset="0"/>
            </a:rPr>
            <a:t> </a:t>
          </a:r>
          <a:r>
            <a:rPr lang="de-DE" sz="3600" kern="1200" dirty="0" err="1">
              <a:latin typeface="Arial" panose="020B0604020202020204" pitchFamily="34" charset="0"/>
              <a:cs typeface="Arial" panose="020B0604020202020204" pitchFamily="34" charset="0"/>
            </a:rPr>
            <a:t>the</a:t>
          </a:r>
          <a:r>
            <a:rPr lang="de-DE" sz="3600" kern="1200" dirty="0">
              <a:latin typeface="Arial" panose="020B0604020202020204" pitchFamily="34" charset="0"/>
              <a:cs typeface="Arial" panose="020B0604020202020204" pitchFamily="34" charset="0"/>
            </a:rPr>
            <a:t> </a:t>
          </a:r>
          <a:r>
            <a:rPr lang="de-DE" sz="3600" kern="1200" dirty="0" err="1">
              <a:latin typeface="Arial" panose="020B0604020202020204" pitchFamily="34" charset="0"/>
              <a:cs typeface="Arial" panose="020B0604020202020204" pitchFamily="34" charset="0"/>
            </a:rPr>
            <a:t>management</a:t>
          </a:r>
          <a:r>
            <a:rPr lang="de-DE" sz="3600" kern="1200" dirty="0">
              <a:latin typeface="Arial" panose="020B0604020202020204" pitchFamily="34" charset="0"/>
              <a:cs typeface="Arial" panose="020B0604020202020204" pitchFamily="34" charset="0"/>
            </a:rPr>
            <a:t> </a:t>
          </a:r>
        </a:p>
      </dsp:txBody>
      <dsp:txXfrm>
        <a:off x="5435319" y="2055"/>
        <a:ext cx="4505566" cy="2006412"/>
      </dsp:txXfrm>
    </dsp:sp>
    <dsp:sp modelId="{B72D0B66-D3B4-463E-B5A9-2448722A252E}">
      <dsp:nvSpPr>
        <dsp:cNvPr id="0" name=""/>
        <dsp:cNvSpPr/>
      </dsp:nvSpPr>
      <dsp:spPr>
        <a:xfrm>
          <a:off x="595351" y="2342870"/>
          <a:ext cx="4505566" cy="2006412"/>
        </a:xfrm>
        <a:prstGeom prst="rect">
          <a:avLst/>
        </a:prstGeom>
        <a:solidFill>
          <a:srgbClr val="0093DD"/>
        </a:solidFill>
        <a:ln w="12700" cap="flat" cmpd="sng" algn="ctr">
          <a:solidFill>
            <a:srgbClr val="0093D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de-DE" sz="3600" kern="1200" dirty="0" err="1">
              <a:latin typeface="Arial" panose="020B0604020202020204" pitchFamily="34" charset="0"/>
              <a:cs typeface="Arial" panose="020B0604020202020204" pitchFamily="34" charset="0"/>
            </a:rPr>
            <a:t>Ensure</a:t>
          </a:r>
          <a:r>
            <a:rPr lang="de-DE" sz="3600" kern="1200" dirty="0">
              <a:latin typeface="Arial" panose="020B0604020202020204" pitchFamily="34" charset="0"/>
              <a:cs typeface="Arial" panose="020B0604020202020204" pitchFamily="34" charset="0"/>
            </a:rPr>
            <a:t> </a:t>
          </a:r>
          <a:r>
            <a:rPr lang="de-DE" sz="3600" kern="1200" dirty="0" err="1">
              <a:latin typeface="Arial" panose="020B0604020202020204" pitchFamily="34" charset="0"/>
              <a:cs typeface="Arial" panose="020B0604020202020204" pitchFamily="34" charset="0"/>
            </a:rPr>
            <a:t>the</a:t>
          </a:r>
          <a:r>
            <a:rPr lang="de-DE" sz="3600" kern="1200" dirty="0">
              <a:latin typeface="Arial" panose="020B0604020202020204" pitchFamily="34" charset="0"/>
              <a:cs typeface="Arial" panose="020B0604020202020204" pitchFamily="34" charset="0"/>
            </a:rPr>
            <a:t> </a:t>
          </a:r>
          <a:r>
            <a:rPr lang="de-DE" sz="3600" kern="1200" dirty="0" err="1">
              <a:latin typeface="Arial" panose="020B0604020202020204" pitchFamily="34" charset="0"/>
              <a:cs typeface="Arial" panose="020B0604020202020204" pitchFamily="34" charset="0"/>
            </a:rPr>
            <a:t>rationality</a:t>
          </a:r>
          <a:r>
            <a:rPr lang="de-DE" sz="3600" kern="1200" dirty="0">
              <a:latin typeface="Arial" panose="020B0604020202020204" pitchFamily="34" charset="0"/>
              <a:cs typeface="Arial" panose="020B0604020202020204" pitchFamily="34" charset="0"/>
            </a:rPr>
            <a:t> </a:t>
          </a:r>
          <a:r>
            <a:rPr lang="de-DE" sz="3600" kern="1200" dirty="0" err="1">
              <a:latin typeface="Arial" panose="020B0604020202020204" pitchFamily="34" charset="0"/>
              <a:cs typeface="Arial" panose="020B0604020202020204" pitchFamily="34" charset="0"/>
            </a:rPr>
            <a:t>of</a:t>
          </a:r>
          <a:r>
            <a:rPr lang="de-DE" sz="3600" kern="1200" dirty="0">
              <a:latin typeface="Arial" panose="020B0604020202020204" pitchFamily="34" charset="0"/>
              <a:cs typeface="Arial" panose="020B0604020202020204" pitchFamily="34" charset="0"/>
            </a:rPr>
            <a:t> </a:t>
          </a:r>
          <a:r>
            <a:rPr lang="de-DE" sz="3600" kern="1200" dirty="0" err="1">
              <a:latin typeface="Arial" panose="020B0604020202020204" pitchFamily="34" charset="0"/>
              <a:cs typeface="Arial" panose="020B0604020202020204" pitchFamily="34" charset="0"/>
            </a:rPr>
            <a:t>management</a:t>
          </a:r>
          <a:r>
            <a:rPr lang="de-DE" sz="3600" kern="1200" dirty="0">
              <a:latin typeface="Arial" panose="020B0604020202020204" pitchFamily="34" charset="0"/>
              <a:cs typeface="Arial" panose="020B0604020202020204" pitchFamily="34" charset="0"/>
            </a:rPr>
            <a:t> </a:t>
          </a:r>
        </a:p>
      </dsp:txBody>
      <dsp:txXfrm>
        <a:off x="595351" y="2342870"/>
        <a:ext cx="4505566" cy="2006412"/>
      </dsp:txXfrm>
    </dsp:sp>
    <dsp:sp modelId="{C53057A9-148F-41C6-BC09-05244A7E24F9}">
      <dsp:nvSpPr>
        <dsp:cNvPr id="0" name=""/>
        <dsp:cNvSpPr/>
      </dsp:nvSpPr>
      <dsp:spPr>
        <a:xfrm>
          <a:off x="5435319" y="2342870"/>
          <a:ext cx="4505566" cy="2006412"/>
        </a:xfrm>
        <a:prstGeom prst="rect">
          <a:avLst/>
        </a:prstGeom>
        <a:solidFill>
          <a:srgbClr val="0093DD"/>
        </a:solidFill>
        <a:ln w="12700" cap="flat" cmpd="sng" algn="ctr">
          <a:solidFill>
            <a:srgbClr val="0093D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noProof="0" dirty="0">
              <a:latin typeface="Arial" panose="020B0604020202020204" pitchFamily="34" charset="0"/>
              <a:cs typeface="Arial" panose="020B0604020202020204" pitchFamily="34" charset="0"/>
            </a:rPr>
            <a:t>Goal-oriented</a:t>
          </a:r>
          <a:r>
            <a:rPr lang="de-DE" sz="3600" kern="1200" dirty="0">
              <a:latin typeface="Arial" panose="020B0604020202020204" pitchFamily="34" charset="0"/>
              <a:cs typeface="Arial" panose="020B0604020202020204" pitchFamily="34" charset="0"/>
            </a:rPr>
            <a:t> </a:t>
          </a:r>
          <a:r>
            <a:rPr lang="de-DE" sz="3600" kern="1200" dirty="0" err="1">
              <a:latin typeface="Arial" panose="020B0604020202020204" pitchFamily="34" charset="0"/>
              <a:cs typeface="Arial" panose="020B0604020202020204" pitchFamily="34" charset="0"/>
            </a:rPr>
            <a:t>controlling</a:t>
          </a:r>
          <a:r>
            <a:rPr lang="de-DE" sz="3600" kern="1200" dirty="0">
              <a:latin typeface="Arial" panose="020B0604020202020204" pitchFamily="34" charset="0"/>
              <a:cs typeface="Arial" panose="020B0604020202020204" pitchFamily="34" charset="0"/>
            </a:rPr>
            <a:t> </a:t>
          </a:r>
        </a:p>
      </dsp:txBody>
      <dsp:txXfrm>
        <a:off x="5435319" y="2342870"/>
        <a:ext cx="4505566" cy="20064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4B2AD-33DA-D34C-91A2-2D7B8029D18E}">
      <dsp:nvSpPr>
        <dsp:cNvPr id="0" name=""/>
        <dsp:cNvSpPr/>
      </dsp:nvSpPr>
      <dsp:spPr>
        <a:xfrm>
          <a:off x="0" y="170"/>
          <a:ext cx="1053576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00135D-AA1D-DD4A-A7A6-E88104D34A3E}">
      <dsp:nvSpPr>
        <dsp:cNvPr id="0" name=""/>
        <dsp:cNvSpPr/>
      </dsp:nvSpPr>
      <dsp:spPr>
        <a:xfrm>
          <a:off x="0" y="170"/>
          <a:ext cx="10535760" cy="438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Objectives and key figures</a:t>
          </a:r>
        </a:p>
      </dsp:txBody>
      <dsp:txXfrm>
        <a:off x="0" y="170"/>
        <a:ext cx="10535760" cy="438484"/>
      </dsp:txXfrm>
    </dsp:sp>
    <dsp:sp modelId="{BFB869ED-3E86-E642-9835-04C84EF8A44D}">
      <dsp:nvSpPr>
        <dsp:cNvPr id="0" name=""/>
        <dsp:cNvSpPr/>
      </dsp:nvSpPr>
      <dsp:spPr>
        <a:xfrm>
          <a:off x="0" y="438655"/>
          <a:ext cx="1053576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E35F92-41D3-504D-B1CA-41ADF51F0ACD}">
      <dsp:nvSpPr>
        <dsp:cNvPr id="0" name=""/>
        <dsp:cNvSpPr/>
      </dsp:nvSpPr>
      <dsp:spPr>
        <a:xfrm>
          <a:off x="0" y="438655"/>
          <a:ext cx="10535760" cy="438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Green Controlling</a:t>
          </a:r>
        </a:p>
      </dsp:txBody>
      <dsp:txXfrm>
        <a:off x="0" y="438655"/>
        <a:ext cx="10535760" cy="438484"/>
      </dsp:txXfrm>
    </dsp:sp>
    <dsp:sp modelId="{80CCEBE4-6BDD-4F4D-83B4-734B01476E4E}">
      <dsp:nvSpPr>
        <dsp:cNvPr id="0" name=""/>
        <dsp:cNvSpPr/>
      </dsp:nvSpPr>
      <dsp:spPr>
        <a:xfrm>
          <a:off x="0" y="877139"/>
          <a:ext cx="1053576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65B56A-4B3E-CB4F-9F3F-6493FE964CBF}">
      <dsp:nvSpPr>
        <dsp:cNvPr id="0" name=""/>
        <dsp:cNvSpPr/>
      </dsp:nvSpPr>
      <dsp:spPr>
        <a:xfrm>
          <a:off x="0" y="877139"/>
          <a:ext cx="10535760" cy="438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Processes of implementing Green Controlling</a:t>
          </a:r>
        </a:p>
      </dsp:txBody>
      <dsp:txXfrm>
        <a:off x="0" y="877139"/>
        <a:ext cx="10535760" cy="438484"/>
      </dsp:txXfrm>
    </dsp:sp>
    <dsp:sp modelId="{4E28F876-6798-A44F-B5B9-8C0C47B6A8BB}">
      <dsp:nvSpPr>
        <dsp:cNvPr id="0" name=""/>
        <dsp:cNvSpPr/>
      </dsp:nvSpPr>
      <dsp:spPr>
        <a:xfrm>
          <a:off x="0" y="1315624"/>
          <a:ext cx="1053576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4761F2-8622-394F-85CE-794485041A33}">
      <dsp:nvSpPr>
        <dsp:cNvPr id="0" name=""/>
        <dsp:cNvSpPr/>
      </dsp:nvSpPr>
      <dsp:spPr>
        <a:xfrm>
          <a:off x="0" y="1315624"/>
          <a:ext cx="10535760" cy="433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Tasks and requirements</a:t>
          </a:r>
        </a:p>
      </dsp:txBody>
      <dsp:txXfrm>
        <a:off x="0" y="1315624"/>
        <a:ext cx="10535760" cy="433336"/>
      </dsp:txXfrm>
    </dsp:sp>
    <dsp:sp modelId="{2B4B0258-E80E-9742-B90E-1B177C4C03EA}">
      <dsp:nvSpPr>
        <dsp:cNvPr id="0" name=""/>
        <dsp:cNvSpPr/>
      </dsp:nvSpPr>
      <dsp:spPr>
        <a:xfrm>
          <a:off x="0" y="1748960"/>
          <a:ext cx="1053576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BA6936-6675-1F4D-BA06-D4626CABE79E}">
      <dsp:nvSpPr>
        <dsp:cNvPr id="0" name=""/>
        <dsp:cNvSpPr/>
      </dsp:nvSpPr>
      <dsp:spPr>
        <a:xfrm>
          <a:off x="0" y="1748960"/>
          <a:ext cx="10535760" cy="438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Practical Examples</a:t>
          </a:r>
        </a:p>
      </dsp:txBody>
      <dsp:txXfrm>
        <a:off x="0" y="1748960"/>
        <a:ext cx="10535760" cy="4384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D54F6-C270-1940-ADE9-EE0D1B8E2C55}">
      <dsp:nvSpPr>
        <dsp:cNvPr id="0" name=""/>
        <dsp:cNvSpPr/>
      </dsp:nvSpPr>
      <dsp:spPr>
        <a:xfrm>
          <a:off x="0" y="64281"/>
          <a:ext cx="10713855" cy="524160"/>
        </a:xfrm>
        <a:prstGeom prst="roundRect">
          <a:avLst/>
        </a:prstGeom>
        <a:solidFill>
          <a:srgbClr val="0093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AT" sz="1800" kern="1200" dirty="0">
              <a:latin typeface="Arial" panose="020B0604020202020204" pitchFamily="34" charset="0"/>
              <a:cs typeface="Arial" panose="020B0604020202020204" pitchFamily="34" charset="0"/>
            </a:rPr>
            <a:t>1. </a:t>
          </a:r>
          <a:r>
            <a:rPr lang="de-AT" sz="1800" kern="1200" dirty="0" err="1">
              <a:latin typeface="Arial" panose="020B0604020202020204" pitchFamily="34" charset="0"/>
              <a:cs typeface="Arial" panose="020B0604020202020204" pitchFamily="34" charset="0"/>
            </a:rPr>
            <a:t>To</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identiy</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chances</a:t>
          </a:r>
          <a:r>
            <a:rPr lang="de-AT" sz="1800" kern="1200" dirty="0">
              <a:latin typeface="Arial" panose="020B0604020202020204" pitchFamily="34" charset="0"/>
              <a:cs typeface="Arial" panose="020B0604020202020204" pitchFamily="34" charset="0"/>
            </a:rPr>
            <a:t> and </a:t>
          </a:r>
          <a:r>
            <a:rPr lang="de-AT" sz="1800" kern="1200" dirty="0" err="1">
              <a:latin typeface="Arial" panose="020B0604020202020204" pitchFamily="34" charset="0"/>
              <a:cs typeface="Arial" panose="020B0604020202020204" pitchFamily="34" charset="0"/>
            </a:rPr>
            <a:t>risks</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of</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the</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implementation</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of</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ecological</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sustainabilty</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into</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the</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organisation</a:t>
          </a:r>
          <a:r>
            <a:rPr lang="de-AT" sz="1800" kern="1200" dirty="0">
              <a:latin typeface="Arial" panose="020B0604020202020204" pitchFamily="34" charset="0"/>
              <a:cs typeface="Arial" panose="020B0604020202020204" pitchFamily="34" charset="0"/>
            </a:rPr>
            <a:t>. </a:t>
          </a:r>
        </a:p>
      </dsp:txBody>
      <dsp:txXfrm>
        <a:off x="25587" y="89868"/>
        <a:ext cx="10662681" cy="472986"/>
      </dsp:txXfrm>
    </dsp:sp>
    <dsp:sp modelId="{8E672137-BACD-4244-A15C-012994D71B35}">
      <dsp:nvSpPr>
        <dsp:cNvPr id="0" name=""/>
        <dsp:cNvSpPr/>
      </dsp:nvSpPr>
      <dsp:spPr>
        <a:xfrm>
          <a:off x="0" y="669081"/>
          <a:ext cx="10713855" cy="524160"/>
        </a:xfrm>
        <a:prstGeom prst="roundRect">
          <a:avLst/>
        </a:prstGeom>
        <a:solidFill>
          <a:srgbClr val="0093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AT" sz="1800" kern="1200" dirty="0">
              <a:latin typeface="Arial" panose="020B0604020202020204" pitchFamily="34" charset="0"/>
              <a:cs typeface="Arial" panose="020B0604020202020204" pitchFamily="34" charset="0"/>
            </a:rPr>
            <a:t>2. </a:t>
          </a:r>
          <a:r>
            <a:rPr lang="de-AT" sz="1800" kern="1200" dirty="0" err="1">
              <a:latin typeface="Arial" panose="020B0604020202020204" pitchFamily="34" charset="0"/>
              <a:cs typeface="Arial" panose="020B0604020202020204" pitchFamily="34" charset="0"/>
            </a:rPr>
            <a:t>To</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prove</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the</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economical</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use</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of</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ecological</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sustainabilty</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strategies</a:t>
          </a:r>
          <a:r>
            <a:rPr lang="de-AT" sz="1800" kern="1200" dirty="0">
              <a:latin typeface="Arial" panose="020B0604020202020204" pitchFamily="34" charset="0"/>
              <a:cs typeface="Arial" panose="020B0604020202020204" pitchFamily="34" charset="0"/>
            </a:rPr>
            <a:t>. </a:t>
          </a:r>
        </a:p>
      </dsp:txBody>
      <dsp:txXfrm>
        <a:off x="25587" y="694668"/>
        <a:ext cx="10662681" cy="472986"/>
      </dsp:txXfrm>
    </dsp:sp>
    <dsp:sp modelId="{07AEEB31-DF7D-E641-B73C-CA74B9657BA3}">
      <dsp:nvSpPr>
        <dsp:cNvPr id="0" name=""/>
        <dsp:cNvSpPr/>
      </dsp:nvSpPr>
      <dsp:spPr>
        <a:xfrm>
          <a:off x="0" y="1273882"/>
          <a:ext cx="10713855" cy="524160"/>
        </a:xfrm>
        <a:prstGeom prst="roundRect">
          <a:avLst/>
        </a:prstGeom>
        <a:solidFill>
          <a:srgbClr val="0093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AT" sz="1800" kern="1200" dirty="0">
              <a:latin typeface="Arial" panose="020B0604020202020204" pitchFamily="34" charset="0"/>
              <a:cs typeface="Arial" panose="020B0604020202020204" pitchFamily="34" charset="0"/>
            </a:rPr>
            <a:t>3. </a:t>
          </a:r>
          <a:r>
            <a:rPr lang="de-AT" sz="1800" kern="1200" dirty="0" err="1">
              <a:latin typeface="Arial" panose="020B0604020202020204" pitchFamily="34" charset="0"/>
              <a:cs typeface="Arial" panose="020B0604020202020204" pitchFamily="34" charset="0"/>
            </a:rPr>
            <a:t>To</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provide</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green</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investment</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calulation</a:t>
          </a:r>
          <a:r>
            <a:rPr lang="de-AT" sz="1800" kern="1200" dirty="0">
              <a:latin typeface="Arial" panose="020B0604020202020204" pitchFamily="34" charset="0"/>
              <a:cs typeface="Arial" panose="020B0604020202020204" pitchFamily="34" charset="0"/>
            </a:rPr>
            <a:t>. </a:t>
          </a:r>
        </a:p>
      </dsp:txBody>
      <dsp:txXfrm>
        <a:off x="25587" y="1299469"/>
        <a:ext cx="10662681" cy="472986"/>
      </dsp:txXfrm>
    </dsp:sp>
    <dsp:sp modelId="{8FB1D1A4-C341-054B-8DDC-91136FC430EB}">
      <dsp:nvSpPr>
        <dsp:cNvPr id="0" name=""/>
        <dsp:cNvSpPr/>
      </dsp:nvSpPr>
      <dsp:spPr>
        <a:xfrm>
          <a:off x="0" y="1878682"/>
          <a:ext cx="10713855" cy="524160"/>
        </a:xfrm>
        <a:prstGeom prst="roundRect">
          <a:avLst/>
        </a:prstGeom>
        <a:solidFill>
          <a:srgbClr val="0093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AT" sz="1800" kern="1200" dirty="0">
              <a:latin typeface="Arial" panose="020B0604020202020204" pitchFamily="34" charset="0"/>
              <a:cs typeface="Arial" panose="020B0604020202020204" pitchFamily="34" charset="0"/>
            </a:rPr>
            <a:t>4. </a:t>
          </a:r>
          <a:r>
            <a:rPr lang="de-AT" sz="1800" kern="1200" dirty="0" err="1">
              <a:latin typeface="Arial" panose="020B0604020202020204" pitchFamily="34" charset="0"/>
              <a:cs typeface="Arial" panose="020B0604020202020204" pitchFamily="34" charset="0"/>
            </a:rPr>
            <a:t>To</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provide</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green</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competition</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analysis</a:t>
          </a:r>
          <a:r>
            <a:rPr lang="de-AT" sz="1800" kern="1200" dirty="0">
              <a:latin typeface="Arial" panose="020B0604020202020204" pitchFamily="34" charset="0"/>
              <a:cs typeface="Arial" panose="020B0604020202020204" pitchFamily="34" charset="0"/>
            </a:rPr>
            <a:t>. </a:t>
          </a:r>
        </a:p>
      </dsp:txBody>
      <dsp:txXfrm>
        <a:off x="25587" y="1904269"/>
        <a:ext cx="10662681" cy="472986"/>
      </dsp:txXfrm>
    </dsp:sp>
    <dsp:sp modelId="{692BD642-9A60-554E-9168-DD689598E191}">
      <dsp:nvSpPr>
        <dsp:cNvPr id="0" name=""/>
        <dsp:cNvSpPr/>
      </dsp:nvSpPr>
      <dsp:spPr>
        <a:xfrm>
          <a:off x="0" y="2483482"/>
          <a:ext cx="10713855" cy="524160"/>
        </a:xfrm>
        <a:prstGeom prst="roundRect">
          <a:avLst/>
        </a:prstGeom>
        <a:solidFill>
          <a:srgbClr val="0093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AT" sz="1800" kern="1200" dirty="0">
              <a:latin typeface="Arial" panose="020B0604020202020204" pitchFamily="34" charset="0"/>
              <a:cs typeface="Arial" panose="020B0604020202020204" pitchFamily="34" charset="0"/>
            </a:rPr>
            <a:t>5. </a:t>
          </a:r>
          <a:r>
            <a:rPr lang="de-AT" sz="1800" kern="1200" dirty="0" err="1">
              <a:latin typeface="Arial" panose="020B0604020202020204" pitchFamily="34" charset="0"/>
              <a:cs typeface="Arial" panose="020B0604020202020204" pitchFamily="34" charset="0"/>
            </a:rPr>
            <a:t>Analysation</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of</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the</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success</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factors</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for</a:t>
          </a:r>
          <a:r>
            <a:rPr lang="de-AT" sz="1800" kern="1200" dirty="0">
              <a:latin typeface="Arial" panose="020B0604020202020204" pitchFamily="34" charset="0"/>
              <a:cs typeface="Arial" panose="020B0604020202020204" pitchFamily="34" charset="0"/>
            </a:rPr>
            <a:t> a </a:t>
          </a:r>
          <a:r>
            <a:rPr lang="de-AT" sz="1800" kern="1200" dirty="0" err="1">
              <a:latin typeface="Arial" panose="020B0604020202020204" pitchFamily="34" charset="0"/>
              <a:cs typeface="Arial" panose="020B0604020202020204" pitchFamily="34" charset="0"/>
            </a:rPr>
            <a:t>green</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image</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of</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the</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organisation</a:t>
          </a:r>
          <a:r>
            <a:rPr lang="de-AT" sz="1800" kern="1200" dirty="0">
              <a:latin typeface="Arial" panose="020B0604020202020204" pitchFamily="34" charset="0"/>
              <a:cs typeface="Arial" panose="020B0604020202020204" pitchFamily="34" charset="0"/>
            </a:rPr>
            <a:t>. </a:t>
          </a:r>
        </a:p>
      </dsp:txBody>
      <dsp:txXfrm>
        <a:off x="25587" y="2509069"/>
        <a:ext cx="10662681" cy="472986"/>
      </dsp:txXfrm>
    </dsp:sp>
    <dsp:sp modelId="{44DBF50F-B968-2A4C-A7FB-FD12B56B9CB6}">
      <dsp:nvSpPr>
        <dsp:cNvPr id="0" name=""/>
        <dsp:cNvSpPr/>
      </dsp:nvSpPr>
      <dsp:spPr>
        <a:xfrm>
          <a:off x="0" y="3088282"/>
          <a:ext cx="10713855" cy="524160"/>
        </a:xfrm>
        <a:prstGeom prst="roundRect">
          <a:avLst/>
        </a:prstGeom>
        <a:solidFill>
          <a:srgbClr val="0093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AT" sz="1800" kern="1200" dirty="0">
              <a:latin typeface="Arial" panose="020B0604020202020204" pitchFamily="34" charset="0"/>
              <a:cs typeface="Arial" panose="020B0604020202020204" pitchFamily="34" charset="0"/>
            </a:rPr>
            <a:t>6. The </a:t>
          </a:r>
          <a:r>
            <a:rPr lang="de-AT" sz="1800" kern="1200" dirty="0" err="1">
              <a:latin typeface="Arial" panose="020B0604020202020204" pitchFamily="34" charset="0"/>
              <a:cs typeface="Arial" panose="020B0604020202020204" pitchFamily="34" charset="0"/>
            </a:rPr>
            <a:t>adjustment</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of</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the</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instruments</a:t>
          </a:r>
          <a:r>
            <a:rPr lang="de-AT" sz="1800" kern="1200" dirty="0">
              <a:latin typeface="Arial" panose="020B0604020202020204" pitchFamily="34" charset="0"/>
              <a:cs typeface="Arial" panose="020B0604020202020204" pitchFamily="34" charset="0"/>
            </a:rPr>
            <a:t> and </a:t>
          </a:r>
          <a:r>
            <a:rPr lang="de-AT" sz="1800" kern="1200" dirty="0" err="1">
              <a:latin typeface="Arial" panose="020B0604020202020204" pitchFamily="34" charset="0"/>
              <a:cs typeface="Arial" panose="020B0604020202020204" pitchFamily="34" charset="0"/>
            </a:rPr>
            <a:t>methods</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of</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controlling</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to</a:t>
          </a:r>
          <a:r>
            <a:rPr lang="de-AT" sz="1800" kern="1200" dirty="0">
              <a:latin typeface="Arial" panose="020B0604020202020204" pitchFamily="34" charset="0"/>
              <a:cs typeface="Arial" panose="020B0604020202020204" pitchFamily="34" charset="0"/>
            </a:rPr>
            <a:t> deal </a:t>
          </a:r>
          <a:r>
            <a:rPr lang="de-AT" sz="1800" kern="1200" dirty="0" err="1">
              <a:latin typeface="Arial" panose="020B0604020202020204" pitchFamily="34" charset="0"/>
              <a:cs typeface="Arial" panose="020B0604020202020204" pitchFamily="34" charset="0"/>
            </a:rPr>
            <a:t>with</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the</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new</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green</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topic</a:t>
          </a:r>
          <a:r>
            <a:rPr lang="de-AT" sz="1800" kern="1200" dirty="0">
              <a:latin typeface="Arial" panose="020B0604020202020204" pitchFamily="34" charset="0"/>
              <a:cs typeface="Arial" panose="020B0604020202020204" pitchFamily="34" charset="0"/>
            </a:rPr>
            <a:t>. </a:t>
          </a:r>
        </a:p>
      </dsp:txBody>
      <dsp:txXfrm>
        <a:off x="25587" y="3113869"/>
        <a:ext cx="10662681" cy="472986"/>
      </dsp:txXfrm>
    </dsp:sp>
    <dsp:sp modelId="{8EE66258-2244-CF4C-B9E4-900DC0962E69}">
      <dsp:nvSpPr>
        <dsp:cNvPr id="0" name=""/>
        <dsp:cNvSpPr/>
      </dsp:nvSpPr>
      <dsp:spPr>
        <a:xfrm>
          <a:off x="0" y="3693082"/>
          <a:ext cx="10713855" cy="524160"/>
        </a:xfrm>
        <a:prstGeom prst="roundRect">
          <a:avLst/>
        </a:prstGeom>
        <a:solidFill>
          <a:srgbClr val="0093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AT" sz="1800" kern="1200" dirty="0">
              <a:latin typeface="Arial" panose="020B0604020202020204" pitchFamily="34" charset="0"/>
              <a:cs typeface="Arial" panose="020B0604020202020204" pitchFamily="34" charset="0"/>
            </a:rPr>
            <a:t>7. </a:t>
          </a:r>
          <a:r>
            <a:rPr lang="de-AT" sz="1800" kern="1200" dirty="0" err="1">
              <a:latin typeface="Arial" panose="020B0604020202020204" pitchFamily="34" charset="0"/>
              <a:cs typeface="Arial" panose="020B0604020202020204" pitchFamily="34" charset="0"/>
            </a:rPr>
            <a:t>Supporting</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the</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innovation</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process</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of</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the</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organisation</a:t>
          </a:r>
          <a:r>
            <a:rPr lang="de-AT" sz="1800" kern="1200" dirty="0">
              <a:latin typeface="Arial" panose="020B0604020202020204" pitchFamily="34" charset="0"/>
              <a:cs typeface="Arial" panose="020B0604020202020204" pitchFamily="34" charset="0"/>
            </a:rPr>
            <a:t>. </a:t>
          </a:r>
        </a:p>
      </dsp:txBody>
      <dsp:txXfrm>
        <a:off x="25587" y="3718669"/>
        <a:ext cx="10662681" cy="472986"/>
      </dsp:txXfrm>
    </dsp:sp>
    <dsp:sp modelId="{6552904A-505A-FA4B-999B-C55F371BA3B6}">
      <dsp:nvSpPr>
        <dsp:cNvPr id="0" name=""/>
        <dsp:cNvSpPr/>
      </dsp:nvSpPr>
      <dsp:spPr>
        <a:xfrm>
          <a:off x="0" y="4297882"/>
          <a:ext cx="10713855" cy="524160"/>
        </a:xfrm>
        <a:prstGeom prst="roundRect">
          <a:avLst/>
        </a:prstGeom>
        <a:solidFill>
          <a:srgbClr val="0093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AT" sz="1800" kern="1200" dirty="0">
              <a:latin typeface="Arial" panose="020B0604020202020204" pitchFamily="34" charset="0"/>
              <a:cs typeface="Arial" panose="020B0604020202020204" pitchFamily="34" charset="0"/>
            </a:rPr>
            <a:t>8. </a:t>
          </a:r>
          <a:r>
            <a:rPr lang="de-AT" sz="1800" kern="1200" dirty="0" err="1">
              <a:latin typeface="Arial" panose="020B0604020202020204" pitchFamily="34" charset="0"/>
              <a:cs typeface="Arial" panose="020B0604020202020204" pitchFamily="34" charset="0"/>
            </a:rPr>
            <a:t>To</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controll</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the</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green</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compliance</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of</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the</a:t>
          </a:r>
          <a:r>
            <a:rPr lang="de-AT" sz="1800" kern="1200" dirty="0">
              <a:latin typeface="Arial" panose="020B0604020202020204" pitchFamily="34" charset="0"/>
              <a:cs typeface="Arial" panose="020B0604020202020204" pitchFamily="34" charset="0"/>
            </a:rPr>
            <a:t> </a:t>
          </a:r>
          <a:r>
            <a:rPr lang="en-GB" sz="1800" kern="1200" dirty="0">
              <a:latin typeface="Arial" panose="020B0604020202020204" pitchFamily="34" charset="0"/>
              <a:cs typeface="Arial" panose="020B0604020202020204" pitchFamily="34" charset="0"/>
            </a:rPr>
            <a:t>organisation</a:t>
          </a:r>
          <a:r>
            <a:rPr lang="de-AT" sz="1800" kern="1200" dirty="0">
              <a:latin typeface="Arial" panose="020B0604020202020204" pitchFamily="34" charset="0"/>
              <a:cs typeface="Arial" panose="020B0604020202020204" pitchFamily="34" charset="0"/>
            </a:rPr>
            <a:t>. </a:t>
          </a:r>
        </a:p>
      </dsp:txBody>
      <dsp:txXfrm>
        <a:off x="25587" y="4323469"/>
        <a:ext cx="10662681" cy="4729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031E3-5E9F-47B7-AA59-6562D9844251}">
      <dsp:nvSpPr>
        <dsp:cNvPr id="0" name=""/>
        <dsp:cNvSpPr/>
      </dsp:nvSpPr>
      <dsp:spPr>
        <a:xfrm>
          <a:off x="0" y="0"/>
          <a:ext cx="10312376" cy="2438400"/>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AD42D6-ED2D-4169-8F0F-DBD60339E21C}">
      <dsp:nvSpPr>
        <dsp:cNvPr id="0" name=""/>
        <dsp:cNvSpPr/>
      </dsp:nvSpPr>
      <dsp:spPr>
        <a:xfrm>
          <a:off x="3021" y="731520"/>
          <a:ext cx="1818765" cy="975360"/>
        </a:xfrm>
        <a:prstGeom prst="roundRect">
          <a:avLst/>
        </a:prstGeom>
        <a:solidFill>
          <a:srgbClr val="0093DD">
            <a:alpha val="80000"/>
          </a:srgbClr>
        </a:solidFill>
        <a:ln w="12700" cap="flat" cmpd="sng" algn="ctr">
          <a:solidFill>
            <a:srgbClr val="0093DD">
              <a:alpha val="8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AT" sz="1800" b="0" kern="1200" dirty="0" err="1">
              <a:latin typeface="Arial" panose="020B0604020202020204" pitchFamily="34" charset="0"/>
              <a:cs typeface="Arial" panose="020B0604020202020204" pitchFamily="34" charset="0"/>
            </a:rPr>
            <a:t>clear</a:t>
          </a:r>
          <a:r>
            <a:rPr lang="de-AT" sz="1800" b="0" kern="1200" dirty="0">
              <a:latin typeface="Arial" panose="020B0604020202020204" pitchFamily="34" charset="0"/>
              <a:cs typeface="Arial" panose="020B0604020202020204" pitchFamily="34" charset="0"/>
            </a:rPr>
            <a:t> </a:t>
          </a:r>
          <a:r>
            <a:rPr lang="de-AT" sz="1800" b="0" kern="1200" dirty="0" err="1">
              <a:latin typeface="Arial" panose="020B0604020202020204" pitchFamily="34" charset="0"/>
              <a:cs typeface="Arial" panose="020B0604020202020204" pitchFamily="34" charset="0"/>
            </a:rPr>
            <a:t>position</a:t>
          </a:r>
          <a:endParaRPr lang="de-AT" sz="1800" b="0" kern="1200" dirty="0">
            <a:latin typeface="Arial" panose="020B0604020202020204" pitchFamily="34" charset="0"/>
            <a:cs typeface="Arial" panose="020B0604020202020204" pitchFamily="34" charset="0"/>
          </a:endParaRPr>
        </a:p>
      </dsp:txBody>
      <dsp:txXfrm>
        <a:off x="50634" y="779133"/>
        <a:ext cx="1723539" cy="880134"/>
      </dsp:txXfrm>
    </dsp:sp>
    <dsp:sp modelId="{239E5FA3-7929-4F7C-9BB2-112246A24C88}">
      <dsp:nvSpPr>
        <dsp:cNvPr id="0" name=""/>
        <dsp:cNvSpPr/>
      </dsp:nvSpPr>
      <dsp:spPr>
        <a:xfrm>
          <a:off x="2124914" y="731520"/>
          <a:ext cx="1818765" cy="9753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AT" sz="1800" kern="1200" dirty="0" err="1">
              <a:latin typeface="Arial" panose="020B0604020202020204" pitchFamily="34" charset="0"/>
              <a:cs typeface="Arial" panose="020B0604020202020204" pitchFamily="34" charset="0"/>
            </a:rPr>
            <a:t>strategic</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planning</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phase</a:t>
          </a:r>
          <a:endParaRPr lang="de-AT" sz="1800" kern="1200" dirty="0">
            <a:latin typeface="Arial" panose="020B0604020202020204" pitchFamily="34" charset="0"/>
            <a:cs typeface="Arial" panose="020B0604020202020204" pitchFamily="34" charset="0"/>
          </a:endParaRPr>
        </a:p>
      </dsp:txBody>
      <dsp:txXfrm>
        <a:off x="2172527" y="779133"/>
        <a:ext cx="1723539" cy="880134"/>
      </dsp:txXfrm>
    </dsp:sp>
    <dsp:sp modelId="{95B5B9A0-A347-4AFC-9B13-2A8458717109}">
      <dsp:nvSpPr>
        <dsp:cNvPr id="0" name=""/>
        <dsp:cNvSpPr/>
      </dsp:nvSpPr>
      <dsp:spPr>
        <a:xfrm>
          <a:off x="4246808" y="731520"/>
          <a:ext cx="1818765" cy="9753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AT" sz="1800" kern="1200" dirty="0" err="1">
              <a:latin typeface="Arial" panose="020B0604020202020204" pitchFamily="34" charset="0"/>
              <a:cs typeface="Arial" panose="020B0604020202020204" pitchFamily="34" charset="0"/>
            </a:rPr>
            <a:t>strategic</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analyses</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phase</a:t>
          </a:r>
          <a:endParaRPr lang="de-AT" sz="1800" kern="1200" dirty="0">
            <a:latin typeface="Arial" panose="020B0604020202020204" pitchFamily="34" charset="0"/>
            <a:cs typeface="Arial" panose="020B0604020202020204" pitchFamily="34" charset="0"/>
          </a:endParaRPr>
        </a:p>
      </dsp:txBody>
      <dsp:txXfrm>
        <a:off x="4294421" y="779133"/>
        <a:ext cx="1723539" cy="880134"/>
      </dsp:txXfrm>
    </dsp:sp>
    <dsp:sp modelId="{3E693C61-318A-458E-A1CA-2D3BBA3D40D7}">
      <dsp:nvSpPr>
        <dsp:cNvPr id="0" name=""/>
        <dsp:cNvSpPr/>
      </dsp:nvSpPr>
      <dsp:spPr>
        <a:xfrm>
          <a:off x="6368701" y="731520"/>
          <a:ext cx="1818765" cy="9753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err="1">
              <a:latin typeface="Arial" panose="020B0604020202020204" pitchFamily="34" charset="0"/>
              <a:cs typeface="Arial" panose="020B0604020202020204" pitchFamily="34" charset="0"/>
            </a:rPr>
            <a:t>operationalization</a:t>
          </a:r>
          <a:r>
            <a:rPr lang="de-AT" sz="1600" kern="1200" dirty="0">
              <a:latin typeface="Arial" panose="020B0604020202020204" pitchFamily="34" charset="0"/>
              <a:cs typeface="Arial" panose="020B0604020202020204" pitchFamily="34" charset="0"/>
            </a:rPr>
            <a:t> </a:t>
          </a:r>
          <a:r>
            <a:rPr lang="de-AT" sz="1600" kern="1200" dirty="0" err="1">
              <a:latin typeface="Arial" panose="020B0604020202020204" pitchFamily="34" charset="0"/>
              <a:cs typeface="Arial" panose="020B0604020202020204" pitchFamily="34" charset="0"/>
            </a:rPr>
            <a:t>of</a:t>
          </a:r>
          <a:r>
            <a:rPr lang="de-AT" sz="1600" kern="1200" dirty="0">
              <a:latin typeface="Arial" panose="020B0604020202020204" pitchFamily="34" charset="0"/>
              <a:cs typeface="Arial" panose="020B0604020202020204" pitchFamily="34" charset="0"/>
            </a:rPr>
            <a:t> </a:t>
          </a:r>
          <a:r>
            <a:rPr lang="de-AT" sz="1600" kern="1200" dirty="0" err="1">
              <a:latin typeface="Arial" panose="020B0604020202020204" pitchFamily="34" charset="0"/>
              <a:cs typeface="Arial" panose="020B0604020202020204" pitchFamily="34" charset="0"/>
            </a:rPr>
            <a:t>strategic</a:t>
          </a:r>
          <a:r>
            <a:rPr lang="de-AT" sz="1600" kern="1200" dirty="0">
              <a:latin typeface="Arial" panose="020B0604020202020204" pitchFamily="34" charset="0"/>
              <a:cs typeface="Arial" panose="020B0604020202020204" pitchFamily="34" charset="0"/>
            </a:rPr>
            <a:t> </a:t>
          </a:r>
          <a:r>
            <a:rPr lang="de-AT" sz="1600" kern="1200" dirty="0" err="1">
              <a:latin typeface="Arial" panose="020B0604020202020204" pitchFamily="34" charset="0"/>
              <a:cs typeface="Arial" panose="020B0604020202020204" pitchFamily="34" charset="0"/>
            </a:rPr>
            <a:t>goals</a:t>
          </a:r>
          <a:r>
            <a:rPr lang="de-AT" sz="1600" kern="1200" dirty="0">
              <a:latin typeface="Arial" panose="020B0604020202020204" pitchFamily="34" charset="0"/>
              <a:cs typeface="Arial" panose="020B0604020202020204" pitchFamily="34" charset="0"/>
            </a:rPr>
            <a:t> </a:t>
          </a:r>
          <a:r>
            <a:rPr lang="de-AT" sz="1600" kern="1200" dirty="0" err="1">
              <a:latin typeface="Arial" panose="020B0604020202020204" pitchFamily="34" charset="0"/>
              <a:cs typeface="Arial" panose="020B0604020202020204" pitchFamily="34" charset="0"/>
            </a:rPr>
            <a:t>and</a:t>
          </a:r>
          <a:r>
            <a:rPr lang="de-AT" sz="1600" kern="1200" dirty="0">
              <a:latin typeface="Arial" panose="020B0604020202020204" pitchFamily="34" charset="0"/>
              <a:cs typeface="Arial" panose="020B0604020202020204" pitchFamily="34" charset="0"/>
            </a:rPr>
            <a:t> </a:t>
          </a:r>
          <a:r>
            <a:rPr lang="de-AT" sz="1600" kern="1200" dirty="0" err="1">
              <a:latin typeface="Arial" panose="020B0604020202020204" pitchFamily="34" charset="0"/>
              <a:cs typeface="Arial" panose="020B0604020202020204" pitchFamily="34" charset="0"/>
            </a:rPr>
            <a:t>measures</a:t>
          </a:r>
          <a:r>
            <a:rPr lang="de-AT" sz="1600" kern="1200" dirty="0">
              <a:latin typeface="Arial" panose="020B0604020202020204" pitchFamily="34" charset="0"/>
              <a:cs typeface="Arial" panose="020B0604020202020204" pitchFamily="34" charset="0"/>
            </a:rPr>
            <a:t> </a:t>
          </a:r>
        </a:p>
      </dsp:txBody>
      <dsp:txXfrm>
        <a:off x="6416314" y="779133"/>
        <a:ext cx="1723539" cy="880134"/>
      </dsp:txXfrm>
    </dsp:sp>
    <dsp:sp modelId="{0148BF2C-8902-4A60-B08E-2572F3662976}">
      <dsp:nvSpPr>
        <dsp:cNvPr id="0" name=""/>
        <dsp:cNvSpPr/>
      </dsp:nvSpPr>
      <dsp:spPr>
        <a:xfrm>
          <a:off x="8490594" y="731520"/>
          <a:ext cx="1818765" cy="9753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AT" sz="1800" kern="1200" dirty="0" err="1">
              <a:latin typeface="Arial" panose="020B0604020202020204" pitchFamily="34" charset="0"/>
              <a:cs typeface="Arial" panose="020B0604020202020204" pitchFamily="34" charset="0"/>
            </a:rPr>
            <a:t>report</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for</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the</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management</a:t>
          </a:r>
          <a:endParaRPr lang="de-AT" sz="1800" kern="1200" dirty="0">
            <a:latin typeface="Arial" panose="020B0604020202020204" pitchFamily="34" charset="0"/>
            <a:cs typeface="Arial" panose="020B0604020202020204" pitchFamily="34" charset="0"/>
          </a:endParaRPr>
        </a:p>
      </dsp:txBody>
      <dsp:txXfrm>
        <a:off x="8538207" y="779133"/>
        <a:ext cx="1723539" cy="8801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031E3-5E9F-47B7-AA59-6562D9844251}">
      <dsp:nvSpPr>
        <dsp:cNvPr id="0" name=""/>
        <dsp:cNvSpPr/>
      </dsp:nvSpPr>
      <dsp:spPr>
        <a:xfrm>
          <a:off x="0" y="0"/>
          <a:ext cx="10312376" cy="2438400"/>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AD42D6-ED2D-4169-8F0F-DBD60339E21C}">
      <dsp:nvSpPr>
        <dsp:cNvPr id="0" name=""/>
        <dsp:cNvSpPr/>
      </dsp:nvSpPr>
      <dsp:spPr>
        <a:xfrm>
          <a:off x="3021" y="731520"/>
          <a:ext cx="1818765" cy="9753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AT" sz="1800" b="0" kern="1200" dirty="0" err="1">
              <a:latin typeface="Arial" panose="020B0604020202020204" pitchFamily="34" charset="0"/>
              <a:cs typeface="Arial" panose="020B0604020202020204" pitchFamily="34" charset="0"/>
            </a:rPr>
            <a:t>clear</a:t>
          </a:r>
          <a:r>
            <a:rPr lang="de-AT" sz="1800" b="0" kern="1200" dirty="0">
              <a:latin typeface="Arial" panose="020B0604020202020204" pitchFamily="34" charset="0"/>
              <a:cs typeface="Arial" panose="020B0604020202020204" pitchFamily="34" charset="0"/>
            </a:rPr>
            <a:t> </a:t>
          </a:r>
          <a:r>
            <a:rPr lang="de-AT" sz="1800" b="0" kern="1200" dirty="0" err="1">
              <a:latin typeface="Arial" panose="020B0604020202020204" pitchFamily="34" charset="0"/>
              <a:cs typeface="Arial" panose="020B0604020202020204" pitchFamily="34" charset="0"/>
            </a:rPr>
            <a:t>position</a:t>
          </a:r>
          <a:endParaRPr lang="de-AT" sz="1800" b="0" kern="1200" dirty="0">
            <a:latin typeface="Arial" panose="020B0604020202020204" pitchFamily="34" charset="0"/>
            <a:cs typeface="Arial" panose="020B0604020202020204" pitchFamily="34" charset="0"/>
          </a:endParaRPr>
        </a:p>
      </dsp:txBody>
      <dsp:txXfrm>
        <a:off x="50634" y="779133"/>
        <a:ext cx="1723539" cy="880134"/>
      </dsp:txXfrm>
    </dsp:sp>
    <dsp:sp modelId="{239E5FA3-7929-4F7C-9BB2-112246A24C88}">
      <dsp:nvSpPr>
        <dsp:cNvPr id="0" name=""/>
        <dsp:cNvSpPr/>
      </dsp:nvSpPr>
      <dsp:spPr>
        <a:xfrm>
          <a:off x="2124914" y="731520"/>
          <a:ext cx="1818765" cy="975360"/>
        </a:xfrm>
        <a:prstGeom prst="roundRect">
          <a:avLst/>
        </a:prstGeom>
        <a:solidFill>
          <a:srgbClr val="0093DD">
            <a:alpha val="80000"/>
          </a:srgbClr>
        </a:solidFill>
        <a:ln w="12700" cap="flat" cmpd="sng" algn="ctr">
          <a:solidFill>
            <a:srgbClr val="0093DD">
              <a:alpha val="8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AT" sz="1800" kern="1200" dirty="0" err="1">
              <a:latin typeface="Arial" panose="020B0604020202020204" pitchFamily="34" charset="0"/>
              <a:cs typeface="Arial" panose="020B0604020202020204" pitchFamily="34" charset="0"/>
            </a:rPr>
            <a:t>strategic</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planning</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phase</a:t>
          </a:r>
          <a:endParaRPr lang="de-AT" sz="1800" kern="1200" dirty="0">
            <a:latin typeface="Arial" panose="020B0604020202020204" pitchFamily="34" charset="0"/>
            <a:cs typeface="Arial" panose="020B0604020202020204" pitchFamily="34" charset="0"/>
          </a:endParaRPr>
        </a:p>
      </dsp:txBody>
      <dsp:txXfrm>
        <a:off x="2172527" y="779133"/>
        <a:ext cx="1723539" cy="880134"/>
      </dsp:txXfrm>
    </dsp:sp>
    <dsp:sp modelId="{95B5B9A0-A347-4AFC-9B13-2A8458717109}">
      <dsp:nvSpPr>
        <dsp:cNvPr id="0" name=""/>
        <dsp:cNvSpPr/>
      </dsp:nvSpPr>
      <dsp:spPr>
        <a:xfrm>
          <a:off x="4246808" y="731520"/>
          <a:ext cx="1818765" cy="9753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AT" sz="1800" kern="1200" dirty="0" err="1">
              <a:latin typeface="Arial" panose="020B0604020202020204" pitchFamily="34" charset="0"/>
              <a:cs typeface="Arial" panose="020B0604020202020204" pitchFamily="34" charset="0"/>
            </a:rPr>
            <a:t>strategic</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analyses</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phase</a:t>
          </a:r>
          <a:endParaRPr lang="de-AT" sz="1800" kern="1200" dirty="0">
            <a:latin typeface="Arial" panose="020B0604020202020204" pitchFamily="34" charset="0"/>
            <a:cs typeface="Arial" panose="020B0604020202020204" pitchFamily="34" charset="0"/>
          </a:endParaRPr>
        </a:p>
      </dsp:txBody>
      <dsp:txXfrm>
        <a:off x="4294421" y="779133"/>
        <a:ext cx="1723539" cy="880134"/>
      </dsp:txXfrm>
    </dsp:sp>
    <dsp:sp modelId="{3E693C61-318A-458E-A1CA-2D3BBA3D40D7}">
      <dsp:nvSpPr>
        <dsp:cNvPr id="0" name=""/>
        <dsp:cNvSpPr/>
      </dsp:nvSpPr>
      <dsp:spPr>
        <a:xfrm>
          <a:off x="6368701" y="731520"/>
          <a:ext cx="1818765" cy="9753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err="1">
              <a:latin typeface="Arial" panose="020B0604020202020204" pitchFamily="34" charset="0"/>
              <a:cs typeface="Arial" panose="020B0604020202020204" pitchFamily="34" charset="0"/>
            </a:rPr>
            <a:t>operationalization</a:t>
          </a:r>
          <a:r>
            <a:rPr lang="de-AT" sz="1600" kern="1200" dirty="0">
              <a:latin typeface="Arial" panose="020B0604020202020204" pitchFamily="34" charset="0"/>
              <a:cs typeface="Arial" panose="020B0604020202020204" pitchFamily="34" charset="0"/>
            </a:rPr>
            <a:t> </a:t>
          </a:r>
          <a:r>
            <a:rPr lang="de-AT" sz="1600" kern="1200" dirty="0" err="1">
              <a:latin typeface="Arial" panose="020B0604020202020204" pitchFamily="34" charset="0"/>
              <a:cs typeface="Arial" panose="020B0604020202020204" pitchFamily="34" charset="0"/>
            </a:rPr>
            <a:t>of</a:t>
          </a:r>
          <a:r>
            <a:rPr lang="de-AT" sz="1600" kern="1200" dirty="0">
              <a:latin typeface="Arial" panose="020B0604020202020204" pitchFamily="34" charset="0"/>
              <a:cs typeface="Arial" panose="020B0604020202020204" pitchFamily="34" charset="0"/>
            </a:rPr>
            <a:t> </a:t>
          </a:r>
          <a:r>
            <a:rPr lang="de-AT" sz="1600" kern="1200" dirty="0" err="1">
              <a:latin typeface="Arial" panose="020B0604020202020204" pitchFamily="34" charset="0"/>
              <a:cs typeface="Arial" panose="020B0604020202020204" pitchFamily="34" charset="0"/>
            </a:rPr>
            <a:t>strategic</a:t>
          </a:r>
          <a:r>
            <a:rPr lang="de-AT" sz="1600" kern="1200" dirty="0">
              <a:latin typeface="Arial" panose="020B0604020202020204" pitchFamily="34" charset="0"/>
              <a:cs typeface="Arial" panose="020B0604020202020204" pitchFamily="34" charset="0"/>
            </a:rPr>
            <a:t> </a:t>
          </a:r>
          <a:r>
            <a:rPr lang="de-AT" sz="1600" kern="1200" dirty="0" err="1">
              <a:latin typeface="Arial" panose="020B0604020202020204" pitchFamily="34" charset="0"/>
              <a:cs typeface="Arial" panose="020B0604020202020204" pitchFamily="34" charset="0"/>
            </a:rPr>
            <a:t>goals</a:t>
          </a:r>
          <a:r>
            <a:rPr lang="de-AT" sz="1600" kern="1200" dirty="0">
              <a:latin typeface="Arial" panose="020B0604020202020204" pitchFamily="34" charset="0"/>
              <a:cs typeface="Arial" panose="020B0604020202020204" pitchFamily="34" charset="0"/>
            </a:rPr>
            <a:t> </a:t>
          </a:r>
          <a:r>
            <a:rPr lang="de-AT" sz="1600" kern="1200" dirty="0" err="1">
              <a:latin typeface="Arial" panose="020B0604020202020204" pitchFamily="34" charset="0"/>
              <a:cs typeface="Arial" panose="020B0604020202020204" pitchFamily="34" charset="0"/>
            </a:rPr>
            <a:t>and</a:t>
          </a:r>
          <a:r>
            <a:rPr lang="de-AT" sz="1600" kern="1200" dirty="0">
              <a:latin typeface="Arial" panose="020B0604020202020204" pitchFamily="34" charset="0"/>
              <a:cs typeface="Arial" panose="020B0604020202020204" pitchFamily="34" charset="0"/>
            </a:rPr>
            <a:t> </a:t>
          </a:r>
          <a:r>
            <a:rPr lang="de-AT" sz="1600" kern="1200" dirty="0" err="1">
              <a:latin typeface="Arial" panose="020B0604020202020204" pitchFamily="34" charset="0"/>
              <a:cs typeface="Arial" panose="020B0604020202020204" pitchFamily="34" charset="0"/>
            </a:rPr>
            <a:t>measures</a:t>
          </a:r>
          <a:r>
            <a:rPr lang="de-AT" sz="1600" kern="1200" dirty="0">
              <a:latin typeface="Arial" panose="020B0604020202020204" pitchFamily="34" charset="0"/>
              <a:cs typeface="Arial" panose="020B0604020202020204" pitchFamily="34" charset="0"/>
            </a:rPr>
            <a:t> </a:t>
          </a:r>
        </a:p>
      </dsp:txBody>
      <dsp:txXfrm>
        <a:off x="6416314" y="779133"/>
        <a:ext cx="1723539" cy="880134"/>
      </dsp:txXfrm>
    </dsp:sp>
    <dsp:sp modelId="{0148BF2C-8902-4A60-B08E-2572F3662976}">
      <dsp:nvSpPr>
        <dsp:cNvPr id="0" name=""/>
        <dsp:cNvSpPr/>
      </dsp:nvSpPr>
      <dsp:spPr>
        <a:xfrm>
          <a:off x="8490594" y="731520"/>
          <a:ext cx="1818765" cy="9753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AT" sz="1800" kern="1200" dirty="0" err="1">
              <a:latin typeface="Arial" panose="020B0604020202020204" pitchFamily="34" charset="0"/>
              <a:cs typeface="Arial" panose="020B0604020202020204" pitchFamily="34" charset="0"/>
            </a:rPr>
            <a:t>report</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for</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the</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management</a:t>
          </a:r>
          <a:endParaRPr lang="de-AT" sz="1800" kern="1200" dirty="0">
            <a:latin typeface="Arial" panose="020B0604020202020204" pitchFamily="34" charset="0"/>
            <a:cs typeface="Arial" panose="020B0604020202020204" pitchFamily="34" charset="0"/>
          </a:endParaRPr>
        </a:p>
      </dsp:txBody>
      <dsp:txXfrm>
        <a:off x="8538207" y="779133"/>
        <a:ext cx="1723539" cy="8801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031E3-5E9F-47B7-AA59-6562D9844251}">
      <dsp:nvSpPr>
        <dsp:cNvPr id="0" name=""/>
        <dsp:cNvSpPr/>
      </dsp:nvSpPr>
      <dsp:spPr>
        <a:xfrm>
          <a:off x="0" y="0"/>
          <a:ext cx="10312376" cy="2438400"/>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AD42D6-ED2D-4169-8F0F-DBD60339E21C}">
      <dsp:nvSpPr>
        <dsp:cNvPr id="0" name=""/>
        <dsp:cNvSpPr/>
      </dsp:nvSpPr>
      <dsp:spPr>
        <a:xfrm>
          <a:off x="3021" y="731520"/>
          <a:ext cx="1818765" cy="9753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AT" sz="1800" b="0" kern="1200" dirty="0" err="1">
              <a:latin typeface="Arial" panose="020B0604020202020204" pitchFamily="34" charset="0"/>
              <a:cs typeface="Arial" panose="020B0604020202020204" pitchFamily="34" charset="0"/>
            </a:rPr>
            <a:t>clear</a:t>
          </a:r>
          <a:r>
            <a:rPr lang="de-AT" sz="1800" b="0" kern="1200" dirty="0">
              <a:latin typeface="Arial" panose="020B0604020202020204" pitchFamily="34" charset="0"/>
              <a:cs typeface="Arial" panose="020B0604020202020204" pitchFamily="34" charset="0"/>
            </a:rPr>
            <a:t> </a:t>
          </a:r>
          <a:r>
            <a:rPr lang="de-AT" sz="1800" b="0" kern="1200" dirty="0" err="1">
              <a:latin typeface="Arial" panose="020B0604020202020204" pitchFamily="34" charset="0"/>
              <a:cs typeface="Arial" panose="020B0604020202020204" pitchFamily="34" charset="0"/>
            </a:rPr>
            <a:t>position</a:t>
          </a:r>
          <a:endParaRPr lang="de-AT" sz="1800" b="0" kern="1200" dirty="0">
            <a:latin typeface="Arial" panose="020B0604020202020204" pitchFamily="34" charset="0"/>
            <a:cs typeface="Arial" panose="020B0604020202020204" pitchFamily="34" charset="0"/>
          </a:endParaRPr>
        </a:p>
      </dsp:txBody>
      <dsp:txXfrm>
        <a:off x="50634" y="779133"/>
        <a:ext cx="1723539" cy="880134"/>
      </dsp:txXfrm>
    </dsp:sp>
    <dsp:sp modelId="{239E5FA3-7929-4F7C-9BB2-112246A24C88}">
      <dsp:nvSpPr>
        <dsp:cNvPr id="0" name=""/>
        <dsp:cNvSpPr/>
      </dsp:nvSpPr>
      <dsp:spPr>
        <a:xfrm>
          <a:off x="2124914" y="731520"/>
          <a:ext cx="1818765" cy="9753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AT" sz="1800" kern="1200" dirty="0" err="1">
              <a:latin typeface="Arial" panose="020B0604020202020204" pitchFamily="34" charset="0"/>
              <a:cs typeface="Arial" panose="020B0604020202020204" pitchFamily="34" charset="0"/>
            </a:rPr>
            <a:t>strategic</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planning</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phase</a:t>
          </a:r>
          <a:endParaRPr lang="de-AT" sz="1800" kern="1200" dirty="0">
            <a:latin typeface="Arial" panose="020B0604020202020204" pitchFamily="34" charset="0"/>
            <a:cs typeface="Arial" panose="020B0604020202020204" pitchFamily="34" charset="0"/>
          </a:endParaRPr>
        </a:p>
      </dsp:txBody>
      <dsp:txXfrm>
        <a:off x="2172527" y="779133"/>
        <a:ext cx="1723539" cy="880134"/>
      </dsp:txXfrm>
    </dsp:sp>
    <dsp:sp modelId="{95B5B9A0-A347-4AFC-9B13-2A8458717109}">
      <dsp:nvSpPr>
        <dsp:cNvPr id="0" name=""/>
        <dsp:cNvSpPr/>
      </dsp:nvSpPr>
      <dsp:spPr>
        <a:xfrm>
          <a:off x="4246808" y="731520"/>
          <a:ext cx="1818765" cy="975360"/>
        </a:xfrm>
        <a:prstGeom prst="roundRect">
          <a:avLst/>
        </a:prstGeom>
        <a:solidFill>
          <a:srgbClr val="0093DD">
            <a:alpha val="80000"/>
          </a:srgbClr>
        </a:solidFill>
        <a:ln w="12700" cap="flat" cmpd="sng" algn="ctr">
          <a:solidFill>
            <a:srgbClr val="0093DD">
              <a:alpha val="8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AT" sz="1800" kern="1200" dirty="0" err="1">
              <a:latin typeface="Arial" panose="020B0604020202020204" pitchFamily="34" charset="0"/>
              <a:cs typeface="Arial" panose="020B0604020202020204" pitchFamily="34" charset="0"/>
            </a:rPr>
            <a:t>strategic</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analyses</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phase</a:t>
          </a:r>
          <a:endParaRPr lang="de-AT" sz="1800" kern="1200" dirty="0">
            <a:latin typeface="Arial" panose="020B0604020202020204" pitchFamily="34" charset="0"/>
            <a:cs typeface="Arial" panose="020B0604020202020204" pitchFamily="34" charset="0"/>
          </a:endParaRPr>
        </a:p>
      </dsp:txBody>
      <dsp:txXfrm>
        <a:off x="4294421" y="779133"/>
        <a:ext cx="1723539" cy="880134"/>
      </dsp:txXfrm>
    </dsp:sp>
    <dsp:sp modelId="{3E693C61-318A-458E-A1CA-2D3BBA3D40D7}">
      <dsp:nvSpPr>
        <dsp:cNvPr id="0" name=""/>
        <dsp:cNvSpPr/>
      </dsp:nvSpPr>
      <dsp:spPr>
        <a:xfrm>
          <a:off x="6368701" y="731520"/>
          <a:ext cx="1818765" cy="9753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err="1">
              <a:latin typeface="Arial" panose="020B0604020202020204" pitchFamily="34" charset="0"/>
              <a:cs typeface="Arial" panose="020B0604020202020204" pitchFamily="34" charset="0"/>
            </a:rPr>
            <a:t>operationalization</a:t>
          </a:r>
          <a:r>
            <a:rPr lang="de-AT" sz="1600" kern="1200" dirty="0">
              <a:latin typeface="Arial" panose="020B0604020202020204" pitchFamily="34" charset="0"/>
              <a:cs typeface="Arial" panose="020B0604020202020204" pitchFamily="34" charset="0"/>
            </a:rPr>
            <a:t> </a:t>
          </a:r>
          <a:r>
            <a:rPr lang="de-AT" sz="1600" kern="1200" dirty="0" err="1">
              <a:latin typeface="Arial" panose="020B0604020202020204" pitchFamily="34" charset="0"/>
              <a:cs typeface="Arial" panose="020B0604020202020204" pitchFamily="34" charset="0"/>
            </a:rPr>
            <a:t>of</a:t>
          </a:r>
          <a:r>
            <a:rPr lang="de-AT" sz="1600" kern="1200" dirty="0">
              <a:latin typeface="Arial" panose="020B0604020202020204" pitchFamily="34" charset="0"/>
              <a:cs typeface="Arial" panose="020B0604020202020204" pitchFamily="34" charset="0"/>
            </a:rPr>
            <a:t> </a:t>
          </a:r>
          <a:r>
            <a:rPr lang="de-AT" sz="1600" kern="1200" dirty="0" err="1">
              <a:latin typeface="Arial" panose="020B0604020202020204" pitchFamily="34" charset="0"/>
              <a:cs typeface="Arial" panose="020B0604020202020204" pitchFamily="34" charset="0"/>
            </a:rPr>
            <a:t>strategic</a:t>
          </a:r>
          <a:r>
            <a:rPr lang="de-AT" sz="1600" kern="1200" dirty="0">
              <a:latin typeface="Arial" panose="020B0604020202020204" pitchFamily="34" charset="0"/>
              <a:cs typeface="Arial" panose="020B0604020202020204" pitchFamily="34" charset="0"/>
            </a:rPr>
            <a:t> </a:t>
          </a:r>
          <a:r>
            <a:rPr lang="de-AT" sz="1600" kern="1200" dirty="0" err="1">
              <a:latin typeface="Arial" panose="020B0604020202020204" pitchFamily="34" charset="0"/>
              <a:cs typeface="Arial" panose="020B0604020202020204" pitchFamily="34" charset="0"/>
            </a:rPr>
            <a:t>goals</a:t>
          </a:r>
          <a:r>
            <a:rPr lang="de-AT" sz="1600" kern="1200" dirty="0">
              <a:latin typeface="Arial" panose="020B0604020202020204" pitchFamily="34" charset="0"/>
              <a:cs typeface="Arial" panose="020B0604020202020204" pitchFamily="34" charset="0"/>
            </a:rPr>
            <a:t> </a:t>
          </a:r>
          <a:r>
            <a:rPr lang="de-AT" sz="1600" kern="1200" dirty="0" err="1">
              <a:latin typeface="Arial" panose="020B0604020202020204" pitchFamily="34" charset="0"/>
              <a:cs typeface="Arial" panose="020B0604020202020204" pitchFamily="34" charset="0"/>
            </a:rPr>
            <a:t>and</a:t>
          </a:r>
          <a:r>
            <a:rPr lang="de-AT" sz="1600" kern="1200" dirty="0">
              <a:latin typeface="Arial" panose="020B0604020202020204" pitchFamily="34" charset="0"/>
              <a:cs typeface="Arial" panose="020B0604020202020204" pitchFamily="34" charset="0"/>
            </a:rPr>
            <a:t> </a:t>
          </a:r>
          <a:r>
            <a:rPr lang="de-AT" sz="1600" kern="1200" dirty="0" err="1">
              <a:latin typeface="Arial" panose="020B0604020202020204" pitchFamily="34" charset="0"/>
              <a:cs typeface="Arial" panose="020B0604020202020204" pitchFamily="34" charset="0"/>
            </a:rPr>
            <a:t>measures</a:t>
          </a:r>
          <a:r>
            <a:rPr lang="de-AT" sz="1600" kern="1200" dirty="0">
              <a:latin typeface="Arial" panose="020B0604020202020204" pitchFamily="34" charset="0"/>
              <a:cs typeface="Arial" panose="020B0604020202020204" pitchFamily="34" charset="0"/>
            </a:rPr>
            <a:t> </a:t>
          </a:r>
        </a:p>
      </dsp:txBody>
      <dsp:txXfrm>
        <a:off x="6416314" y="779133"/>
        <a:ext cx="1723539" cy="880134"/>
      </dsp:txXfrm>
    </dsp:sp>
    <dsp:sp modelId="{0148BF2C-8902-4A60-B08E-2572F3662976}">
      <dsp:nvSpPr>
        <dsp:cNvPr id="0" name=""/>
        <dsp:cNvSpPr/>
      </dsp:nvSpPr>
      <dsp:spPr>
        <a:xfrm>
          <a:off x="8490594" y="731520"/>
          <a:ext cx="1818765" cy="9753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AT" sz="1800" kern="1200" dirty="0" err="1">
              <a:latin typeface="Arial" panose="020B0604020202020204" pitchFamily="34" charset="0"/>
              <a:cs typeface="Arial" panose="020B0604020202020204" pitchFamily="34" charset="0"/>
            </a:rPr>
            <a:t>report</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for</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the</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management</a:t>
          </a:r>
          <a:endParaRPr lang="de-AT" sz="1800" kern="1200" dirty="0">
            <a:latin typeface="Arial" panose="020B0604020202020204" pitchFamily="34" charset="0"/>
            <a:cs typeface="Arial" panose="020B0604020202020204" pitchFamily="34" charset="0"/>
          </a:endParaRPr>
        </a:p>
      </dsp:txBody>
      <dsp:txXfrm>
        <a:off x="8538207" y="779133"/>
        <a:ext cx="1723539" cy="8801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031E3-5E9F-47B7-AA59-6562D9844251}">
      <dsp:nvSpPr>
        <dsp:cNvPr id="0" name=""/>
        <dsp:cNvSpPr/>
      </dsp:nvSpPr>
      <dsp:spPr>
        <a:xfrm>
          <a:off x="0" y="0"/>
          <a:ext cx="10312376" cy="2438400"/>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AD42D6-ED2D-4169-8F0F-DBD60339E21C}">
      <dsp:nvSpPr>
        <dsp:cNvPr id="0" name=""/>
        <dsp:cNvSpPr/>
      </dsp:nvSpPr>
      <dsp:spPr>
        <a:xfrm>
          <a:off x="3021" y="731520"/>
          <a:ext cx="1818765" cy="9753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AT" sz="1800" b="0" kern="1200" dirty="0" err="1">
              <a:latin typeface="Arial" panose="020B0604020202020204" pitchFamily="34" charset="0"/>
              <a:cs typeface="Arial" panose="020B0604020202020204" pitchFamily="34" charset="0"/>
            </a:rPr>
            <a:t>clear</a:t>
          </a:r>
          <a:r>
            <a:rPr lang="de-AT" sz="1800" b="0" kern="1200" dirty="0">
              <a:latin typeface="Arial" panose="020B0604020202020204" pitchFamily="34" charset="0"/>
              <a:cs typeface="Arial" panose="020B0604020202020204" pitchFamily="34" charset="0"/>
            </a:rPr>
            <a:t> </a:t>
          </a:r>
          <a:r>
            <a:rPr lang="de-AT" sz="1800" b="0" kern="1200" dirty="0" err="1">
              <a:latin typeface="Arial" panose="020B0604020202020204" pitchFamily="34" charset="0"/>
              <a:cs typeface="Arial" panose="020B0604020202020204" pitchFamily="34" charset="0"/>
            </a:rPr>
            <a:t>position</a:t>
          </a:r>
          <a:endParaRPr lang="de-AT" sz="1800" b="0" kern="1200" dirty="0">
            <a:latin typeface="Arial" panose="020B0604020202020204" pitchFamily="34" charset="0"/>
            <a:cs typeface="Arial" panose="020B0604020202020204" pitchFamily="34" charset="0"/>
          </a:endParaRPr>
        </a:p>
      </dsp:txBody>
      <dsp:txXfrm>
        <a:off x="50634" y="779133"/>
        <a:ext cx="1723539" cy="880134"/>
      </dsp:txXfrm>
    </dsp:sp>
    <dsp:sp modelId="{239E5FA3-7929-4F7C-9BB2-112246A24C88}">
      <dsp:nvSpPr>
        <dsp:cNvPr id="0" name=""/>
        <dsp:cNvSpPr/>
      </dsp:nvSpPr>
      <dsp:spPr>
        <a:xfrm>
          <a:off x="2124914" y="731520"/>
          <a:ext cx="1818765" cy="9753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AT" sz="1800" kern="1200" dirty="0" err="1">
              <a:latin typeface="Arial" panose="020B0604020202020204" pitchFamily="34" charset="0"/>
              <a:cs typeface="Arial" panose="020B0604020202020204" pitchFamily="34" charset="0"/>
            </a:rPr>
            <a:t>strategic</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planning</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phase</a:t>
          </a:r>
          <a:endParaRPr lang="de-AT" sz="1800" kern="1200" dirty="0">
            <a:latin typeface="Arial" panose="020B0604020202020204" pitchFamily="34" charset="0"/>
            <a:cs typeface="Arial" panose="020B0604020202020204" pitchFamily="34" charset="0"/>
          </a:endParaRPr>
        </a:p>
      </dsp:txBody>
      <dsp:txXfrm>
        <a:off x="2172527" y="779133"/>
        <a:ext cx="1723539" cy="880134"/>
      </dsp:txXfrm>
    </dsp:sp>
    <dsp:sp modelId="{95B5B9A0-A347-4AFC-9B13-2A8458717109}">
      <dsp:nvSpPr>
        <dsp:cNvPr id="0" name=""/>
        <dsp:cNvSpPr/>
      </dsp:nvSpPr>
      <dsp:spPr>
        <a:xfrm>
          <a:off x="4246808" y="731520"/>
          <a:ext cx="1818765" cy="9753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AT" sz="1800" kern="1200" dirty="0" err="1">
              <a:latin typeface="Arial" panose="020B0604020202020204" pitchFamily="34" charset="0"/>
              <a:cs typeface="Arial" panose="020B0604020202020204" pitchFamily="34" charset="0"/>
            </a:rPr>
            <a:t>strategic</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analyses</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phase</a:t>
          </a:r>
          <a:endParaRPr lang="de-AT" sz="1800" kern="1200" dirty="0">
            <a:latin typeface="Arial" panose="020B0604020202020204" pitchFamily="34" charset="0"/>
            <a:cs typeface="Arial" panose="020B0604020202020204" pitchFamily="34" charset="0"/>
          </a:endParaRPr>
        </a:p>
      </dsp:txBody>
      <dsp:txXfrm>
        <a:off x="4294421" y="779133"/>
        <a:ext cx="1723539" cy="880134"/>
      </dsp:txXfrm>
    </dsp:sp>
    <dsp:sp modelId="{3E693C61-318A-458E-A1CA-2D3BBA3D40D7}">
      <dsp:nvSpPr>
        <dsp:cNvPr id="0" name=""/>
        <dsp:cNvSpPr/>
      </dsp:nvSpPr>
      <dsp:spPr>
        <a:xfrm>
          <a:off x="6368701" y="731520"/>
          <a:ext cx="1818765" cy="975360"/>
        </a:xfrm>
        <a:prstGeom prst="roundRect">
          <a:avLst/>
        </a:prstGeom>
        <a:solidFill>
          <a:srgbClr val="0093DD">
            <a:alpha val="80000"/>
          </a:srgbClr>
        </a:solidFill>
        <a:ln w="12700" cap="flat" cmpd="sng" algn="ctr">
          <a:solidFill>
            <a:srgbClr val="0093DD">
              <a:alpha val="8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err="1">
              <a:latin typeface="Arial" panose="020B0604020202020204" pitchFamily="34" charset="0"/>
              <a:cs typeface="Arial" panose="020B0604020202020204" pitchFamily="34" charset="0"/>
            </a:rPr>
            <a:t>operationalization</a:t>
          </a:r>
          <a:r>
            <a:rPr lang="de-AT" sz="1600" kern="1200" dirty="0">
              <a:latin typeface="Arial" panose="020B0604020202020204" pitchFamily="34" charset="0"/>
              <a:cs typeface="Arial" panose="020B0604020202020204" pitchFamily="34" charset="0"/>
            </a:rPr>
            <a:t> </a:t>
          </a:r>
          <a:r>
            <a:rPr lang="de-AT" sz="1600" kern="1200" dirty="0" err="1">
              <a:latin typeface="Arial" panose="020B0604020202020204" pitchFamily="34" charset="0"/>
              <a:cs typeface="Arial" panose="020B0604020202020204" pitchFamily="34" charset="0"/>
            </a:rPr>
            <a:t>of</a:t>
          </a:r>
          <a:r>
            <a:rPr lang="de-AT" sz="1600" kern="1200" dirty="0">
              <a:latin typeface="Arial" panose="020B0604020202020204" pitchFamily="34" charset="0"/>
              <a:cs typeface="Arial" panose="020B0604020202020204" pitchFamily="34" charset="0"/>
            </a:rPr>
            <a:t> </a:t>
          </a:r>
          <a:r>
            <a:rPr lang="de-AT" sz="1600" kern="1200" dirty="0" err="1">
              <a:latin typeface="Arial" panose="020B0604020202020204" pitchFamily="34" charset="0"/>
              <a:cs typeface="Arial" panose="020B0604020202020204" pitchFamily="34" charset="0"/>
            </a:rPr>
            <a:t>strategic</a:t>
          </a:r>
          <a:r>
            <a:rPr lang="de-AT" sz="1600" kern="1200" dirty="0">
              <a:latin typeface="Arial" panose="020B0604020202020204" pitchFamily="34" charset="0"/>
              <a:cs typeface="Arial" panose="020B0604020202020204" pitchFamily="34" charset="0"/>
            </a:rPr>
            <a:t> </a:t>
          </a:r>
          <a:r>
            <a:rPr lang="de-AT" sz="1600" kern="1200" dirty="0" err="1">
              <a:latin typeface="Arial" panose="020B0604020202020204" pitchFamily="34" charset="0"/>
              <a:cs typeface="Arial" panose="020B0604020202020204" pitchFamily="34" charset="0"/>
            </a:rPr>
            <a:t>goals</a:t>
          </a:r>
          <a:r>
            <a:rPr lang="de-AT" sz="1600" kern="1200" dirty="0">
              <a:latin typeface="Arial" panose="020B0604020202020204" pitchFamily="34" charset="0"/>
              <a:cs typeface="Arial" panose="020B0604020202020204" pitchFamily="34" charset="0"/>
            </a:rPr>
            <a:t> </a:t>
          </a:r>
          <a:r>
            <a:rPr lang="de-AT" sz="1600" kern="1200" dirty="0" err="1">
              <a:latin typeface="Arial" panose="020B0604020202020204" pitchFamily="34" charset="0"/>
              <a:cs typeface="Arial" panose="020B0604020202020204" pitchFamily="34" charset="0"/>
            </a:rPr>
            <a:t>and</a:t>
          </a:r>
          <a:r>
            <a:rPr lang="de-AT" sz="1600" kern="1200" dirty="0">
              <a:latin typeface="Arial" panose="020B0604020202020204" pitchFamily="34" charset="0"/>
              <a:cs typeface="Arial" panose="020B0604020202020204" pitchFamily="34" charset="0"/>
            </a:rPr>
            <a:t> </a:t>
          </a:r>
          <a:r>
            <a:rPr lang="de-AT" sz="1600" kern="1200" dirty="0" err="1">
              <a:latin typeface="Arial" panose="020B0604020202020204" pitchFamily="34" charset="0"/>
              <a:cs typeface="Arial" panose="020B0604020202020204" pitchFamily="34" charset="0"/>
            </a:rPr>
            <a:t>measures</a:t>
          </a:r>
          <a:r>
            <a:rPr lang="de-AT" sz="1600" kern="1200" dirty="0">
              <a:latin typeface="Arial" panose="020B0604020202020204" pitchFamily="34" charset="0"/>
              <a:cs typeface="Arial" panose="020B0604020202020204" pitchFamily="34" charset="0"/>
            </a:rPr>
            <a:t> </a:t>
          </a:r>
        </a:p>
      </dsp:txBody>
      <dsp:txXfrm>
        <a:off x="6416314" y="779133"/>
        <a:ext cx="1723539" cy="880134"/>
      </dsp:txXfrm>
    </dsp:sp>
    <dsp:sp modelId="{0148BF2C-8902-4A60-B08E-2572F3662976}">
      <dsp:nvSpPr>
        <dsp:cNvPr id="0" name=""/>
        <dsp:cNvSpPr/>
      </dsp:nvSpPr>
      <dsp:spPr>
        <a:xfrm>
          <a:off x="8490594" y="731520"/>
          <a:ext cx="1818765" cy="9753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AT" sz="1800" kern="1200" dirty="0" err="1">
              <a:latin typeface="Arial" panose="020B0604020202020204" pitchFamily="34" charset="0"/>
              <a:cs typeface="Arial" panose="020B0604020202020204" pitchFamily="34" charset="0"/>
            </a:rPr>
            <a:t>report</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for</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the</a:t>
          </a:r>
          <a:r>
            <a:rPr lang="de-AT" sz="1800" kern="1200" dirty="0">
              <a:latin typeface="Arial" panose="020B0604020202020204" pitchFamily="34" charset="0"/>
              <a:cs typeface="Arial" panose="020B0604020202020204" pitchFamily="34" charset="0"/>
            </a:rPr>
            <a:t> </a:t>
          </a:r>
          <a:r>
            <a:rPr lang="de-AT" sz="1800" kern="1200" dirty="0" err="1">
              <a:latin typeface="Arial" panose="020B0604020202020204" pitchFamily="34" charset="0"/>
              <a:cs typeface="Arial" panose="020B0604020202020204" pitchFamily="34" charset="0"/>
            </a:rPr>
            <a:t>management</a:t>
          </a:r>
          <a:endParaRPr lang="de-AT" sz="1800" kern="1200" dirty="0">
            <a:latin typeface="Arial" panose="020B0604020202020204" pitchFamily="34" charset="0"/>
            <a:cs typeface="Arial" panose="020B0604020202020204" pitchFamily="34" charset="0"/>
          </a:endParaRPr>
        </a:p>
      </dsp:txBody>
      <dsp:txXfrm>
        <a:off x="8538207" y="779133"/>
        <a:ext cx="1723539" cy="8801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910B1D-253A-1D40-9A74-A3C4C04C97DD}" type="datetimeFigureOut">
              <a:rPr lang="de-DE" smtClean="0"/>
              <a:t>30.08.23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441661-A9B8-8C46-A779-63579DCBF06E}" type="slidenum">
              <a:rPr lang="de-DE" smtClean="0"/>
              <a:t>‹Nr.›</a:t>
            </a:fld>
            <a:endParaRPr lang="de-DE"/>
          </a:p>
        </p:txBody>
      </p:sp>
    </p:spTree>
    <p:extLst>
      <p:ext uri="{BB962C8B-B14F-4D97-AF65-F5344CB8AC3E}">
        <p14:creationId xmlns:p14="http://schemas.microsoft.com/office/powerpoint/2010/main" val="2024828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PlaceHolder 1"/>
          <p:cNvSpPr>
            <a:spLocks noGrp="1" noRot="1" noChangeAspect="1"/>
          </p:cNvSpPr>
          <p:nvPr>
            <p:ph type="sldImg"/>
          </p:nvPr>
        </p:nvSpPr>
        <p:spPr>
          <a:xfrm>
            <a:off x="422275" y="1241425"/>
            <a:ext cx="5953125" cy="3349625"/>
          </a:xfrm>
          <a:prstGeom prst="rect">
            <a:avLst/>
          </a:prstGeom>
          <a:ln w="0">
            <a:noFill/>
          </a:ln>
        </p:spPr>
      </p:sp>
      <p:sp>
        <p:nvSpPr>
          <p:cNvPr id="431" name="PlaceHolder 2"/>
          <p:cNvSpPr>
            <a:spLocks noGrp="1"/>
          </p:cNvSpPr>
          <p:nvPr>
            <p:ph type="body"/>
          </p:nvPr>
        </p:nvSpPr>
        <p:spPr>
          <a:xfrm>
            <a:off x="679768" y="4777293"/>
            <a:ext cx="5437783" cy="3908125"/>
          </a:xfrm>
          <a:prstGeom prst="rect">
            <a:avLst/>
          </a:prstGeom>
          <a:noFill/>
          <a:ln w="0">
            <a:noFill/>
          </a:ln>
        </p:spPr>
        <p:txBody>
          <a:bodyPr anchor="t">
            <a:noAutofit/>
          </a:bodyPr>
          <a:lstStyle/>
          <a:p>
            <a:endParaRPr lang="de-DE" sz="2000" b="0" strike="noStrike" spc="-1">
              <a:latin typeface="Calibri"/>
            </a:endParaRPr>
          </a:p>
        </p:txBody>
      </p:sp>
      <p:sp>
        <p:nvSpPr>
          <p:cNvPr id="432" name="PlaceHolder 3"/>
          <p:cNvSpPr>
            <a:spLocks noGrp="1"/>
          </p:cNvSpPr>
          <p:nvPr>
            <p:ph type="sldNum" idx="11"/>
          </p:nvPr>
        </p:nvSpPr>
        <p:spPr>
          <a:xfrm>
            <a:off x="3850589" y="9428743"/>
            <a:ext cx="2945302" cy="497504"/>
          </a:xfrm>
          <a:prstGeom prst="rect">
            <a:avLst/>
          </a:prstGeom>
          <a:noFill/>
          <a:ln w="0">
            <a:noFill/>
          </a:ln>
        </p:spPr>
        <p:txBody>
          <a:bodyPr anchor="b">
            <a:noAutofit/>
          </a:bodyPr>
          <a:lstStyle>
            <a:lvl1pPr algn="r">
              <a:lnSpc>
                <a:spcPct val="100000"/>
              </a:lnSpc>
              <a:buNone/>
              <a:defRPr lang="de-DE" sz="1200" b="0" strike="noStrike" spc="-1">
                <a:latin typeface="Calibri"/>
              </a:defRPr>
            </a:lvl1pPr>
          </a:lstStyle>
          <a:p>
            <a:pPr algn="r">
              <a:lnSpc>
                <a:spcPct val="100000"/>
              </a:lnSpc>
              <a:buNone/>
            </a:pPr>
            <a:fld id="{ED7F10B8-F29A-45ED-8008-DF6FC07C7D1A}" type="slidenum">
              <a:rPr lang="de-DE" sz="1200" b="0" strike="noStrike" spc="-1">
                <a:latin typeface="Calibri"/>
              </a:rPr>
              <a:t>2</a:t>
            </a:fld>
            <a:endParaRPr lang="de-DE" sz="1200" b="0" strike="noStrike" spc="-1">
              <a:latin typeface="Calibri"/>
            </a:endParaRPr>
          </a:p>
        </p:txBody>
      </p:sp>
    </p:spTree>
    <p:extLst>
      <p:ext uri="{BB962C8B-B14F-4D97-AF65-F5344CB8AC3E}">
        <p14:creationId xmlns:p14="http://schemas.microsoft.com/office/powerpoint/2010/main" val="2147009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There are also certain requirements so that controlling can be implemented in </a:t>
            </a:r>
            <a:r>
              <a:rPr lang="en-US" dirty="0" err="1"/>
              <a:t>organisations</a:t>
            </a:r>
            <a:r>
              <a:rPr lang="en-US" dirty="0"/>
              <a:t> of the Social Economy more easily:</a:t>
            </a:r>
            <a:r>
              <a:rPr lang="en-US" baseline="0" dirty="0"/>
              <a:t> </a:t>
            </a:r>
          </a:p>
          <a:p>
            <a:endParaRPr lang="en-US" baseline="0" dirty="0"/>
          </a:p>
          <a:p>
            <a:r>
              <a:rPr lang="en-US" dirty="0"/>
              <a:t>Management ability: A minimum level of management ability in the executive levels has to be given e.g. like planning, organizing, staffing, leadership or understanding of social policy. </a:t>
            </a:r>
          </a:p>
          <a:p>
            <a:endParaRPr lang="en-US" dirty="0"/>
          </a:p>
          <a:p>
            <a:r>
              <a:rPr lang="en-US" dirty="0"/>
              <a:t>Acceptance by stakeholders</a:t>
            </a:r>
            <a:r>
              <a:rPr lang="en-US" baseline="0" dirty="0"/>
              <a:t> means a</a:t>
            </a:r>
            <a:r>
              <a:rPr lang="en-US" dirty="0"/>
              <a:t>cceptance of the management concept by internal and external stakeholders is important in terms of </a:t>
            </a:r>
          </a:p>
          <a:p>
            <a:r>
              <a:rPr lang="en-US" dirty="0"/>
              <a:t>•</a:t>
            </a:r>
            <a:r>
              <a:rPr lang="en-US" baseline="0" dirty="0"/>
              <a:t> </a:t>
            </a:r>
            <a:r>
              <a:rPr lang="en-US" dirty="0"/>
              <a:t>Efficiency in terms of mission fulfilment</a:t>
            </a:r>
          </a:p>
          <a:p>
            <a:r>
              <a:rPr lang="en-US" dirty="0"/>
              <a:t>•</a:t>
            </a:r>
            <a:r>
              <a:rPr lang="en-US" baseline="0" dirty="0"/>
              <a:t> </a:t>
            </a:r>
            <a:r>
              <a:rPr lang="en-US" dirty="0"/>
              <a:t>Turning away from the bureaucratic management philosophy</a:t>
            </a:r>
          </a:p>
          <a:p>
            <a:r>
              <a:rPr lang="en-US" dirty="0"/>
              <a:t>•</a:t>
            </a:r>
            <a:r>
              <a:rPr lang="en-US" baseline="0" dirty="0"/>
              <a:t> </a:t>
            </a:r>
            <a:r>
              <a:rPr lang="en-US" dirty="0"/>
              <a:t>Consider controlling as a planning and management tool</a:t>
            </a:r>
          </a:p>
          <a:p>
            <a:endParaRPr lang="en-US" dirty="0"/>
          </a:p>
          <a:p>
            <a:r>
              <a:rPr lang="en-US" dirty="0"/>
              <a:t>Controlling-oriented structure and </a:t>
            </a:r>
            <a:r>
              <a:rPr lang="en-US" dirty="0" err="1"/>
              <a:t>organisation</a:t>
            </a:r>
            <a:r>
              <a:rPr lang="en-US" dirty="0"/>
              <a:t>: Controlling-oriented </a:t>
            </a:r>
            <a:r>
              <a:rPr lang="en-US" dirty="0" err="1"/>
              <a:t>organisational</a:t>
            </a:r>
            <a:r>
              <a:rPr lang="en-US" dirty="0"/>
              <a:t> structure (e.g. planning structure, structure of cost accounting, reporting) and </a:t>
            </a:r>
            <a:r>
              <a:rPr lang="en-US" dirty="0" err="1"/>
              <a:t>organisational</a:t>
            </a:r>
            <a:r>
              <a:rPr lang="en-US" dirty="0"/>
              <a:t> culture in terms of management, leadership and communication is essential </a:t>
            </a:r>
          </a:p>
          <a:p>
            <a:endParaRPr lang="en-US" dirty="0"/>
          </a:p>
          <a:p>
            <a:r>
              <a:rPr lang="en-US" dirty="0"/>
              <a:t>Comparison with previous periods: Ideally the figures must be compared with corresponding comparative figures from previous periods.</a:t>
            </a:r>
          </a:p>
          <a:p>
            <a:endParaRPr lang="en-US" dirty="0"/>
          </a:p>
          <a:p>
            <a:r>
              <a:rPr lang="en-US" dirty="0"/>
              <a:t>Size of the </a:t>
            </a:r>
            <a:r>
              <a:rPr lang="en-US" dirty="0" err="1"/>
              <a:t>organisation</a:t>
            </a:r>
            <a:r>
              <a:rPr lang="en-US" dirty="0"/>
              <a:t>: The </a:t>
            </a:r>
            <a:r>
              <a:rPr lang="en-US" dirty="0" err="1"/>
              <a:t>organisation</a:t>
            </a:r>
            <a:r>
              <a:rPr lang="en-US" dirty="0"/>
              <a:t> must have a minimum size for a controlling department to be established.</a:t>
            </a:r>
            <a:r>
              <a:rPr lang="en-US" baseline="0" dirty="0"/>
              <a:t> </a:t>
            </a:r>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11</a:t>
            </a:fld>
            <a:endParaRPr lang="de-DE"/>
          </a:p>
        </p:txBody>
      </p:sp>
    </p:spTree>
    <p:extLst>
      <p:ext uri="{BB962C8B-B14F-4D97-AF65-F5344CB8AC3E}">
        <p14:creationId xmlns:p14="http://schemas.microsoft.com/office/powerpoint/2010/main" val="3785788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Controlling department means has not to be fulfilled from an own person. </a:t>
            </a:r>
          </a:p>
          <a:p>
            <a:r>
              <a:rPr lang="en-US" dirty="0"/>
              <a:t>If the requirements for establishing a controlling department are fulfilled, there are still some special conditions and challenges that need to be taken into account for the Social Economy. </a:t>
            </a:r>
          </a:p>
          <a:p>
            <a:endParaRPr lang="en-US" dirty="0"/>
          </a:p>
          <a:p>
            <a:r>
              <a:rPr lang="en-US" b="1" dirty="0"/>
              <a:t>These are in particular:</a:t>
            </a:r>
          </a:p>
          <a:p>
            <a:r>
              <a:rPr lang="en-US" dirty="0"/>
              <a:t>•</a:t>
            </a:r>
            <a:r>
              <a:rPr lang="en-US" baseline="0" dirty="0"/>
              <a:t> </a:t>
            </a:r>
            <a:r>
              <a:rPr lang="en-US" dirty="0"/>
              <a:t>The limitations by the requirements of various cost </a:t>
            </a:r>
            <a:r>
              <a:rPr lang="en-US" dirty="0" err="1"/>
              <a:t>centres</a:t>
            </a:r>
            <a:r>
              <a:rPr lang="en-US" dirty="0"/>
              <a:t> and sponsors for a financial and quality controlling system. </a:t>
            </a:r>
          </a:p>
          <a:p>
            <a:r>
              <a:rPr lang="en-US" dirty="0"/>
              <a:t>•</a:t>
            </a:r>
            <a:r>
              <a:rPr lang="en-US" baseline="0" dirty="0"/>
              <a:t> </a:t>
            </a:r>
            <a:r>
              <a:rPr lang="en-US" dirty="0"/>
              <a:t>Limited decision-making scope due to the requirements of public cost </a:t>
            </a:r>
            <a:r>
              <a:rPr lang="en-US" dirty="0" err="1"/>
              <a:t>centres</a:t>
            </a:r>
            <a:r>
              <a:rPr lang="en-US" dirty="0"/>
              <a:t> and sponsors with regard to services, quality and prices.</a:t>
            </a:r>
          </a:p>
          <a:p>
            <a:r>
              <a:rPr lang="en-US" dirty="0"/>
              <a:t>•</a:t>
            </a:r>
            <a:r>
              <a:rPr lang="en-US" baseline="0" dirty="0"/>
              <a:t> </a:t>
            </a:r>
            <a:r>
              <a:rPr lang="en-US" dirty="0"/>
              <a:t>Few comparable departments/areas within an organisation with different cost and financing logics.</a:t>
            </a:r>
          </a:p>
          <a:p>
            <a:r>
              <a:rPr lang="en-US" dirty="0"/>
              <a:t>•</a:t>
            </a:r>
            <a:r>
              <a:rPr lang="en-US" baseline="0" dirty="0"/>
              <a:t> </a:t>
            </a:r>
            <a:r>
              <a:rPr lang="en-US" dirty="0"/>
              <a:t>The conflict of goals between the social mission (impact objectives) and the financial objectives </a:t>
            </a:r>
          </a:p>
          <a:p>
            <a:r>
              <a:rPr lang="en-US" dirty="0"/>
              <a:t>•</a:t>
            </a:r>
            <a:r>
              <a:rPr lang="en-US" baseline="0" dirty="0"/>
              <a:t> </a:t>
            </a:r>
            <a:r>
              <a:rPr lang="en-US" dirty="0"/>
              <a:t>The decision-making structures in traditional associations (management, board, general assembly) and the thus limited range of action of the management.</a:t>
            </a:r>
          </a:p>
          <a:p>
            <a:r>
              <a:rPr lang="en-US" dirty="0"/>
              <a:t>•</a:t>
            </a:r>
            <a:r>
              <a:rPr lang="en-US" baseline="0" dirty="0"/>
              <a:t> </a:t>
            </a:r>
            <a:r>
              <a:rPr lang="en-US" dirty="0"/>
              <a:t>The involvement of volunteers (volunteer management).</a:t>
            </a:r>
          </a:p>
          <a:p>
            <a:r>
              <a:rPr lang="en-US" dirty="0"/>
              <a:t>•</a:t>
            </a:r>
            <a:r>
              <a:rPr lang="en-US" baseline="0" dirty="0"/>
              <a:t> </a:t>
            </a:r>
            <a:r>
              <a:rPr lang="en-US" dirty="0"/>
              <a:t>The identification of efficiency and effectiveness, in particular the measurement of impact with stakeholders and the use of proper evaluation criteria.</a:t>
            </a:r>
          </a:p>
          <a:p>
            <a:r>
              <a:rPr lang="en-US" dirty="0"/>
              <a:t>•</a:t>
            </a:r>
            <a:r>
              <a:rPr lang="en-US" baseline="0" dirty="0"/>
              <a:t> </a:t>
            </a:r>
            <a:r>
              <a:rPr lang="en-US" dirty="0"/>
              <a:t>The challenge of assessment of qualitative criteria and the need for controlling that is not only based on numbers.</a:t>
            </a:r>
          </a:p>
          <a:p>
            <a:endParaRPr lang="en-US" dirty="0"/>
          </a:p>
          <a:p>
            <a:r>
              <a:rPr lang="en-US" dirty="0"/>
              <a:t>Therefore, controllers must have a high degree of social competence and the planning, implementation and also communication of controlling measures requires tact and sensitivity from them.</a:t>
            </a:r>
            <a:r>
              <a:rPr lang="en-US" baseline="0" dirty="0"/>
              <a:t> </a:t>
            </a:r>
            <a:r>
              <a:rPr lang="en-US" dirty="0"/>
              <a:t>And especially in controlling in the Social Economy, the controller has also additional tasks to fulfil. The controller helps to prevent focusing too much on social aspects in management decisions by providing countable key figures and information. He/she also acts as a rational counterpart to social workers whose main task is to focus on the clients.</a:t>
            </a:r>
            <a:r>
              <a:rPr lang="en-US" baseline="0" dirty="0"/>
              <a:t> </a:t>
            </a:r>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12</a:t>
            </a:fld>
            <a:endParaRPr lang="de-DE"/>
          </a:p>
        </p:txBody>
      </p:sp>
    </p:spTree>
    <p:extLst>
      <p:ext uri="{BB962C8B-B14F-4D97-AF65-F5344CB8AC3E}">
        <p14:creationId xmlns:p14="http://schemas.microsoft.com/office/powerpoint/2010/main" val="3180095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9441661-A9B8-8C46-A779-63579DCBF06E}" type="slidenum">
              <a:rPr lang="de-DE" smtClean="0"/>
              <a:t>13</a:t>
            </a:fld>
            <a:endParaRPr lang="de-DE"/>
          </a:p>
        </p:txBody>
      </p:sp>
    </p:spTree>
    <p:extLst>
      <p:ext uri="{BB962C8B-B14F-4D97-AF65-F5344CB8AC3E}">
        <p14:creationId xmlns:p14="http://schemas.microsoft.com/office/powerpoint/2010/main" val="3761580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14</a:t>
            </a:fld>
            <a:endParaRPr lang="de-DE"/>
          </a:p>
        </p:txBody>
      </p:sp>
    </p:spTree>
    <p:extLst>
      <p:ext uri="{BB962C8B-B14F-4D97-AF65-F5344CB8AC3E}">
        <p14:creationId xmlns:p14="http://schemas.microsoft.com/office/powerpoint/2010/main" val="2457664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15</a:t>
            </a:fld>
            <a:endParaRPr lang="de-DE"/>
          </a:p>
        </p:txBody>
      </p:sp>
    </p:spTree>
    <p:extLst>
      <p:ext uri="{BB962C8B-B14F-4D97-AF65-F5344CB8AC3E}">
        <p14:creationId xmlns:p14="http://schemas.microsoft.com/office/powerpoint/2010/main" val="1532613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16</a:t>
            </a:fld>
            <a:endParaRPr lang="de-DE"/>
          </a:p>
        </p:txBody>
      </p:sp>
    </p:spTree>
    <p:extLst>
      <p:ext uri="{BB962C8B-B14F-4D97-AF65-F5344CB8AC3E}">
        <p14:creationId xmlns:p14="http://schemas.microsoft.com/office/powerpoint/2010/main" val="2289121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9441661-A9B8-8C46-A779-63579DCBF06E}" type="slidenum">
              <a:rPr lang="de-DE" smtClean="0"/>
              <a:t>17</a:t>
            </a:fld>
            <a:endParaRPr lang="de-DE"/>
          </a:p>
        </p:txBody>
      </p:sp>
    </p:spTree>
    <p:extLst>
      <p:ext uri="{BB962C8B-B14F-4D97-AF65-F5344CB8AC3E}">
        <p14:creationId xmlns:p14="http://schemas.microsoft.com/office/powerpoint/2010/main" val="2059368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18</a:t>
            </a:fld>
            <a:endParaRPr lang="de-DE"/>
          </a:p>
        </p:txBody>
      </p:sp>
    </p:spTree>
    <p:extLst>
      <p:ext uri="{BB962C8B-B14F-4D97-AF65-F5344CB8AC3E}">
        <p14:creationId xmlns:p14="http://schemas.microsoft.com/office/powerpoint/2010/main" val="2873311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PlaceHolder 1"/>
          <p:cNvSpPr>
            <a:spLocks noGrp="1" noRot="1" noChangeAspect="1"/>
          </p:cNvSpPr>
          <p:nvPr>
            <p:ph type="sldImg"/>
          </p:nvPr>
        </p:nvSpPr>
        <p:spPr>
          <a:xfrm>
            <a:off x="422275" y="1241425"/>
            <a:ext cx="5953125" cy="3349625"/>
          </a:xfrm>
          <a:prstGeom prst="rect">
            <a:avLst/>
          </a:prstGeom>
          <a:ln w="0">
            <a:noFill/>
          </a:ln>
        </p:spPr>
      </p:sp>
      <p:sp>
        <p:nvSpPr>
          <p:cNvPr id="431" name="PlaceHolder 2"/>
          <p:cNvSpPr>
            <a:spLocks noGrp="1"/>
          </p:cNvSpPr>
          <p:nvPr>
            <p:ph type="body"/>
          </p:nvPr>
        </p:nvSpPr>
        <p:spPr>
          <a:xfrm>
            <a:off x="679768" y="4777293"/>
            <a:ext cx="5437783" cy="3908125"/>
          </a:xfrm>
          <a:prstGeom prst="rect">
            <a:avLst/>
          </a:prstGeom>
          <a:noFill/>
          <a:ln w="0">
            <a:noFill/>
          </a:ln>
        </p:spPr>
        <p:txBody>
          <a:bodyPr anchor="t">
            <a:noAutofit/>
          </a:bodyPr>
          <a:lstStyle/>
          <a:p>
            <a:endParaRPr lang="de-DE" sz="2000" b="0" strike="noStrike" spc="-1">
              <a:latin typeface="Calibri"/>
            </a:endParaRPr>
          </a:p>
        </p:txBody>
      </p:sp>
      <p:sp>
        <p:nvSpPr>
          <p:cNvPr id="432" name="PlaceHolder 3"/>
          <p:cNvSpPr>
            <a:spLocks noGrp="1"/>
          </p:cNvSpPr>
          <p:nvPr>
            <p:ph type="sldNum" idx="11"/>
          </p:nvPr>
        </p:nvSpPr>
        <p:spPr>
          <a:xfrm>
            <a:off x="3850589" y="9428743"/>
            <a:ext cx="2945302" cy="497504"/>
          </a:xfrm>
          <a:prstGeom prst="rect">
            <a:avLst/>
          </a:prstGeom>
          <a:noFill/>
          <a:ln w="0">
            <a:noFill/>
          </a:ln>
        </p:spPr>
        <p:txBody>
          <a:bodyPr anchor="b">
            <a:noAutofit/>
          </a:bodyPr>
          <a:lstStyle>
            <a:lvl1pPr algn="r">
              <a:lnSpc>
                <a:spcPct val="100000"/>
              </a:lnSpc>
              <a:buNone/>
              <a:defRPr lang="de-DE" sz="1200" b="0" strike="noStrike" spc="-1">
                <a:latin typeface="Calibri"/>
              </a:defRPr>
            </a:lvl1pPr>
          </a:lstStyle>
          <a:p>
            <a:pPr algn="r">
              <a:lnSpc>
                <a:spcPct val="100000"/>
              </a:lnSpc>
              <a:buNone/>
            </a:pPr>
            <a:fld id="{ED7F10B8-F29A-45ED-8008-DF6FC07C7D1A}" type="slidenum">
              <a:rPr lang="de-DE" sz="1200" b="0" strike="noStrike" spc="-1">
                <a:latin typeface="Calibri"/>
              </a:rPr>
              <a:t>19</a:t>
            </a:fld>
            <a:endParaRPr lang="de-DE" sz="1200" b="0" strike="noStrike" spc="-1">
              <a:latin typeface="Calibri"/>
            </a:endParaRPr>
          </a:p>
        </p:txBody>
      </p:sp>
    </p:spTree>
    <p:extLst>
      <p:ext uri="{BB962C8B-B14F-4D97-AF65-F5344CB8AC3E}">
        <p14:creationId xmlns:p14="http://schemas.microsoft.com/office/powerpoint/2010/main" val="2080171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PlaceHolder 1"/>
          <p:cNvSpPr>
            <a:spLocks noGrp="1" noRot="1" noChangeAspect="1"/>
          </p:cNvSpPr>
          <p:nvPr>
            <p:ph type="sldImg"/>
          </p:nvPr>
        </p:nvSpPr>
        <p:spPr>
          <a:xfrm>
            <a:off x="422275" y="1241425"/>
            <a:ext cx="5953125" cy="3349625"/>
          </a:xfrm>
          <a:prstGeom prst="rect">
            <a:avLst/>
          </a:prstGeom>
          <a:ln w="0">
            <a:noFill/>
          </a:ln>
        </p:spPr>
      </p:sp>
      <p:sp>
        <p:nvSpPr>
          <p:cNvPr id="434" name="PlaceHolder 2"/>
          <p:cNvSpPr>
            <a:spLocks noGrp="1"/>
          </p:cNvSpPr>
          <p:nvPr>
            <p:ph type="body"/>
          </p:nvPr>
        </p:nvSpPr>
        <p:spPr>
          <a:xfrm>
            <a:off x="679768" y="4777293"/>
            <a:ext cx="5437783" cy="3908125"/>
          </a:xfrm>
          <a:prstGeom prst="rect">
            <a:avLst/>
          </a:prstGeom>
          <a:noFill/>
          <a:ln w="0">
            <a:noFill/>
          </a:ln>
        </p:spPr>
        <p:txBody>
          <a:bodyPr anchor="t">
            <a:noAutofit/>
          </a:bodyPr>
          <a:lstStyle/>
          <a:p>
            <a:endParaRPr lang="de-DE" sz="2000" b="0" strike="noStrike" spc="-1" dirty="0">
              <a:latin typeface="Calibri"/>
            </a:endParaRPr>
          </a:p>
        </p:txBody>
      </p:sp>
      <p:sp>
        <p:nvSpPr>
          <p:cNvPr id="435" name="PlaceHolder 3"/>
          <p:cNvSpPr>
            <a:spLocks noGrp="1"/>
          </p:cNvSpPr>
          <p:nvPr>
            <p:ph type="sldNum" idx="12"/>
          </p:nvPr>
        </p:nvSpPr>
        <p:spPr>
          <a:xfrm>
            <a:off x="3850589" y="9428743"/>
            <a:ext cx="2945302" cy="497504"/>
          </a:xfrm>
          <a:prstGeom prst="rect">
            <a:avLst/>
          </a:prstGeom>
          <a:noFill/>
          <a:ln w="0">
            <a:noFill/>
          </a:ln>
        </p:spPr>
        <p:txBody>
          <a:bodyPr anchor="b">
            <a:noAutofit/>
          </a:bodyPr>
          <a:lstStyle>
            <a:lvl1pPr algn="r">
              <a:lnSpc>
                <a:spcPct val="100000"/>
              </a:lnSpc>
              <a:buNone/>
              <a:defRPr lang="de-DE" sz="1200" b="0" strike="noStrike" spc="-1">
                <a:latin typeface="Calibri"/>
              </a:defRPr>
            </a:lvl1pPr>
          </a:lstStyle>
          <a:p>
            <a:pPr algn="r">
              <a:lnSpc>
                <a:spcPct val="100000"/>
              </a:lnSpc>
              <a:buNone/>
            </a:pPr>
            <a:fld id="{1A8A8849-F72C-442F-80BD-F85F92523E56}" type="slidenum">
              <a:rPr lang="de-DE" sz="1200" b="0" strike="noStrike" spc="-1">
                <a:latin typeface="Calibri"/>
              </a:rPr>
              <a:t>20</a:t>
            </a:fld>
            <a:endParaRPr lang="de-DE" sz="1200" b="0" strike="noStrike" spc="-1">
              <a:latin typeface="Calibri"/>
            </a:endParaRPr>
          </a:p>
        </p:txBody>
      </p:sp>
    </p:spTree>
    <p:extLst>
      <p:ext uri="{BB962C8B-B14F-4D97-AF65-F5344CB8AC3E}">
        <p14:creationId xmlns:p14="http://schemas.microsoft.com/office/powerpoint/2010/main" val="3583842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PlaceHolder 1"/>
          <p:cNvSpPr>
            <a:spLocks noGrp="1" noRot="1" noChangeAspect="1"/>
          </p:cNvSpPr>
          <p:nvPr>
            <p:ph type="sldImg"/>
          </p:nvPr>
        </p:nvSpPr>
        <p:spPr>
          <a:xfrm>
            <a:off x="422275" y="1241425"/>
            <a:ext cx="5953125" cy="3349625"/>
          </a:xfrm>
          <a:prstGeom prst="rect">
            <a:avLst/>
          </a:prstGeom>
          <a:ln w="0">
            <a:noFill/>
          </a:ln>
        </p:spPr>
      </p:sp>
      <p:sp>
        <p:nvSpPr>
          <p:cNvPr id="434" name="PlaceHolder 2"/>
          <p:cNvSpPr>
            <a:spLocks noGrp="1"/>
          </p:cNvSpPr>
          <p:nvPr>
            <p:ph type="body"/>
          </p:nvPr>
        </p:nvSpPr>
        <p:spPr>
          <a:xfrm>
            <a:off x="679768" y="4777293"/>
            <a:ext cx="5437783" cy="3908125"/>
          </a:xfrm>
          <a:prstGeom prst="rect">
            <a:avLst/>
          </a:prstGeom>
          <a:noFill/>
          <a:ln w="0">
            <a:noFill/>
          </a:ln>
        </p:spPr>
        <p:txBody>
          <a:bodyPr anchor="t">
            <a:noAutofit/>
          </a:bodyPr>
          <a:lstStyle/>
          <a:p>
            <a:endParaRPr lang="de-DE" sz="2000" b="0" strike="noStrike" spc="-1" dirty="0">
              <a:latin typeface="Calibri"/>
            </a:endParaRPr>
          </a:p>
        </p:txBody>
      </p:sp>
      <p:sp>
        <p:nvSpPr>
          <p:cNvPr id="435" name="PlaceHolder 3"/>
          <p:cNvSpPr>
            <a:spLocks noGrp="1"/>
          </p:cNvSpPr>
          <p:nvPr>
            <p:ph type="sldNum" idx="12"/>
          </p:nvPr>
        </p:nvSpPr>
        <p:spPr>
          <a:xfrm>
            <a:off x="3850589" y="9428743"/>
            <a:ext cx="2945302" cy="497504"/>
          </a:xfrm>
          <a:prstGeom prst="rect">
            <a:avLst/>
          </a:prstGeom>
          <a:noFill/>
          <a:ln w="0">
            <a:noFill/>
          </a:ln>
        </p:spPr>
        <p:txBody>
          <a:bodyPr anchor="b">
            <a:noAutofit/>
          </a:bodyPr>
          <a:lstStyle>
            <a:lvl1pPr algn="r">
              <a:lnSpc>
                <a:spcPct val="100000"/>
              </a:lnSpc>
              <a:buNone/>
              <a:defRPr lang="de-DE" sz="1200" b="0" strike="noStrike" spc="-1">
                <a:latin typeface="Calibri"/>
              </a:defRPr>
            </a:lvl1pPr>
          </a:lstStyle>
          <a:p>
            <a:pPr algn="r">
              <a:lnSpc>
                <a:spcPct val="100000"/>
              </a:lnSpc>
              <a:buNone/>
            </a:pPr>
            <a:fld id="{1A8A8849-F72C-442F-80BD-F85F92523E56}" type="slidenum">
              <a:rPr lang="de-DE" sz="1200" b="0" strike="noStrike" spc="-1">
                <a:latin typeface="Calibri"/>
              </a:rPr>
              <a:t>3</a:t>
            </a:fld>
            <a:endParaRPr lang="de-DE" sz="1200" b="0" strike="noStrike" spc="-1">
              <a:latin typeface="Calibri"/>
            </a:endParaRPr>
          </a:p>
        </p:txBody>
      </p:sp>
    </p:spTree>
    <p:extLst>
      <p:ext uri="{BB962C8B-B14F-4D97-AF65-F5344CB8AC3E}">
        <p14:creationId xmlns:p14="http://schemas.microsoft.com/office/powerpoint/2010/main" val="3485504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As in other companies, </a:t>
            </a:r>
            <a:r>
              <a:rPr lang="en-GB" b="1" noProof="0" dirty="0"/>
              <a:t>controlling in organisations </a:t>
            </a:r>
            <a:r>
              <a:rPr lang="en-GB" noProof="0" dirty="0"/>
              <a:t>of the Social Economy follows the below-mentioned economic objectives: </a:t>
            </a:r>
          </a:p>
          <a:p>
            <a:r>
              <a:rPr lang="en-GB" noProof="0" dirty="0"/>
              <a:t>•</a:t>
            </a:r>
            <a:r>
              <a:rPr lang="en-GB" baseline="0" noProof="0" dirty="0"/>
              <a:t> </a:t>
            </a:r>
            <a:r>
              <a:rPr lang="en-GB" noProof="0" dirty="0"/>
              <a:t>Preservation of liquidity</a:t>
            </a:r>
          </a:p>
          <a:p>
            <a:r>
              <a:rPr lang="en-GB" noProof="0" dirty="0"/>
              <a:t>• Success and a balanced budget</a:t>
            </a:r>
          </a:p>
          <a:p>
            <a:r>
              <a:rPr lang="en-GB" noProof="0" dirty="0"/>
              <a:t>• Improving efficiency and the use of resources</a:t>
            </a:r>
          </a:p>
          <a:p>
            <a:r>
              <a:rPr lang="en-GB" noProof="0" dirty="0"/>
              <a:t>• Increase cost awareness and cost transparency</a:t>
            </a:r>
          </a:p>
          <a:p>
            <a:r>
              <a:rPr lang="en-GB" noProof="0" dirty="0"/>
              <a:t>• Continuation of the organisation</a:t>
            </a:r>
          </a:p>
          <a:p>
            <a:endParaRPr lang="en-GB" noProof="0" dirty="0"/>
          </a:p>
          <a:p>
            <a:r>
              <a:rPr lang="en-GB" noProof="0" dirty="0"/>
              <a:t>In particular, the following two points are important for </a:t>
            </a:r>
            <a:r>
              <a:rPr lang="en-GB" b="1" noProof="0" dirty="0"/>
              <a:t>organisations in the Social Economy</a:t>
            </a:r>
            <a:r>
              <a:rPr lang="en-GB" noProof="0" dirty="0"/>
              <a:t>:</a:t>
            </a:r>
          </a:p>
          <a:p>
            <a:r>
              <a:rPr lang="en-GB" noProof="0" dirty="0"/>
              <a:t>•</a:t>
            </a:r>
            <a:r>
              <a:rPr lang="en-GB" baseline="0" noProof="0" dirty="0"/>
              <a:t> </a:t>
            </a:r>
            <a:r>
              <a:rPr lang="en-GB" noProof="0" dirty="0"/>
              <a:t>Improvement of the argumentation position towards external parties (funding bodies)</a:t>
            </a:r>
          </a:p>
          <a:p>
            <a:r>
              <a:rPr lang="en-GB" noProof="0" dirty="0"/>
              <a:t>• Fulfilment of the mission (producing impact)</a:t>
            </a:r>
          </a:p>
          <a:p>
            <a:endParaRPr lang="en-GB" noProof="0" dirty="0"/>
          </a:p>
        </p:txBody>
      </p:sp>
      <p:sp>
        <p:nvSpPr>
          <p:cNvPr id="4" name="Foliennummernplatzhalter 3"/>
          <p:cNvSpPr>
            <a:spLocks noGrp="1"/>
          </p:cNvSpPr>
          <p:nvPr>
            <p:ph type="sldNum" sz="quarter" idx="10"/>
          </p:nvPr>
        </p:nvSpPr>
        <p:spPr/>
        <p:txBody>
          <a:bodyPr/>
          <a:lstStyle/>
          <a:p>
            <a:fld id="{D9441661-A9B8-8C46-A779-63579DCBF06E}" type="slidenum">
              <a:rPr lang="de-DE" smtClean="0"/>
              <a:t>21</a:t>
            </a:fld>
            <a:endParaRPr lang="de-DE"/>
          </a:p>
        </p:txBody>
      </p:sp>
    </p:spTree>
    <p:extLst>
      <p:ext uri="{BB962C8B-B14F-4D97-AF65-F5344CB8AC3E}">
        <p14:creationId xmlns:p14="http://schemas.microsoft.com/office/powerpoint/2010/main" val="3524285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In order to be able to check these objectives regularly, key figures are needed. These are defined on the basis of the objectives. </a:t>
            </a:r>
          </a:p>
          <a:p>
            <a:r>
              <a:rPr lang="en-US" dirty="0"/>
              <a:t>Key figures are used to present an object in a concentrated, metric form. They always have to be interpreted - e.g. “What does this key figure say about the actual situation?” </a:t>
            </a:r>
          </a:p>
          <a:p>
            <a:endParaRPr lang="en-US" dirty="0"/>
          </a:p>
          <a:p>
            <a:r>
              <a:rPr lang="en-US" dirty="0"/>
              <a:t>There are different types of key figures – absolute and relative key figures. </a:t>
            </a:r>
          </a:p>
          <a:p>
            <a:r>
              <a:rPr lang="en-US" dirty="0"/>
              <a:t>•</a:t>
            </a:r>
            <a:r>
              <a:rPr lang="en-US" baseline="0" dirty="0"/>
              <a:t>   </a:t>
            </a:r>
            <a:r>
              <a:rPr lang="en-US" dirty="0"/>
              <a:t>Absolute key figures: are easy to collect, e.g. number of clients or total personnel costs. </a:t>
            </a:r>
          </a:p>
          <a:p>
            <a:r>
              <a:rPr lang="en-US" dirty="0"/>
              <a:t>• </a:t>
            </a:r>
            <a:r>
              <a:rPr lang="en-US" baseline="0" dirty="0"/>
              <a:t>  </a:t>
            </a:r>
            <a:r>
              <a:rPr lang="en-US" dirty="0"/>
              <a:t>Relative key figures: Relative (ratio) numbers are much more informative and several figures are put in relation to each other, e.g. care hours in relation to the number of employees. </a:t>
            </a:r>
          </a:p>
          <a:p>
            <a:pPr marL="171450" indent="-171450">
              <a:buFont typeface="Arial" panose="020B0604020202020204" pitchFamily="34" charset="0"/>
              <a:buChar char="•"/>
            </a:pPr>
            <a:r>
              <a:rPr lang="en-GB" dirty="0"/>
              <a:t>Key figures measured with indicators: </a:t>
            </a:r>
            <a:r>
              <a:rPr lang="en-US" dirty="0"/>
              <a:t>Key figures are also determined for soft data, such as client or staff satisfaction. These data can only be measured indirectly with the help of indicators (ordinal measurement).</a:t>
            </a:r>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22</a:t>
            </a:fld>
            <a:endParaRPr lang="de-DE"/>
          </a:p>
        </p:txBody>
      </p:sp>
    </p:spTree>
    <p:extLst>
      <p:ext uri="{BB962C8B-B14F-4D97-AF65-F5344CB8AC3E}">
        <p14:creationId xmlns:p14="http://schemas.microsoft.com/office/powerpoint/2010/main" val="3919599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Key figures should be easy to collect, designed by the SMART-System (Broom et al, 1998). </a:t>
            </a:r>
          </a:p>
          <a:p>
            <a:r>
              <a:rPr lang="en-US" dirty="0"/>
              <a:t>SMART means: </a:t>
            </a:r>
          </a:p>
          <a:p>
            <a:pPr lvl="0"/>
            <a:r>
              <a:rPr lang="en-GB" sz="1200" b="1" dirty="0"/>
              <a:t>S</a:t>
            </a:r>
            <a:r>
              <a:rPr lang="en-GB" sz="1200" dirty="0"/>
              <a:t> – specific: Which predefined goal should be measured by using a key figure?</a:t>
            </a:r>
            <a:endParaRPr lang="de-DE" sz="1200" dirty="0"/>
          </a:p>
          <a:p>
            <a:pPr lvl="0"/>
            <a:r>
              <a:rPr lang="en-GB" sz="1200" b="1" dirty="0"/>
              <a:t>M</a:t>
            </a:r>
            <a:r>
              <a:rPr lang="en-GB" sz="1200" dirty="0"/>
              <a:t> – measurable: What measurable data are used? </a:t>
            </a:r>
            <a:endParaRPr lang="de-DE" sz="1200" dirty="0"/>
          </a:p>
          <a:p>
            <a:pPr lvl="0"/>
            <a:r>
              <a:rPr lang="en-GB" sz="1200" b="1" dirty="0"/>
              <a:t>A</a:t>
            </a:r>
            <a:r>
              <a:rPr lang="en-GB" sz="1200" dirty="0"/>
              <a:t> – achievable: Is the measurement of the indicator realisable?</a:t>
            </a:r>
            <a:endParaRPr lang="de-DE" sz="1200" dirty="0"/>
          </a:p>
          <a:p>
            <a:pPr lvl="0"/>
            <a:r>
              <a:rPr lang="en-GB" sz="1200" b="1" dirty="0"/>
              <a:t>R</a:t>
            </a:r>
            <a:r>
              <a:rPr lang="en-GB" sz="1200" dirty="0"/>
              <a:t> – realistic: Is the target for the key figure realistic and doable?</a:t>
            </a:r>
            <a:endParaRPr lang="de-DE" sz="1200" dirty="0"/>
          </a:p>
          <a:p>
            <a:pPr lvl="0"/>
            <a:r>
              <a:rPr lang="en-GB" sz="1200" b="1" dirty="0"/>
              <a:t>T</a:t>
            </a:r>
            <a:r>
              <a:rPr lang="en-GB" sz="1200" dirty="0"/>
              <a:t> – terminated: For which time period is the key figure measured?</a:t>
            </a:r>
          </a:p>
          <a:p>
            <a:endParaRPr lang="en-US" dirty="0"/>
          </a:p>
          <a:p>
            <a:r>
              <a:rPr lang="en-US" dirty="0"/>
              <a:t>In order to achieve this the implementation of a sustainability-reporting department into the organisation should be useful if not necessary.</a:t>
            </a:r>
            <a:r>
              <a:rPr lang="en-US" baseline="0" dirty="0"/>
              <a:t> </a:t>
            </a:r>
            <a:r>
              <a:rPr lang="en-US" dirty="0"/>
              <a:t>Also, the employees should be able to influence the key figure. This is called “Controllability”.</a:t>
            </a:r>
          </a:p>
          <a:p>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23</a:t>
            </a:fld>
            <a:endParaRPr lang="de-DE"/>
          </a:p>
        </p:txBody>
      </p:sp>
    </p:spTree>
    <p:extLst>
      <p:ext uri="{BB962C8B-B14F-4D97-AF65-F5344CB8AC3E}">
        <p14:creationId xmlns:p14="http://schemas.microsoft.com/office/powerpoint/2010/main" val="1341011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Key figures should ideally be </a:t>
            </a:r>
            <a:r>
              <a:rPr lang="en-GB" noProof="0" dirty="0"/>
              <a:t>standardised</a:t>
            </a:r>
            <a:r>
              <a:rPr lang="en-US" dirty="0"/>
              <a:t> and accepted so that a comparison with other organisations is possible.</a:t>
            </a:r>
            <a:r>
              <a:rPr lang="en-US" baseline="0" dirty="0"/>
              <a:t> </a:t>
            </a:r>
            <a:r>
              <a:rPr lang="en-US" dirty="0"/>
              <a:t>So the use of an established reporting standard is advisable.</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441661-A9B8-8C46-A779-63579DCBF06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6822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following aspects should be considered when it comes to the definition of key figures.</a:t>
            </a:r>
            <a:r>
              <a:rPr lang="en-US" baseline="0" dirty="0"/>
              <a:t> </a:t>
            </a:r>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25</a:t>
            </a:fld>
            <a:endParaRPr lang="de-DE"/>
          </a:p>
        </p:txBody>
      </p:sp>
    </p:spTree>
    <p:extLst>
      <p:ext uri="{BB962C8B-B14F-4D97-AF65-F5344CB8AC3E}">
        <p14:creationId xmlns:p14="http://schemas.microsoft.com/office/powerpoint/2010/main" val="1484088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Green Controlling, also known as Ecological Controlling, Eco-Controlling, CSR-Controlling or Environmental (Management) Controlling is an emerging topic in all business areas. </a:t>
            </a:r>
          </a:p>
          <a:p>
            <a:endParaRPr lang="en-GB" noProof="0" dirty="0"/>
          </a:p>
          <a:p>
            <a:r>
              <a:rPr lang="en-GB" noProof="0" dirty="0"/>
              <a:t>The implementation of all aspects of sustainability - ecological, social, and economic - is becoming increasingly important for stakeholders of (social) organisations and companies such as customers, politicians and investors.</a:t>
            </a:r>
          </a:p>
          <a:p>
            <a:endParaRPr lang="en-GB" noProof="0" dirty="0"/>
          </a:p>
          <a:p>
            <a:r>
              <a:rPr lang="en-GB" noProof="0" dirty="0"/>
              <a:t>Voluntary in the early 2020 it will become more and more regulated with the Corporate Sustainability Reporting Directive (CSRD) published by the EU Commission. This directive not only provides for an extension of the reporting obligation to further companies as well as an audit obligation, but also announces the development of European Sustainability Reporting Standards according to which the reporting has to be carried out. It replaces the existing Non-Financial Reporting Directive (NFRD) targeted only at the big players European Union (2022). </a:t>
            </a:r>
          </a:p>
          <a:p>
            <a:endParaRPr lang="en-GB" noProof="0" dirty="0"/>
          </a:p>
          <a:p>
            <a:r>
              <a:rPr lang="en-GB" noProof="0" dirty="0"/>
              <a:t>Green Controlling is not a new controlling concept that changes the main tasks and goals of the controller, it just adds the process of ecological sustainability and its goals and strategies to the bucket list of the controller (ICV, 2014). It is an additional tool for the planning and controlling of the different sustainability goals. </a:t>
            </a:r>
          </a:p>
          <a:p>
            <a:endParaRPr lang="en-GB" noProof="0" dirty="0"/>
          </a:p>
          <a:p>
            <a:r>
              <a:rPr lang="en-GB" noProof="0" dirty="0"/>
              <a:t>Its main goals are to implement ecological aspects into the already existing controlling concept of the organisation, to prove the economic benefits of ecologic strategies and to control the set goals in this area). In order to meet these new requirements key figures (indicators) for the field of environmental sustainability must be created, instruments need to be adjusted and strategies must be chosen. </a:t>
            </a:r>
          </a:p>
          <a:p>
            <a:r>
              <a:rPr lang="en-GB" noProof="0" dirty="0"/>
              <a:t>The overall goal of Green Controlling is enabling an objective and transparent handling of ecological topics by the management.</a:t>
            </a:r>
            <a:r>
              <a:rPr lang="en-GB" baseline="0" noProof="0" dirty="0"/>
              <a:t> </a:t>
            </a:r>
            <a:endParaRPr lang="en-GB" noProof="0" dirty="0"/>
          </a:p>
          <a:p>
            <a:endParaRPr lang="en-GB" noProof="0" dirty="0"/>
          </a:p>
        </p:txBody>
      </p:sp>
      <p:sp>
        <p:nvSpPr>
          <p:cNvPr id="4" name="Foliennummernplatzhalter 3"/>
          <p:cNvSpPr>
            <a:spLocks noGrp="1"/>
          </p:cNvSpPr>
          <p:nvPr>
            <p:ph type="sldNum" sz="quarter" idx="10"/>
          </p:nvPr>
        </p:nvSpPr>
        <p:spPr/>
        <p:txBody>
          <a:bodyPr/>
          <a:lstStyle/>
          <a:p>
            <a:fld id="{D9441661-A9B8-8C46-A779-63579DCBF06E}" type="slidenum">
              <a:rPr lang="de-DE" smtClean="0"/>
              <a:t>26</a:t>
            </a:fld>
            <a:endParaRPr lang="de-DE"/>
          </a:p>
        </p:txBody>
      </p:sp>
    </p:spTree>
    <p:extLst>
      <p:ext uri="{BB962C8B-B14F-4D97-AF65-F5344CB8AC3E}">
        <p14:creationId xmlns:p14="http://schemas.microsoft.com/office/powerpoint/2010/main" val="388380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a:latin typeface="Arial" panose="020B0604020202020204" pitchFamily="34" charset="0"/>
                <a:cs typeface="Arial" panose="020B0604020202020204" pitchFamily="34" charset="0"/>
              </a:rPr>
              <a:t>1. </a:t>
            </a:r>
            <a:r>
              <a:rPr lang="de-AT" sz="1200" dirty="0" err="1">
                <a:latin typeface="Arial" panose="020B0604020202020204" pitchFamily="34" charset="0"/>
                <a:cs typeface="Arial" panose="020B0604020202020204" pitchFamily="34" charset="0"/>
              </a:rPr>
              <a:t>To</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identiy</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chances</a:t>
            </a:r>
            <a:r>
              <a:rPr lang="de-AT" sz="1200" dirty="0">
                <a:latin typeface="Arial" panose="020B0604020202020204" pitchFamily="34" charset="0"/>
                <a:cs typeface="Arial" panose="020B0604020202020204" pitchFamily="34" charset="0"/>
              </a:rPr>
              <a:t> and </a:t>
            </a:r>
            <a:r>
              <a:rPr lang="de-AT" sz="1200" dirty="0" err="1">
                <a:latin typeface="Arial" panose="020B0604020202020204" pitchFamily="34" charset="0"/>
                <a:cs typeface="Arial" panose="020B0604020202020204" pitchFamily="34" charset="0"/>
              </a:rPr>
              <a:t>risks</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of</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the</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implementation</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of</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ecological</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sustainabilty</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into</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the</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organisation</a:t>
            </a:r>
            <a:r>
              <a:rPr lang="de-AT" sz="12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a:latin typeface="Arial" panose="020B0604020202020204" pitchFamily="34" charset="0"/>
                <a:cs typeface="Arial" panose="020B0604020202020204" pitchFamily="34" charset="0"/>
              </a:rPr>
              <a:t>2. </a:t>
            </a:r>
            <a:r>
              <a:rPr lang="de-AT" sz="1200" dirty="0" err="1">
                <a:latin typeface="Arial" panose="020B0604020202020204" pitchFamily="34" charset="0"/>
                <a:cs typeface="Arial" panose="020B0604020202020204" pitchFamily="34" charset="0"/>
              </a:rPr>
              <a:t>To</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prove</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the</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economical</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use</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of</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ecological</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sustainabilty</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strategies</a:t>
            </a:r>
            <a:r>
              <a:rPr lang="de-AT" sz="12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a:latin typeface="Arial" panose="020B0604020202020204" pitchFamily="34" charset="0"/>
                <a:cs typeface="Arial" panose="020B0604020202020204" pitchFamily="34" charset="0"/>
              </a:rPr>
              <a:t>3. </a:t>
            </a:r>
            <a:r>
              <a:rPr lang="de-AT" sz="1200" dirty="0" err="1">
                <a:latin typeface="Arial" panose="020B0604020202020204" pitchFamily="34" charset="0"/>
                <a:cs typeface="Arial" panose="020B0604020202020204" pitchFamily="34" charset="0"/>
              </a:rPr>
              <a:t>To</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provide</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green</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investment</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calulation</a:t>
            </a:r>
            <a:r>
              <a:rPr lang="de-AT" sz="12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a:latin typeface="Arial" panose="020B0604020202020204" pitchFamily="34" charset="0"/>
                <a:cs typeface="Arial" panose="020B0604020202020204" pitchFamily="34" charset="0"/>
              </a:rPr>
              <a:t>4. </a:t>
            </a:r>
            <a:r>
              <a:rPr lang="de-AT" sz="1200" dirty="0" err="1">
                <a:latin typeface="Arial" panose="020B0604020202020204" pitchFamily="34" charset="0"/>
                <a:cs typeface="Arial" panose="020B0604020202020204" pitchFamily="34" charset="0"/>
              </a:rPr>
              <a:t>To</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provide</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green</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competition</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analysis</a:t>
            </a:r>
            <a:r>
              <a:rPr lang="de-AT" sz="12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a:latin typeface="Arial" panose="020B0604020202020204" pitchFamily="34" charset="0"/>
                <a:cs typeface="Arial" panose="020B0604020202020204" pitchFamily="34" charset="0"/>
              </a:rPr>
              <a:t>5. </a:t>
            </a:r>
            <a:r>
              <a:rPr lang="de-AT" sz="1200" dirty="0" err="1">
                <a:latin typeface="Arial" panose="020B0604020202020204" pitchFamily="34" charset="0"/>
                <a:cs typeface="Arial" panose="020B0604020202020204" pitchFamily="34" charset="0"/>
              </a:rPr>
              <a:t>Analysation</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of</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the</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success</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factors</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for</a:t>
            </a:r>
            <a:r>
              <a:rPr lang="de-AT" sz="1200" dirty="0">
                <a:latin typeface="Arial" panose="020B0604020202020204" pitchFamily="34" charset="0"/>
                <a:cs typeface="Arial" panose="020B0604020202020204" pitchFamily="34" charset="0"/>
              </a:rPr>
              <a:t> a </a:t>
            </a:r>
            <a:r>
              <a:rPr lang="de-AT" sz="1200" dirty="0" err="1">
                <a:latin typeface="Arial" panose="020B0604020202020204" pitchFamily="34" charset="0"/>
                <a:cs typeface="Arial" panose="020B0604020202020204" pitchFamily="34" charset="0"/>
              </a:rPr>
              <a:t>green</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image</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of</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the</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organisation</a:t>
            </a:r>
            <a:r>
              <a:rPr lang="de-AT" sz="12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a:latin typeface="Arial" panose="020B0604020202020204" pitchFamily="34" charset="0"/>
                <a:cs typeface="Arial" panose="020B0604020202020204" pitchFamily="34" charset="0"/>
              </a:rPr>
              <a:t>6. The </a:t>
            </a:r>
            <a:r>
              <a:rPr lang="de-AT" sz="1200" dirty="0" err="1">
                <a:latin typeface="Arial" panose="020B0604020202020204" pitchFamily="34" charset="0"/>
                <a:cs typeface="Arial" panose="020B0604020202020204" pitchFamily="34" charset="0"/>
              </a:rPr>
              <a:t>adjustment</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of</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the</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instruments</a:t>
            </a:r>
            <a:r>
              <a:rPr lang="de-AT" sz="1200" dirty="0">
                <a:latin typeface="Arial" panose="020B0604020202020204" pitchFamily="34" charset="0"/>
                <a:cs typeface="Arial" panose="020B0604020202020204" pitchFamily="34" charset="0"/>
              </a:rPr>
              <a:t> and </a:t>
            </a:r>
            <a:r>
              <a:rPr lang="de-AT" sz="1200" dirty="0" err="1">
                <a:latin typeface="Arial" panose="020B0604020202020204" pitchFamily="34" charset="0"/>
                <a:cs typeface="Arial" panose="020B0604020202020204" pitchFamily="34" charset="0"/>
              </a:rPr>
              <a:t>methods</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of</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controlling</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to</a:t>
            </a:r>
            <a:r>
              <a:rPr lang="de-AT" sz="1200" dirty="0">
                <a:latin typeface="Arial" panose="020B0604020202020204" pitchFamily="34" charset="0"/>
                <a:cs typeface="Arial" panose="020B0604020202020204" pitchFamily="34" charset="0"/>
              </a:rPr>
              <a:t> deal </a:t>
            </a:r>
            <a:r>
              <a:rPr lang="de-AT" sz="1200" dirty="0" err="1">
                <a:latin typeface="Arial" panose="020B0604020202020204" pitchFamily="34" charset="0"/>
                <a:cs typeface="Arial" panose="020B0604020202020204" pitchFamily="34" charset="0"/>
              </a:rPr>
              <a:t>with</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the</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new</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green</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topic</a:t>
            </a:r>
            <a:r>
              <a:rPr lang="de-AT" sz="12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a:latin typeface="Arial" panose="020B0604020202020204" pitchFamily="34" charset="0"/>
                <a:cs typeface="Arial" panose="020B0604020202020204" pitchFamily="34" charset="0"/>
              </a:rPr>
              <a:t>7. </a:t>
            </a:r>
            <a:r>
              <a:rPr lang="de-AT" sz="1200" dirty="0" err="1">
                <a:latin typeface="Arial" panose="020B0604020202020204" pitchFamily="34" charset="0"/>
                <a:cs typeface="Arial" panose="020B0604020202020204" pitchFamily="34" charset="0"/>
              </a:rPr>
              <a:t>Supporting</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the</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innovation</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process</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of</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the</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organisation</a:t>
            </a:r>
            <a:r>
              <a:rPr lang="de-AT" sz="12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a:latin typeface="Arial" panose="020B0604020202020204" pitchFamily="34" charset="0"/>
                <a:cs typeface="Arial" panose="020B0604020202020204" pitchFamily="34" charset="0"/>
              </a:rPr>
              <a:t>8. </a:t>
            </a:r>
            <a:r>
              <a:rPr lang="de-AT" sz="1200" dirty="0" err="1">
                <a:latin typeface="Arial" panose="020B0604020202020204" pitchFamily="34" charset="0"/>
                <a:cs typeface="Arial" panose="020B0604020202020204" pitchFamily="34" charset="0"/>
              </a:rPr>
              <a:t>To</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controll</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the</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green</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compliance</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of</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the</a:t>
            </a:r>
            <a:r>
              <a:rPr lang="de-AT" sz="1200" dirty="0">
                <a:latin typeface="Arial" panose="020B0604020202020204" pitchFamily="34" charset="0"/>
                <a:cs typeface="Arial" panose="020B0604020202020204" pitchFamily="34" charset="0"/>
              </a:rPr>
              <a:t> </a:t>
            </a:r>
            <a:r>
              <a:rPr lang="en-GB" sz="1200" noProof="0" dirty="0">
                <a:latin typeface="Arial" panose="020B0604020202020204" pitchFamily="34" charset="0"/>
                <a:cs typeface="Arial" panose="020B0604020202020204" pitchFamily="34" charset="0"/>
              </a:rPr>
              <a:t>organisation</a:t>
            </a:r>
            <a:r>
              <a:rPr lang="de-AT" sz="12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dirty="0">
              <a:latin typeface="Arial" panose="020B0604020202020204" pitchFamily="34" charset="0"/>
              <a:cs typeface="Arial" panose="020B0604020202020204" pitchFamily="34" charset="0"/>
            </a:endParaRPr>
          </a:p>
          <a:p>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27</a:t>
            </a:fld>
            <a:endParaRPr lang="de-DE"/>
          </a:p>
        </p:txBody>
      </p:sp>
    </p:spTree>
    <p:extLst>
      <p:ext uri="{BB962C8B-B14F-4D97-AF65-F5344CB8AC3E}">
        <p14:creationId xmlns:p14="http://schemas.microsoft.com/office/powerpoint/2010/main" val="348743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implementation of green controlling aspects can be faced with some challenges. Therefore, it is important to expect difficulties that may arise during the implementation and be prepared for overcoming them. The following process shows which different aspects need to be considered and which phases are important for the </a:t>
            </a:r>
            <a:r>
              <a:rPr lang="en-GB" noProof="0" dirty="0"/>
              <a:t>realisation</a:t>
            </a:r>
            <a:r>
              <a:rPr lang="en-US" dirty="0"/>
              <a:t>.</a:t>
            </a:r>
          </a:p>
          <a:p>
            <a:endParaRPr lang="en-US" dirty="0"/>
          </a:p>
          <a:p>
            <a:r>
              <a:rPr lang="en-US" dirty="0"/>
              <a:t>First a </a:t>
            </a:r>
            <a:r>
              <a:rPr lang="en-US" b="1" dirty="0"/>
              <a:t>clear position </a:t>
            </a:r>
            <a:r>
              <a:rPr lang="en-US" dirty="0"/>
              <a:t>on the </a:t>
            </a:r>
            <a:r>
              <a:rPr lang="en-US" dirty="0" err="1"/>
              <a:t>organisation's</a:t>
            </a:r>
            <a:r>
              <a:rPr lang="en-US" dirty="0"/>
              <a:t> sustainability needs to be defined. </a:t>
            </a:r>
          </a:p>
          <a:p>
            <a:r>
              <a:rPr lang="en-US" dirty="0"/>
              <a:t>•</a:t>
            </a:r>
            <a:r>
              <a:rPr lang="en-US" baseline="0" dirty="0"/>
              <a:t> </a:t>
            </a:r>
            <a:r>
              <a:rPr lang="en-US" dirty="0"/>
              <a:t>This can be done by formulating a sustainability strategy for the organisation or a vision/mission statement in relation to sustainability.</a:t>
            </a:r>
            <a:r>
              <a:rPr lang="en-US" baseline="0" dirty="0"/>
              <a:t> </a:t>
            </a:r>
          </a:p>
          <a:p>
            <a:r>
              <a:rPr lang="en-US" dirty="0"/>
              <a:t>• The position of controlling within the organisation must also be clearly defined and the necessary IT systems for generating and </a:t>
            </a:r>
            <a:r>
              <a:rPr lang="en-US" dirty="0" err="1"/>
              <a:t>analysing</a:t>
            </a:r>
            <a:r>
              <a:rPr lang="en-US" dirty="0"/>
              <a:t> data have to be in place. </a:t>
            </a:r>
          </a:p>
          <a:p>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28</a:t>
            </a:fld>
            <a:endParaRPr lang="de-DE"/>
          </a:p>
        </p:txBody>
      </p:sp>
    </p:spTree>
    <p:extLst>
      <p:ext uri="{BB962C8B-B14F-4D97-AF65-F5344CB8AC3E}">
        <p14:creationId xmlns:p14="http://schemas.microsoft.com/office/powerpoint/2010/main" val="3066685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If these basics are fulfilled, the </a:t>
            </a:r>
            <a:r>
              <a:rPr lang="en-GB" sz="1200" b="1" dirty="0">
                <a:effectLst/>
                <a:latin typeface="Arial" panose="020B0604020202020204" pitchFamily="34" charset="0"/>
                <a:ea typeface="Calibri" panose="020F0502020204030204" pitchFamily="34" charset="0"/>
                <a:cs typeface="Times New Roman" panose="02020603050405020304" pitchFamily="18" charset="0"/>
              </a:rPr>
              <a:t>strategic planning phase</a:t>
            </a:r>
            <a:r>
              <a:rPr lang="en-GB" sz="1200" dirty="0">
                <a:effectLst/>
                <a:latin typeface="Arial" panose="020B0604020202020204" pitchFamily="34" charset="0"/>
                <a:ea typeface="Calibri" panose="020F0502020204030204" pitchFamily="34" charset="0"/>
                <a:cs typeface="Times New Roman" panose="02020603050405020304" pitchFamily="18" charset="0"/>
              </a:rPr>
              <a:t> can begin. The aim is to support the organisation's management in implementing the defined goals in a sustainable and good way in the long term. This requires the identification of existing and new potentials to be able to be successful.</a:t>
            </a: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The expectations of the different stakeholders and the needs of the organisation have to be compared and the chances and risks of the selected sustainability goals have to be evaluated. </a:t>
            </a:r>
          </a:p>
          <a:p>
            <a:pPr>
              <a:lnSpc>
                <a:spcPct val="107000"/>
              </a:lnSpc>
              <a:spcAft>
                <a:spcPts val="800"/>
              </a:spcAft>
            </a:pP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Another important question which needs to be answered in this phase is how sustainability can be implemented and operated in the organisation.</a:t>
            </a:r>
            <a:r>
              <a:rPr lang="en-GB" sz="1200" baseline="0" dirty="0">
                <a:effectLst/>
                <a:latin typeface="Arial" panose="020B0604020202020204" pitchFamily="34" charset="0"/>
                <a:ea typeface="Calibri" panose="020F0502020204030204" pitchFamily="34" charset="0"/>
                <a:cs typeface="Times New Roman" panose="02020603050405020304" pitchFamily="18" charset="0"/>
              </a:rPr>
              <a:t> </a:t>
            </a:r>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29</a:t>
            </a:fld>
            <a:endParaRPr lang="de-DE"/>
          </a:p>
        </p:txBody>
      </p:sp>
    </p:spTree>
    <p:extLst>
      <p:ext uri="{BB962C8B-B14F-4D97-AF65-F5344CB8AC3E}">
        <p14:creationId xmlns:p14="http://schemas.microsoft.com/office/powerpoint/2010/main" val="3384007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In the </a:t>
            </a:r>
            <a:r>
              <a:rPr lang="en-GB" sz="1200" b="1" dirty="0">
                <a:effectLst/>
                <a:latin typeface="Arial" panose="020B0604020202020204" pitchFamily="34" charset="0"/>
                <a:ea typeface="Calibri" panose="020F0502020204030204" pitchFamily="34" charset="0"/>
                <a:cs typeface="Times New Roman" panose="02020603050405020304" pitchFamily="18" charset="0"/>
              </a:rPr>
              <a:t>strategic analysis phase</a:t>
            </a:r>
            <a:r>
              <a:rPr lang="en-GB" sz="1200" dirty="0">
                <a:effectLst/>
                <a:latin typeface="Arial" panose="020B0604020202020204" pitchFamily="34" charset="0"/>
                <a:ea typeface="Calibri" panose="020F0502020204030204" pitchFamily="34" charset="0"/>
                <a:cs typeface="Times New Roman" panose="02020603050405020304" pitchFamily="18" charset="0"/>
              </a:rPr>
              <a:t>, the most important sustainability issues for the organisation are identified through the use of various analytical tools. The use of e.g. SWOT (Strengths, Weaknesses, Opportunities, Threats) or PESTEL (Political, Economic, Social, Technological, Environmental, Legal factors of influence) is well suitable for this. </a:t>
            </a:r>
          </a:p>
          <a:p>
            <a:pPr>
              <a:lnSpc>
                <a:spcPct val="107000"/>
              </a:lnSpc>
              <a:spcAft>
                <a:spcPts val="800"/>
              </a:spcAft>
            </a:pP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The results are put into a matrix to select the most relevant issues for the organisation. Based on the results, the main areas are selected. </a:t>
            </a:r>
          </a:p>
          <a:p>
            <a:pPr>
              <a:lnSpc>
                <a:spcPct val="107000"/>
              </a:lnSpc>
              <a:spcAft>
                <a:spcPts val="800"/>
              </a:spcAft>
            </a:pP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Internal, environmental and external stakeholder expectations should also be considered in the analysis.</a:t>
            </a:r>
            <a:r>
              <a:rPr lang="en-GB" sz="1200" baseline="0" dirty="0">
                <a:effectLst/>
                <a:latin typeface="Arial" panose="020B0604020202020204" pitchFamily="34" charset="0"/>
                <a:ea typeface="Calibri" panose="020F0502020204030204" pitchFamily="34" charset="0"/>
                <a:cs typeface="Times New Roman" panose="02020603050405020304" pitchFamily="18" charset="0"/>
              </a:rPr>
              <a:t> </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30</a:t>
            </a:fld>
            <a:endParaRPr lang="de-DE"/>
          </a:p>
        </p:txBody>
      </p:sp>
    </p:spTree>
    <p:extLst>
      <p:ext uri="{BB962C8B-B14F-4D97-AF65-F5344CB8AC3E}">
        <p14:creationId xmlns:p14="http://schemas.microsoft.com/office/powerpoint/2010/main" val="3729053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This</a:t>
            </a:r>
            <a:r>
              <a:rPr lang="de-DE" baseline="0" dirty="0"/>
              <a:t> </a:t>
            </a:r>
            <a:r>
              <a:rPr lang="de-DE" baseline="0" dirty="0" err="1"/>
              <a:t>quote</a:t>
            </a:r>
            <a:r>
              <a:rPr lang="de-DE" baseline="0" dirty="0"/>
              <a:t> </a:t>
            </a:r>
            <a:r>
              <a:rPr lang="de-DE" baseline="0" dirty="0" err="1"/>
              <a:t>by</a:t>
            </a:r>
            <a:r>
              <a:rPr lang="de-DE" baseline="0" dirty="0"/>
              <a:t> </a:t>
            </a:r>
            <a:r>
              <a:rPr lang="de-DE" baseline="0" dirty="0" err="1"/>
              <a:t>Gänßlen</a:t>
            </a:r>
            <a:r>
              <a:rPr lang="de-DE" baseline="0" dirty="0"/>
              <a:t> </a:t>
            </a:r>
            <a:r>
              <a:rPr lang="de-DE" baseline="0" dirty="0" err="1"/>
              <a:t>should</a:t>
            </a:r>
            <a:r>
              <a:rPr lang="de-DE" baseline="0" dirty="0"/>
              <a:t> </a:t>
            </a:r>
            <a:r>
              <a:rPr lang="de-DE" baseline="0" dirty="0" err="1"/>
              <a:t>be</a:t>
            </a:r>
            <a:r>
              <a:rPr lang="de-DE" baseline="0" dirty="0"/>
              <a:t> </a:t>
            </a:r>
            <a:r>
              <a:rPr lang="de-DE" baseline="0" dirty="0" err="1"/>
              <a:t>used</a:t>
            </a:r>
            <a:r>
              <a:rPr lang="de-DE" baseline="0" dirty="0"/>
              <a:t> </a:t>
            </a:r>
            <a:r>
              <a:rPr lang="de-DE" baseline="0" dirty="0" err="1"/>
              <a:t>as</a:t>
            </a:r>
            <a:r>
              <a:rPr lang="de-DE" baseline="0" dirty="0"/>
              <a:t> an </a:t>
            </a:r>
            <a:r>
              <a:rPr lang="de-DE" baseline="0" dirty="0" err="1"/>
              <a:t>introduction</a:t>
            </a:r>
            <a:r>
              <a:rPr lang="de-DE" baseline="0" dirty="0"/>
              <a:t> </a:t>
            </a:r>
            <a:r>
              <a:rPr lang="de-DE" baseline="0" dirty="0" err="1"/>
              <a:t>of</a:t>
            </a:r>
            <a:r>
              <a:rPr lang="de-DE" baseline="0" dirty="0"/>
              <a:t> </a:t>
            </a:r>
            <a:r>
              <a:rPr lang="de-DE" baseline="0" dirty="0" err="1"/>
              <a:t>the</a:t>
            </a:r>
            <a:r>
              <a:rPr lang="de-DE" baseline="0" dirty="0"/>
              <a:t> </a:t>
            </a:r>
            <a:r>
              <a:rPr lang="de-DE" baseline="0" dirty="0" err="1"/>
              <a:t>topic</a:t>
            </a:r>
            <a:r>
              <a:rPr lang="de-DE" baseline="0" dirty="0"/>
              <a:t> in </a:t>
            </a:r>
            <a:r>
              <a:rPr lang="de-DE" baseline="0" dirty="0" err="1"/>
              <a:t>order</a:t>
            </a:r>
            <a:r>
              <a:rPr lang="de-DE" baseline="0" dirty="0"/>
              <a:t> </a:t>
            </a:r>
            <a:r>
              <a:rPr lang="de-DE" baseline="0" dirty="0" err="1"/>
              <a:t>to</a:t>
            </a:r>
            <a:r>
              <a:rPr lang="de-DE" baseline="0" dirty="0"/>
              <a:t> </a:t>
            </a:r>
            <a:r>
              <a:rPr lang="de-DE" baseline="0" dirty="0" err="1"/>
              <a:t>provide</a:t>
            </a:r>
            <a:r>
              <a:rPr lang="de-DE" baseline="0" dirty="0"/>
              <a:t> a </a:t>
            </a:r>
            <a:r>
              <a:rPr lang="de-DE" baseline="0" dirty="0" err="1"/>
              <a:t>general</a:t>
            </a:r>
            <a:r>
              <a:rPr lang="de-DE" baseline="0" dirty="0"/>
              <a:t> </a:t>
            </a:r>
            <a:r>
              <a:rPr lang="de-DE" baseline="0" dirty="0" err="1"/>
              <a:t>understanding</a:t>
            </a:r>
            <a:r>
              <a:rPr lang="de-DE" baseline="0" dirty="0"/>
              <a:t> </a:t>
            </a:r>
            <a:r>
              <a:rPr lang="de-DE" baseline="0" dirty="0" err="1"/>
              <a:t>of</a:t>
            </a:r>
            <a:r>
              <a:rPr lang="de-DE" baseline="0" dirty="0"/>
              <a:t> </a:t>
            </a:r>
            <a:r>
              <a:rPr lang="de-DE" baseline="0" dirty="0" err="1"/>
              <a:t>the</a:t>
            </a:r>
            <a:r>
              <a:rPr lang="de-DE" baseline="0" dirty="0"/>
              <a:t> </a:t>
            </a:r>
            <a:r>
              <a:rPr lang="de-DE" baseline="0" dirty="0" err="1"/>
              <a:t>importance</a:t>
            </a:r>
            <a:r>
              <a:rPr lang="de-DE" baseline="0" dirty="0"/>
              <a:t> </a:t>
            </a:r>
            <a:r>
              <a:rPr lang="de-DE" baseline="0" dirty="0" err="1"/>
              <a:t>of</a:t>
            </a:r>
            <a:r>
              <a:rPr lang="de-DE" baseline="0" dirty="0"/>
              <a:t> </a:t>
            </a:r>
            <a:r>
              <a:rPr lang="de-DE" baseline="0" dirty="0" err="1"/>
              <a:t>controlling</a:t>
            </a:r>
            <a:r>
              <a:rPr lang="de-DE" baseline="0" dirty="0"/>
              <a:t> in organisations. </a:t>
            </a:r>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4</a:t>
            </a:fld>
            <a:endParaRPr lang="de-DE"/>
          </a:p>
        </p:txBody>
      </p:sp>
    </p:spTree>
    <p:extLst>
      <p:ext uri="{BB962C8B-B14F-4D97-AF65-F5344CB8AC3E}">
        <p14:creationId xmlns:p14="http://schemas.microsoft.com/office/powerpoint/2010/main" val="2814890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Based on the strategic analysis phase, specific goals and measures get selected and </a:t>
            </a:r>
            <a:r>
              <a:rPr lang="en-GB" noProof="0" dirty="0"/>
              <a:t>measurands</a:t>
            </a:r>
            <a:r>
              <a:rPr lang="en-US" dirty="0"/>
              <a:t>, target values and strategic measures get defined (Operationalization of strategic goals and measures). </a:t>
            </a:r>
          </a:p>
          <a:p>
            <a:endParaRPr lang="en-US" dirty="0"/>
          </a:p>
          <a:p>
            <a:r>
              <a:rPr lang="en-US" dirty="0"/>
              <a:t>As an instrument the Balance Scorecard (BSC) can be used. The BSC shows goals and achievements from four different perspectives: Financial, Customer, Process as well as Learning and Development. </a:t>
            </a:r>
          </a:p>
          <a:p>
            <a:r>
              <a:rPr lang="en-US" dirty="0"/>
              <a:t>In addition to the BSC, the use of the Sustainability Balanced Scorecard (SBSC) is particularly useful for Green Controlling, as it also takes the aspects of sustainability into account sufficiently. </a:t>
            </a:r>
          </a:p>
          <a:p>
            <a:endParaRPr lang="en-US" dirty="0"/>
          </a:p>
          <a:p>
            <a:r>
              <a:rPr lang="en-US" dirty="0"/>
              <a:t>Another important topic in this phase is the selection of key figures. These can be based on already existing and generally known standards such as the GRI – Global Reporting Initiative. </a:t>
            </a:r>
          </a:p>
          <a:p>
            <a:endParaRPr lang="en-US" dirty="0"/>
          </a:p>
          <a:p>
            <a:r>
              <a:rPr lang="en-US" dirty="0"/>
              <a:t>In order to generate own and reliable key figures and also indicators, a reporting and accounting department must be implemented in the </a:t>
            </a:r>
            <a:r>
              <a:rPr lang="en-US" dirty="0" err="1"/>
              <a:t>organisation</a:t>
            </a:r>
            <a:r>
              <a:rPr lang="en-US" dirty="0"/>
              <a:t> and probably such a department is already existing for regular controlling. However, the data needed for the implementation of green aspects in controlling differs from the data needed so far for regular controlling. Therefore, the reporting system must also be modified to meet the new requirements, so that the key figures can be collected well. </a:t>
            </a:r>
          </a:p>
          <a:p>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31</a:t>
            </a:fld>
            <a:endParaRPr lang="de-DE"/>
          </a:p>
        </p:txBody>
      </p:sp>
    </p:spTree>
    <p:extLst>
      <p:ext uri="{BB962C8B-B14F-4D97-AF65-F5344CB8AC3E}">
        <p14:creationId xmlns:p14="http://schemas.microsoft.com/office/powerpoint/2010/main" val="3151739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Based on the selected key figures the controller has to provide reports for the management in order to support the decision-making process. </a:t>
            </a:r>
          </a:p>
          <a:p>
            <a:endParaRPr lang="en-US" dirty="0"/>
          </a:p>
        </p:txBody>
      </p:sp>
      <p:sp>
        <p:nvSpPr>
          <p:cNvPr id="4" name="Foliennummernplatzhalter 3"/>
          <p:cNvSpPr>
            <a:spLocks noGrp="1"/>
          </p:cNvSpPr>
          <p:nvPr>
            <p:ph type="sldNum" sz="quarter" idx="10"/>
          </p:nvPr>
        </p:nvSpPr>
        <p:spPr/>
        <p:txBody>
          <a:bodyPr/>
          <a:lstStyle/>
          <a:p>
            <a:fld id="{D9441661-A9B8-8C46-A779-63579DCBF06E}" type="slidenum">
              <a:rPr lang="de-DE" smtClean="0"/>
              <a:t>32</a:t>
            </a:fld>
            <a:endParaRPr lang="de-DE"/>
          </a:p>
        </p:txBody>
      </p:sp>
    </p:spTree>
    <p:extLst>
      <p:ext uri="{BB962C8B-B14F-4D97-AF65-F5344CB8AC3E}">
        <p14:creationId xmlns:p14="http://schemas.microsoft.com/office/powerpoint/2010/main" val="36303107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1.</a:t>
            </a:r>
            <a:r>
              <a:rPr lang="en-US" b="1" baseline="0" dirty="0"/>
              <a:t> </a:t>
            </a:r>
            <a:r>
              <a:rPr lang="en-US" b="1" dirty="0"/>
              <a:t>Green Compliance</a:t>
            </a:r>
            <a:r>
              <a:rPr lang="en-US" dirty="0"/>
              <a:t>: In the first step of the model, the main goal for the organisation is to achieve green compliance by meeting the legal and political conditions. The main task of the controlling department during this period is to create transparency about the resources used. They should also </a:t>
            </a:r>
            <a:r>
              <a:rPr lang="en-GB" noProof="0" dirty="0"/>
              <a:t>analyse</a:t>
            </a:r>
            <a:r>
              <a:rPr lang="en-US" dirty="0"/>
              <a:t> the risks and opportunities of implementing different green strategies for the organisation.</a:t>
            </a:r>
          </a:p>
          <a:p>
            <a:r>
              <a:rPr lang="en-US" dirty="0"/>
              <a:t>The goal here is to promote innovation by surpassing legal and political conditions. </a:t>
            </a:r>
          </a:p>
          <a:p>
            <a:endParaRPr lang="en-GB" noProof="0" dirty="0"/>
          </a:p>
          <a:p>
            <a:r>
              <a:rPr lang="en-US" b="1" dirty="0"/>
              <a:t>2.</a:t>
            </a:r>
            <a:r>
              <a:rPr lang="en-US" b="1" baseline="0" dirty="0"/>
              <a:t> </a:t>
            </a:r>
            <a:r>
              <a:rPr lang="en-US" b="1" dirty="0"/>
              <a:t>Implementation of sustainability into the value-added chain: </a:t>
            </a:r>
            <a:r>
              <a:rPr lang="en-US" dirty="0"/>
              <a:t>After achieving green compliance, the </a:t>
            </a:r>
            <a:r>
              <a:rPr lang="en-US" dirty="0" err="1"/>
              <a:t>organisation's</a:t>
            </a:r>
            <a:r>
              <a:rPr lang="en-US" dirty="0"/>
              <a:t> focus should be on implementing environmental sustainability in the value chain. The analysis of the direct and non-direct environmental impacts of the organisation and the creation of incentives (systems) and obligations for all members of the value chain are the main tasks of the controlling department. </a:t>
            </a:r>
          </a:p>
          <a:p>
            <a:r>
              <a:rPr lang="en-US" dirty="0"/>
              <a:t>The goal is to increase the sustainability inside the value-added chain. </a:t>
            </a:r>
          </a:p>
          <a:p>
            <a:endParaRPr lang="en-US" dirty="0"/>
          </a:p>
          <a:p>
            <a:r>
              <a:rPr lang="en-US" b="1" dirty="0"/>
              <a:t>3.</a:t>
            </a:r>
            <a:r>
              <a:rPr lang="en-US" b="1" baseline="0" dirty="0"/>
              <a:t> </a:t>
            </a:r>
            <a:r>
              <a:rPr lang="en-US" b="1" dirty="0"/>
              <a:t>Development of sustainable products and services: </a:t>
            </a:r>
            <a:r>
              <a:rPr lang="en-US" dirty="0"/>
              <a:t>The third step on the way to a holistic green organisation is the creation and transformation of already existing products and services into sustainable products and services. The task of controlling in this phase is to evaluate the products and services and to </a:t>
            </a:r>
            <a:r>
              <a:rPr lang="en-US" dirty="0" err="1"/>
              <a:t>analyse</a:t>
            </a:r>
            <a:r>
              <a:rPr lang="en-US" dirty="0"/>
              <a:t> the customers'/clients' willingness to pay.</a:t>
            </a:r>
          </a:p>
          <a:p>
            <a:r>
              <a:rPr lang="en-US" dirty="0"/>
              <a:t>The goal is to develop sustainable products and services. </a:t>
            </a:r>
          </a:p>
          <a:p>
            <a:endParaRPr lang="en-US" dirty="0"/>
          </a:p>
          <a:p>
            <a:r>
              <a:rPr lang="en-US" b="1" dirty="0"/>
              <a:t>4.</a:t>
            </a:r>
            <a:r>
              <a:rPr lang="en-US" b="1" baseline="0" dirty="0"/>
              <a:t> </a:t>
            </a:r>
            <a:r>
              <a:rPr lang="en-US" b="1" dirty="0"/>
              <a:t>Implementation of green business models: </a:t>
            </a:r>
            <a:r>
              <a:rPr lang="en-US" dirty="0"/>
              <a:t>In this step, new "green" business models have to be implemented in the organisation. The controlling department analyses the risks and opportunities of these models to ensure a rational decision.</a:t>
            </a:r>
          </a:p>
          <a:p>
            <a:r>
              <a:rPr lang="en-US" dirty="0"/>
              <a:t>The goal is to change the competition by implementing new ways of added value and create customer benefit. </a:t>
            </a:r>
          </a:p>
          <a:p>
            <a:endParaRPr lang="en-US" dirty="0"/>
          </a:p>
          <a:p>
            <a:r>
              <a:rPr lang="en-US" b="1" dirty="0"/>
              <a:t>5.</a:t>
            </a:r>
            <a:r>
              <a:rPr lang="en-US" b="1" baseline="0" dirty="0"/>
              <a:t> </a:t>
            </a:r>
            <a:r>
              <a:rPr lang="en-US" b="1" dirty="0"/>
              <a:t>Open up new markets: </a:t>
            </a:r>
            <a:r>
              <a:rPr lang="en-US" dirty="0"/>
              <a:t>In the final phase of the transformation to a green organisation, new markets must be developed and new "green" customers must be acquired. The controlling department closely observes the market and prepares analyses of the competition and demand for green products. </a:t>
            </a:r>
          </a:p>
          <a:p>
            <a:r>
              <a:rPr lang="en-US" dirty="0"/>
              <a:t>The goal here is to question the modern (social) economy and open up new markets for sustainable solutions.</a:t>
            </a:r>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33</a:t>
            </a:fld>
            <a:endParaRPr lang="de-DE"/>
          </a:p>
        </p:txBody>
      </p:sp>
    </p:spTree>
    <p:extLst>
      <p:ext uri="{BB962C8B-B14F-4D97-AF65-F5344CB8AC3E}">
        <p14:creationId xmlns:p14="http://schemas.microsoft.com/office/powerpoint/2010/main" val="2846238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9441661-A9B8-8C46-A779-63579DCBF06E}" type="slidenum">
              <a:rPr lang="de-DE" smtClean="0"/>
              <a:t>34</a:t>
            </a:fld>
            <a:endParaRPr lang="de-DE"/>
          </a:p>
        </p:txBody>
      </p:sp>
    </p:spTree>
    <p:extLst>
      <p:ext uri="{BB962C8B-B14F-4D97-AF65-F5344CB8AC3E}">
        <p14:creationId xmlns:p14="http://schemas.microsoft.com/office/powerpoint/2010/main" val="39348141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35</a:t>
            </a:fld>
            <a:endParaRPr lang="de-DE"/>
          </a:p>
        </p:txBody>
      </p:sp>
    </p:spTree>
    <p:extLst>
      <p:ext uri="{BB962C8B-B14F-4D97-AF65-F5344CB8AC3E}">
        <p14:creationId xmlns:p14="http://schemas.microsoft.com/office/powerpoint/2010/main" val="2465336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implementation of Green Controlling becomes more and more important also for social </a:t>
            </a:r>
            <a:r>
              <a:rPr lang="en-US" dirty="0" err="1"/>
              <a:t>organisations</a:t>
            </a:r>
            <a:r>
              <a:rPr lang="en-US" dirty="0"/>
              <a:t>. In addition to the controlling activities already carried out, also further measures has to be taken in order to achieve the sustainability goals. </a:t>
            </a:r>
          </a:p>
          <a:p>
            <a:endParaRPr lang="en-US" dirty="0"/>
          </a:p>
          <a:p>
            <a:r>
              <a:rPr lang="en-US" dirty="0"/>
              <a:t>As the </a:t>
            </a:r>
            <a:r>
              <a:rPr lang="en-US" dirty="0" err="1"/>
              <a:t>organisation</a:t>
            </a:r>
            <a:r>
              <a:rPr lang="en-US" dirty="0"/>
              <a:t> is strongly engaged in social sustainability aspects, it was also important for the management to implement Green Controlling in the </a:t>
            </a:r>
            <a:r>
              <a:rPr lang="en-US" dirty="0" err="1"/>
              <a:t>organisation</a:t>
            </a:r>
            <a:r>
              <a:rPr lang="en-US" dirty="0"/>
              <a:t> and create an environmental mission statement.</a:t>
            </a:r>
          </a:p>
          <a:p>
            <a:r>
              <a:rPr lang="en-US" dirty="0"/>
              <a:t>The management decided to make this process very transparent. </a:t>
            </a:r>
          </a:p>
          <a:p>
            <a:endParaRPr lang="en-US" dirty="0"/>
          </a:p>
          <a:p>
            <a:pPr marL="171450" indent="-171450">
              <a:buFont typeface="Arial" panose="020B0604020202020204" pitchFamily="34" charset="0"/>
              <a:buChar char="•"/>
            </a:pPr>
            <a:r>
              <a:rPr lang="en-US" dirty="0"/>
              <a:t>In the first step, all employees, as well as students who work as trainers and the target group of schoolchildren, were motivated to take part in this process and name relevant topics. </a:t>
            </a:r>
          </a:p>
          <a:p>
            <a:pPr marL="171450" indent="-171450">
              <a:buFont typeface="Arial" panose="020B0604020202020204" pitchFamily="34" charset="0"/>
              <a:buChar char="•"/>
            </a:pPr>
            <a:r>
              <a:rPr lang="en-US" dirty="0"/>
              <a:t>At the next step, the following main areas were identified in which the organisation would like to work on environmental sustainability in the future. These are:  Reduction of energy consumption with online sessions, ecological procurement and environment-friendly mobility. </a:t>
            </a:r>
          </a:p>
          <a:p>
            <a:pPr marL="171450" indent="-171450">
              <a:buFont typeface="Arial" panose="020B0604020202020204" pitchFamily="34" charset="0"/>
              <a:buChar char="•"/>
            </a:pPr>
            <a:r>
              <a:rPr lang="en-US" dirty="0"/>
              <a:t>Based on the defined areas, measures were defined to achieve appropriate reductions and a control system was installed to check the feasibility of the implementations and to monitor the measures on an ongoing basis.</a:t>
            </a:r>
          </a:p>
          <a:p>
            <a:pPr marL="171450" indent="-171450">
              <a:buFont typeface="Arial" panose="020B0604020202020204" pitchFamily="34" charset="0"/>
              <a:buChar char="•"/>
            </a:pPr>
            <a:r>
              <a:rPr lang="en-US" dirty="0"/>
              <a:t>The organisation produces an annual sustainability report and publishes it on the website. This report presents all the measures that have been implemented and the resource reductions that have been </a:t>
            </a:r>
            <a:r>
              <a:rPr lang="en-US" dirty="0" err="1"/>
              <a:t>realised</a:t>
            </a:r>
            <a:r>
              <a:rPr lang="en-US" dirty="0"/>
              <a:t> as a result. In addition to the measures implemented in the area of environmental sustainability, the report also presents the measures implemented by the </a:t>
            </a:r>
            <a:r>
              <a:rPr lang="en-US" dirty="0" err="1"/>
              <a:t>organisation</a:t>
            </a:r>
            <a:r>
              <a:rPr lang="en-US" dirty="0"/>
              <a:t> in the area of social sustainability.</a:t>
            </a:r>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36</a:t>
            </a:fld>
            <a:endParaRPr lang="de-DE"/>
          </a:p>
        </p:txBody>
      </p:sp>
    </p:spTree>
    <p:extLst>
      <p:ext uri="{BB962C8B-B14F-4D97-AF65-F5344CB8AC3E}">
        <p14:creationId xmlns:p14="http://schemas.microsoft.com/office/powerpoint/2010/main" val="23739848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en-GB" sz="1200" dirty="0">
                <a:effectLst/>
                <a:latin typeface="+mn-lt"/>
                <a:ea typeface="Calibri" panose="020F0502020204030204" pitchFamily="34" charset="0"/>
                <a:cs typeface="Arial" panose="020B0604020202020204" pitchFamily="34" charset="0"/>
              </a:rPr>
              <a:t>The following goals were defined during the process. For each of the defined goals – energy reduction / ecological procurement / environment-friendly mobility - the following measures will be taken. </a:t>
            </a:r>
            <a:endParaRPr lang="de-DE" sz="12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en-GB" sz="1200" b="1" u="none" dirty="0">
                <a:effectLst/>
                <a:latin typeface="+mn-lt"/>
                <a:ea typeface="Calibri" panose="020F0502020204030204" pitchFamily="34" charset="0"/>
                <a:cs typeface="Arial" panose="020B0604020202020204" pitchFamily="34" charset="0"/>
              </a:rPr>
              <a:t>Energy reduction</a:t>
            </a:r>
            <a:endParaRPr lang="de-DE" sz="1200" b="1" u="none" dirty="0">
              <a:effectLst/>
              <a:latin typeface="+mn-lt"/>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pPr>
            <a:r>
              <a:rPr lang="en-GB" sz="1200" dirty="0">
                <a:effectLst/>
                <a:latin typeface="+mn-lt"/>
                <a:ea typeface="Calibri" panose="020F0502020204030204" pitchFamily="34" charset="0"/>
                <a:cs typeface="Arial" panose="020B0604020202020204" pitchFamily="34" charset="0"/>
              </a:rPr>
              <a:t>A reduction of 10% in energy consumption for electricity and heating is to be achieved. </a:t>
            </a:r>
            <a:endParaRPr lang="de-DE" sz="1200" dirty="0">
              <a:effectLst/>
              <a:latin typeface="+mn-lt"/>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pPr>
            <a:r>
              <a:rPr lang="en-GB" sz="1200" dirty="0">
                <a:effectLst/>
                <a:latin typeface="+mn-lt"/>
                <a:ea typeface="Calibri" panose="020F0502020204030204" pitchFamily="34" charset="0"/>
                <a:cs typeface="Arial" panose="020B0604020202020204" pitchFamily="34" charset="0"/>
              </a:rPr>
              <a:t>The current energy consumption was determined.</a:t>
            </a:r>
            <a:endParaRPr lang="de-DE" sz="1200" dirty="0">
              <a:effectLst/>
              <a:latin typeface="+mn-lt"/>
              <a:ea typeface="Calibri" panose="020F0502020204030204" pitchFamily="34" charset="0"/>
              <a:cs typeface="Times New Roman" panose="02020603050405020304" pitchFamily="18" charset="0"/>
            </a:endParaRPr>
          </a:p>
          <a:p>
            <a:pPr marL="171450" lvl="0" indent="-171450">
              <a:lnSpc>
                <a:spcPct val="107000"/>
              </a:lnSpc>
              <a:spcAft>
                <a:spcPts val="0"/>
              </a:spcAft>
              <a:buFont typeface="Arial" panose="020B0604020202020204" pitchFamily="34" charset="0"/>
              <a:buChar char="•"/>
            </a:pPr>
            <a:r>
              <a:rPr lang="en-GB" sz="1200" dirty="0">
                <a:effectLst/>
                <a:latin typeface="+mn-lt"/>
                <a:ea typeface="Calibri" panose="020F0502020204030204" pitchFamily="34" charset="0"/>
                <a:cs typeface="Arial" panose="020B0604020202020204" pitchFamily="34" charset="0"/>
              </a:rPr>
              <a:t>The total energy consumption for electricity and heating is monitored each year and compared with the previous year's figures.</a:t>
            </a:r>
            <a:endParaRPr lang="de-DE" sz="1200" dirty="0">
              <a:effectLst/>
              <a:latin typeface="+mn-lt"/>
              <a:ea typeface="Calibri" panose="020F0502020204030204" pitchFamily="34" charset="0"/>
              <a:cs typeface="Times New Roman" panose="02020603050405020304" pitchFamily="18" charset="0"/>
            </a:endParaRPr>
          </a:p>
          <a:p>
            <a:pPr marL="171450" lvl="0" indent="-171450">
              <a:lnSpc>
                <a:spcPct val="107000"/>
              </a:lnSpc>
              <a:spcAft>
                <a:spcPts val="800"/>
              </a:spcAft>
              <a:buFont typeface="Arial" panose="020B0604020202020204" pitchFamily="34" charset="0"/>
              <a:buChar char="•"/>
            </a:pPr>
            <a:r>
              <a:rPr lang="en-GB" sz="1200" dirty="0">
                <a:effectLst/>
                <a:latin typeface="+mn-lt"/>
                <a:ea typeface="Calibri" panose="020F0502020204030204" pitchFamily="34" charset="0"/>
                <a:cs typeface="Arial" panose="020B0604020202020204" pitchFamily="34" charset="0"/>
              </a:rPr>
              <a:t>Furthermore, a switch to renewable energy sources for electricity should take place. </a:t>
            </a:r>
            <a:endParaRPr lang="de-DE" sz="12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en-GB" sz="1200" dirty="0">
                <a:effectLst/>
                <a:latin typeface="+mn-lt"/>
                <a:ea typeface="Calibri" panose="020F0502020204030204" pitchFamily="34" charset="0"/>
                <a:cs typeface="Arial" panose="020B0604020202020204" pitchFamily="34" charset="0"/>
              </a:rPr>
              <a:t>The controller is responsible for identifying the current status and calculating the relevant key figures.</a:t>
            </a:r>
            <a:endParaRPr lang="de-DE" sz="12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en-GB" sz="1200" u="none" strike="noStrike" dirty="0">
                <a:effectLst/>
                <a:latin typeface="+mn-lt"/>
                <a:ea typeface="Calibri" panose="020F0502020204030204" pitchFamily="34" charset="0"/>
                <a:cs typeface="Arial" panose="020B0604020202020204" pitchFamily="34" charset="0"/>
              </a:rPr>
              <a:t> </a:t>
            </a:r>
            <a:endParaRPr lang="de-DE" sz="12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en-GB" sz="1200" b="1" u="none" dirty="0">
                <a:effectLst/>
                <a:latin typeface="+mn-lt"/>
                <a:ea typeface="Calibri" panose="020F0502020204030204" pitchFamily="34" charset="0"/>
                <a:cs typeface="Arial" panose="020B0604020202020204" pitchFamily="34" charset="0"/>
              </a:rPr>
              <a:t>Ecological procurement</a:t>
            </a:r>
            <a:endParaRPr lang="de-DE" sz="1200" b="1" u="none" dirty="0">
              <a:effectLst/>
              <a:latin typeface="+mn-lt"/>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pPr>
            <a:r>
              <a:rPr lang="en-GB" sz="1200" dirty="0">
                <a:effectLst/>
                <a:latin typeface="+mn-lt"/>
                <a:ea typeface="Calibri" panose="020F0502020204030204" pitchFamily="34" charset="0"/>
                <a:cs typeface="Arial" panose="020B0604020202020204" pitchFamily="34" charset="0"/>
              </a:rPr>
              <a:t>Make an analysis of the current situation: which products are purchased and in what quantities. </a:t>
            </a:r>
            <a:endParaRPr lang="de-DE" sz="1200" dirty="0">
              <a:effectLst/>
              <a:latin typeface="+mn-lt"/>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pPr>
            <a:r>
              <a:rPr lang="en-GB" sz="1200" dirty="0">
                <a:effectLst/>
                <a:latin typeface="+mn-lt"/>
                <a:ea typeface="Calibri" panose="020F0502020204030204" pitchFamily="34" charset="0"/>
                <a:cs typeface="Arial" panose="020B0604020202020204" pitchFamily="34" charset="0"/>
              </a:rPr>
              <a:t>Research if individual products can be reduced, e.g. paper consumption, consumption of cleaning agents.</a:t>
            </a:r>
            <a:endParaRPr lang="de-DE" sz="1200" dirty="0">
              <a:effectLst/>
              <a:latin typeface="+mn-lt"/>
              <a:ea typeface="Calibri" panose="020F0502020204030204" pitchFamily="34" charset="0"/>
              <a:cs typeface="Times New Roman" panose="02020603050405020304" pitchFamily="18" charset="0"/>
            </a:endParaRPr>
          </a:p>
          <a:p>
            <a:pPr marL="171450" lvl="0" indent="-171450" algn="just">
              <a:lnSpc>
                <a:spcPct val="107000"/>
              </a:lnSpc>
              <a:spcAft>
                <a:spcPts val="800"/>
              </a:spcAft>
              <a:buFont typeface="Arial" panose="020B0604020202020204" pitchFamily="34" charset="0"/>
              <a:buChar char="•"/>
            </a:pPr>
            <a:r>
              <a:rPr lang="en-GB" sz="1200" dirty="0">
                <a:effectLst/>
                <a:latin typeface="+mn-lt"/>
                <a:ea typeface="Calibri" panose="020F0502020204030204" pitchFamily="34" charset="0"/>
                <a:cs typeface="Arial" panose="020B0604020202020204" pitchFamily="34" charset="0"/>
              </a:rPr>
              <a:t>Switch to ecological procurement and purchase of environmentally friendly and certified products. </a:t>
            </a:r>
            <a:endParaRPr lang="de-DE"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n-lt"/>
                <a:ea typeface="Calibri" panose="020F0502020204030204" pitchFamily="34" charset="0"/>
                <a:cs typeface="Arial" panose="020B0604020202020204" pitchFamily="34" charset="0"/>
              </a:rPr>
              <a:t>Here too, the controller is responsible for collecting the data and making suggestions for improvement. </a:t>
            </a:r>
            <a:endParaRPr lang="de-DE"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n-lt"/>
                <a:ea typeface="Calibri" panose="020F0502020204030204" pitchFamily="34" charset="0"/>
                <a:cs typeface="Arial" panose="020B0604020202020204" pitchFamily="34" charset="0"/>
              </a:rPr>
              <a:t> </a:t>
            </a:r>
            <a:endParaRPr lang="de-DE"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200" b="1" u="none" dirty="0">
                <a:effectLst/>
                <a:latin typeface="+mn-lt"/>
                <a:ea typeface="Calibri" panose="020F0502020204030204" pitchFamily="34" charset="0"/>
                <a:cs typeface="Arial" panose="020B0604020202020204" pitchFamily="34" charset="0"/>
              </a:rPr>
              <a:t>Environment-friendly mobility</a:t>
            </a:r>
            <a:endParaRPr lang="de-DE" sz="1200" b="1" u="none"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n-lt"/>
                <a:ea typeface="Calibri" panose="020F0502020204030204" pitchFamily="34" charset="0"/>
                <a:cs typeface="Arial" panose="020B0604020202020204" pitchFamily="34" charset="0"/>
              </a:rPr>
              <a:t>As there are hardly any business trips and the majority of the service (private lessons for students) is provided online, the environmental impact in terms of mobility is low. </a:t>
            </a:r>
            <a:endParaRPr lang="de-DE"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n-lt"/>
                <a:ea typeface="Calibri" panose="020F0502020204030204" pitchFamily="34" charset="0"/>
                <a:cs typeface="Arial" panose="020B0604020202020204" pitchFamily="34" charset="0"/>
              </a:rPr>
              <a:t>However, the following measures will be implemented: </a:t>
            </a:r>
            <a:endParaRPr lang="de-DE" sz="1200" dirty="0">
              <a:effectLst/>
              <a:latin typeface="+mn-lt"/>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pPr>
            <a:r>
              <a:rPr lang="en-GB" sz="1200" dirty="0">
                <a:effectLst/>
                <a:latin typeface="+mn-lt"/>
                <a:ea typeface="Calibri" panose="020F0502020204030204" pitchFamily="34" charset="0"/>
                <a:cs typeface="Arial" panose="020B0604020202020204" pitchFamily="34" charset="0"/>
              </a:rPr>
              <a:t>Only public transport is used for their business trips. </a:t>
            </a:r>
            <a:endParaRPr lang="de-DE" sz="1200" dirty="0">
              <a:effectLst/>
              <a:latin typeface="+mn-lt"/>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pPr>
            <a:r>
              <a:rPr lang="en-GB" sz="1200" dirty="0">
                <a:effectLst/>
                <a:latin typeface="+mn-lt"/>
                <a:ea typeface="Calibri" panose="020F0502020204030204" pitchFamily="34" charset="0"/>
                <a:cs typeface="Arial" panose="020B0604020202020204" pitchFamily="34" charset="0"/>
              </a:rPr>
              <a:t>Employees who can prove that they use public transport will receive a support for their ticket. </a:t>
            </a:r>
            <a:endParaRPr lang="de-DE" sz="1200" dirty="0">
              <a:effectLst/>
              <a:latin typeface="+mn-lt"/>
              <a:ea typeface="Calibri" panose="020F0502020204030204" pitchFamily="34" charset="0"/>
              <a:cs typeface="Times New Roman" panose="02020603050405020304" pitchFamily="18" charset="0"/>
            </a:endParaRPr>
          </a:p>
          <a:p>
            <a:pPr marL="171450" lvl="0" indent="-171450" algn="just">
              <a:lnSpc>
                <a:spcPct val="107000"/>
              </a:lnSpc>
              <a:spcAft>
                <a:spcPts val="800"/>
              </a:spcAft>
              <a:buFont typeface="Arial" panose="020B0604020202020204" pitchFamily="34" charset="0"/>
              <a:buChar char="•"/>
            </a:pPr>
            <a:r>
              <a:rPr lang="en-GB" sz="1200" dirty="0">
                <a:effectLst/>
                <a:latin typeface="+mn-lt"/>
                <a:ea typeface="Calibri" panose="020F0502020204030204" pitchFamily="34" charset="0"/>
                <a:cs typeface="Arial" panose="020B0604020202020204" pitchFamily="34" charset="0"/>
              </a:rPr>
              <a:t>A sheltered bicycle parking area will be built in the courtyard of the office building.</a:t>
            </a:r>
            <a:endParaRPr lang="de-DE"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n-lt"/>
                <a:ea typeface="Calibri" panose="020F0502020204030204" pitchFamily="34" charset="0"/>
                <a:cs typeface="Arial" panose="020B0604020202020204" pitchFamily="34" charset="0"/>
              </a:rPr>
              <a:t>The controlling staff records the business trips annually and compares the values with those of previous years. The employees' ways of travelling to the office are also determined in order to plan future improvements. </a:t>
            </a:r>
            <a:endParaRPr lang="de-DE" sz="1200" dirty="0">
              <a:effectLst/>
              <a:latin typeface="+mn-lt"/>
              <a:ea typeface="Calibri" panose="020F0502020204030204" pitchFamily="34" charset="0"/>
              <a:cs typeface="Times New Roman" panose="02020603050405020304" pitchFamily="18" charset="0"/>
            </a:endParaRPr>
          </a:p>
          <a:p>
            <a:endParaRPr lang="de-DE" dirty="0">
              <a:latin typeface="+mn-lt"/>
            </a:endParaRPr>
          </a:p>
        </p:txBody>
      </p:sp>
      <p:sp>
        <p:nvSpPr>
          <p:cNvPr id="4" name="Foliennummernplatzhalter 3"/>
          <p:cNvSpPr>
            <a:spLocks noGrp="1"/>
          </p:cNvSpPr>
          <p:nvPr>
            <p:ph type="sldNum" sz="quarter" idx="10"/>
          </p:nvPr>
        </p:nvSpPr>
        <p:spPr/>
        <p:txBody>
          <a:bodyPr/>
          <a:lstStyle/>
          <a:p>
            <a:fld id="{D9441661-A9B8-8C46-A779-63579DCBF06E}" type="slidenum">
              <a:rPr lang="de-DE" smtClean="0"/>
              <a:t>37</a:t>
            </a:fld>
            <a:endParaRPr lang="de-DE"/>
          </a:p>
        </p:txBody>
      </p:sp>
    </p:spTree>
    <p:extLst>
      <p:ext uri="{BB962C8B-B14F-4D97-AF65-F5344CB8AC3E}">
        <p14:creationId xmlns:p14="http://schemas.microsoft.com/office/powerpoint/2010/main" val="25956243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9441661-A9B8-8C46-A779-63579DCBF06E}" type="slidenum">
              <a:rPr lang="de-DE" smtClean="0"/>
              <a:t>38</a:t>
            </a:fld>
            <a:endParaRPr lang="de-DE"/>
          </a:p>
        </p:txBody>
      </p:sp>
    </p:spTree>
    <p:extLst>
      <p:ext uri="{BB962C8B-B14F-4D97-AF65-F5344CB8AC3E}">
        <p14:creationId xmlns:p14="http://schemas.microsoft.com/office/powerpoint/2010/main" val="16837023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Sustainability Balanced Scorecard (SBSC) is based on the classic Balanced Scorecard but expands the concept by including aspects of sustainability (social, ecological, economical). The overall goal of the SBSC is to implement sustainability into the management of the organization by measuring the dimensions of sustainability through key figures and indicators. Those can be created by the organization or can be based on international reporting schemes like the GRI.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39</a:t>
            </a:fld>
            <a:endParaRPr lang="de-DE"/>
          </a:p>
        </p:txBody>
      </p:sp>
    </p:spTree>
    <p:extLst>
      <p:ext uri="{BB962C8B-B14F-4D97-AF65-F5344CB8AC3E}">
        <p14:creationId xmlns:p14="http://schemas.microsoft.com/office/powerpoint/2010/main" val="2349744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In the fictional example a kindergarten wants to become “Green”. </a:t>
            </a:r>
          </a:p>
          <a:p>
            <a:r>
              <a:rPr lang="en-GB" sz="1200" kern="1200" dirty="0">
                <a:solidFill>
                  <a:schemeClr val="tx1"/>
                </a:solidFill>
                <a:effectLst/>
                <a:latin typeface="+mn-lt"/>
                <a:ea typeface="+mn-ea"/>
                <a:cs typeface="+mn-cs"/>
              </a:rPr>
              <a:t>Their main goals are to reduce plastic waste, to reduce the consumed energy and to implement the lifelong learning concept into their organization.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They also want to be seen as a “green kindergarten” by the public. The management of the kindergarten is already using the BSC and is now looking to transform this management tool into a tool for sustainability management by adapting a Sustainability Balanced scorecard</a:t>
            </a:r>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40</a:t>
            </a:fld>
            <a:endParaRPr lang="de-DE"/>
          </a:p>
        </p:txBody>
      </p:sp>
    </p:spTree>
    <p:extLst>
      <p:ext uri="{BB962C8B-B14F-4D97-AF65-F5344CB8AC3E}">
        <p14:creationId xmlns:p14="http://schemas.microsoft.com/office/powerpoint/2010/main" val="407687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Controlling means thinking from the objective and directing all decisions towards their effects on success. </a:t>
            </a:r>
            <a:r>
              <a:rPr lang="en-GB" sz="1200" kern="1200" dirty="0" err="1">
                <a:solidFill>
                  <a:schemeClr val="tx1"/>
                </a:solidFill>
                <a:effectLst/>
                <a:latin typeface="+mn-lt"/>
                <a:ea typeface="+mn-ea"/>
                <a:cs typeface="+mn-cs"/>
              </a:rPr>
              <a:t>Gänßlen</a:t>
            </a:r>
            <a:r>
              <a:rPr lang="en-GB" sz="1200" kern="1200" dirty="0">
                <a:solidFill>
                  <a:schemeClr val="tx1"/>
                </a:solidFill>
                <a:effectLst/>
                <a:latin typeface="+mn-lt"/>
                <a:ea typeface="+mn-ea"/>
                <a:cs typeface="+mn-cs"/>
              </a:rPr>
              <a:t> (2012) divides the main activities of controlling into four areas: planning, calculating, monitoring and control. </a:t>
            </a:r>
          </a:p>
          <a:p>
            <a:r>
              <a:rPr lang="en-GB" sz="1200" kern="1200" dirty="0">
                <a:solidFill>
                  <a:schemeClr val="tx1"/>
                </a:solidFill>
                <a:effectLst/>
                <a:latin typeface="+mn-lt"/>
                <a:ea typeface="+mn-ea"/>
                <a:cs typeface="+mn-cs"/>
              </a:rPr>
              <a:t>This includes every single management decision as well as the management of the entire company. The underlying understanding of the consistent orientation towards objectives implies a long-term and comprehensive perspective that focuses on the achievement of the objectives in the long term. In order to ensure long-term success, financial and non-financial aspects must be considered and planned as well as all relevant stakeholders of corporate management must be given importance.</a:t>
            </a:r>
            <a:r>
              <a:rPr lang="en-GB" sz="1200" kern="1200" baseline="0" dirty="0">
                <a:solidFill>
                  <a:schemeClr val="tx1"/>
                </a:solidFill>
                <a:effectLst/>
                <a:latin typeface="+mn-lt"/>
                <a:ea typeface="+mn-ea"/>
                <a:cs typeface="+mn-cs"/>
              </a:rPr>
              <a:t> </a:t>
            </a:r>
            <a:endParaRPr lang="en-US" dirty="0"/>
          </a:p>
          <a:p>
            <a:endParaRPr lang="en-US" dirty="0"/>
          </a:p>
          <a:p>
            <a:r>
              <a:rPr lang="en-US" dirty="0"/>
              <a:t>For Halfar et al. (2014), controlling has three important tasks: Information supply, planning and coordination function, as well as management support. </a:t>
            </a:r>
          </a:p>
          <a:p>
            <a:r>
              <a:rPr lang="en-US" dirty="0"/>
              <a:t>The controlling unit supports the management by collecting, processing and compressing information (information supply) and coordinates the various planning and execution systems. It also takes care of the coordination of individual sub-plans within the system and combines strategic with operational planning (planning and coordination function). </a:t>
            </a:r>
          </a:p>
          <a:p>
            <a:endParaRPr lang="en-US" dirty="0"/>
          </a:p>
        </p:txBody>
      </p:sp>
      <p:sp>
        <p:nvSpPr>
          <p:cNvPr id="4" name="Foliennummernplatzhalter 3"/>
          <p:cNvSpPr>
            <a:spLocks noGrp="1"/>
          </p:cNvSpPr>
          <p:nvPr>
            <p:ph type="sldNum" sz="quarter" idx="10"/>
          </p:nvPr>
        </p:nvSpPr>
        <p:spPr/>
        <p:txBody>
          <a:bodyPr/>
          <a:lstStyle/>
          <a:p>
            <a:fld id="{D9441661-A9B8-8C46-A779-63579DCBF06E}" type="slidenum">
              <a:rPr lang="de-DE" smtClean="0"/>
              <a:t>5</a:t>
            </a:fld>
            <a:endParaRPr lang="de-DE"/>
          </a:p>
        </p:txBody>
      </p:sp>
    </p:spTree>
    <p:extLst>
      <p:ext uri="{BB962C8B-B14F-4D97-AF65-F5344CB8AC3E}">
        <p14:creationId xmlns:p14="http://schemas.microsoft.com/office/powerpoint/2010/main" val="9229120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In this case the kindergarten must implement certain “green” indicators into the already existing structure (finances, processes, customers / clients and development) of the previously used BSC. In our example the management decided to settle on the following goals. </a:t>
            </a:r>
          </a:p>
          <a:p>
            <a:endParaRPr lang="de-DE"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Finances</a:t>
            </a:r>
            <a:r>
              <a:rPr lang="en-GB" sz="1200" kern="1200" dirty="0">
                <a:solidFill>
                  <a:schemeClr val="tx1"/>
                </a:solidFill>
                <a:effectLst/>
                <a:latin typeface="+mn-lt"/>
                <a:ea typeface="+mn-ea"/>
                <a:cs typeface="+mn-cs"/>
              </a:rPr>
              <a:t>: Reduce the yearly energy costs by implementing a photovoltaic system. The goal is to only consume 300 kWh per fiscal year while the rest of the energy should be produced by the Photovoltaic system. </a:t>
            </a:r>
          </a:p>
          <a:p>
            <a:pPr lvl="0"/>
            <a:endParaRPr lang="de-DE"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Processes</a:t>
            </a:r>
            <a:r>
              <a:rPr lang="en-GB" sz="1200" kern="1200" dirty="0">
                <a:solidFill>
                  <a:schemeClr val="tx1"/>
                </a:solidFill>
                <a:effectLst/>
                <a:latin typeface="+mn-lt"/>
                <a:ea typeface="+mn-ea"/>
                <a:cs typeface="+mn-cs"/>
              </a:rPr>
              <a:t>: The Kindergarten wants to design a sustainable purchasing system, which main goal is to reduce the amount of plastic waste which is produced in the kindergarten. The target is to produce 30% less waste compared to the last fiscal year. </a:t>
            </a:r>
          </a:p>
          <a:p>
            <a:pPr lvl="0"/>
            <a:endParaRPr lang="de-DE"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Development</a:t>
            </a:r>
            <a:r>
              <a:rPr lang="en-GB" sz="1200" kern="1200" dirty="0">
                <a:solidFill>
                  <a:schemeClr val="tx1"/>
                </a:solidFill>
                <a:effectLst/>
                <a:latin typeface="+mn-lt"/>
                <a:ea typeface="+mn-ea"/>
                <a:cs typeface="+mn-cs"/>
              </a:rPr>
              <a:t>: The kindergarten wants to ensure the process of lifelong learning for its employees. They are looking to achieve this by financing at least two training courses per employee every fiscal year. The main action to achieve this is to implement a low threshold adversary offer or refinanced training. </a:t>
            </a:r>
          </a:p>
          <a:p>
            <a:pPr lvl="0"/>
            <a:endParaRPr lang="de-DE"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Customers / Clients: </a:t>
            </a:r>
            <a:r>
              <a:rPr lang="en-GB" sz="1200" kern="1200" dirty="0">
                <a:solidFill>
                  <a:schemeClr val="tx1"/>
                </a:solidFill>
                <a:effectLst/>
                <a:latin typeface="+mn-lt"/>
                <a:ea typeface="+mn-ea"/>
                <a:cs typeface="+mn-cs"/>
              </a:rPr>
              <a:t>The management wants the kindergarten to be considered as a sustainable organization by the general public. In order to achieve this a project (“We are doing it”) is called, which tries to show the SDGs addressed by the organization. The goal gets measured by analysing the questionnaires which the new clients must fill up. The overall goal is to get 60% of the new clients to answer the question “what do you know about our concept” with “you are a sustainable organization”.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42</a:t>
            </a:fld>
            <a:endParaRPr lang="de-DE"/>
          </a:p>
        </p:txBody>
      </p:sp>
    </p:spTree>
    <p:extLst>
      <p:ext uri="{BB962C8B-B14F-4D97-AF65-F5344CB8AC3E}">
        <p14:creationId xmlns:p14="http://schemas.microsoft.com/office/powerpoint/2010/main" val="27100691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The other option to implement green aspects into the BSC is by adding other dimension to the already existing BSC. In our example the kindergarten is adding an environmental dimension. </a:t>
            </a:r>
          </a:p>
          <a:p>
            <a:pPr>
              <a:lnSpc>
                <a:spcPct val="107000"/>
              </a:lnSpc>
              <a:spcAft>
                <a:spcPts val="80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Their main goals inside the dimension are: </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marL="171450" lvl="0" indent="-171450">
              <a:lnSpc>
                <a:spcPct val="107000"/>
              </a:lnSpc>
              <a:spcAft>
                <a:spcPts val="0"/>
              </a:spcAf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Becoming energy autonomy by implementing a photovoltaic system. The goal is to produce 896 kWh per fiscal year.</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marL="171450" lvl="0" indent="-171450">
              <a:lnSpc>
                <a:spcPct val="107000"/>
              </a:lnSpc>
              <a:spcAft>
                <a:spcPts val="800"/>
              </a:spcAf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Produce less plastic waste. The Kindergarten wants to design a sustainable purchasing system, which main goal is to reduce the amount of plastic waste which is produced in the kindergarten. The target is to produce 30% less waste compared to the last fiscal year. </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Foliennummernplatzhalter 3"/>
          <p:cNvSpPr>
            <a:spLocks noGrp="1"/>
          </p:cNvSpPr>
          <p:nvPr>
            <p:ph type="sldNum" sz="quarter" idx="10"/>
          </p:nvPr>
        </p:nvSpPr>
        <p:spPr/>
        <p:txBody>
          <a:bodyPr/>
          <a:lstStyle/>
          <a:p>
            <a:fld id="{D9441661-A9B8-8C46-A779-63579DCBF06E}" type="slidenum">
              <a:rPr lang="de-DE" smtClean="0"/>
              <a:t>44</a:t>
            </a:fld>
            <a:endParaRPr lang="de-DE"/>
          </a:p>
        </p:txBody>
      </p:sp>
    </p:spTree>
    <p:extLst>
      <p:ext uri="{BB962C8B-B14F-4D97-AF65-F5344CB8AC3E}">
        <p14:creationId xmlns:p14="http://schemas.microsoft.com/office/powerpoint/2010/main" val="33432501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PlaceHolder 1"/>
          <p:cNvSpPr>
            <a:spLocks noGrp="1" noRot="1" noChangeAspect="1"/>
          </p:cNvSpPr>
          <p:nvPr>
            <p:ph type="sldImg"/>
          </p:nvPr>
        </p:nvSpPr>
        <p:spPr>
          <a:xfrm>
            <a:off x="422275" y="1241425"/>
            <a:ext cx="5953125" cy="3349625"/>
          </a:xfrm>
          <a:prstGeom prst="rect">
            <a:avLst/>
          </a:prstGeom>
          <a:ln w="0">
            <a:noFill/>
          </a:ln>
        </p:spPr>
      </p:sp>
      <p:sp>
        <p:nvSpPr>
          <p:cNvPr id="431" name="PlaceHolder 2"/>
          <p:cNvSpPr>
            <a:spLocks noGrp="1"/>
          </p:cNvSpPr>
          <p:nvPr>
            <p:ph type="body"/>
          </p:nvPr>
        </p:nvSpPr>
        <p:spPr>
          <a:xfrm>
            <a:off x="679768" y="4777293"/>
            <a:ext cx="5437783" cy="3908125"/>
          </a:xfrm>
          <a:prstGeom prst="rect">
            <a:avLst/>
          </a:prstGeom>
          <a:noFill/>
          <a:ln w="0">
            <a:noFill/>
          </a:ln>
        </p:spPr>
        <p:txBody>
          <a:bodyPr anchor="t">
            <a:noAutofit/>
          </a:bodyPr>
          <a:lstStyle/>
          <a:p>
            <a:r>
              <a:rPr lang="de-DE" sz="2000" dirty="0"/>
              <a:t>The </a:t>
            </a:r>
            <a:r>
              <a:rPr lang="de-DE" sz="2000" dirty="0" err="1"/>
              <a:t>following</a:t>
            </a:r>
            <a:r>
              <a:rPr lang="de-DE" sz="2000" dirty="0"/>
              <a:t> </a:t>
            </a:r>
            <a:r>
              <a:rPr lang="de-DE" sz="2000" dirty="0" err="1"/>
              <a:t>slides</a:t>
            </a:r>
            <a:r>
              <a:rPr lang="de-DE" sz="2000" dirty="0"/>
              <a:t> will </a:t>
            </a:r>
            <a:r>
              <a:rPr lang="de-DE" sz="2000" dirty="0" err="1"/>
              <a:t>show</a:t>
            </a:r>
            <a:r>
              <a:rPr lang="de-DE" sz="2000" dirty="0"/>
              <a:t> </a:t>
            </a:r>
            <a:r>
              <a:rPr lang="de-DE" sz="2000" dirty="0" err="1"/>
              <a:t>examples</a:t>
            </a:r>
            <a:r>
              <a:rPr lang="de-DE" sz="2000" dirty="0"/>
              <a:t> </a:t>
            </a:r>
            <a:r>
              <a:rPr lang="de-DE" sz="2000" dirty="0" err="1"/>
              <a:t>for</a:t>
            </a:r>
            <a:r>
              <a:rPr lang="de-DE" sz="2000" dirty="0"/>
              <a:t> environmental </a:t>
            </a:r>
            <a:r>
              <a:rPr lang="de-DE" sz="2000" dirty="0" err="1"/>
              <a:t>goals</a:t>
            </a:r>
            <a:r>
              <a:rPr lang="de-DE" sz="2000" dirty="0"/>
              <a:t> and </a:t>
            </a:r>
            <a:r>
              <a:rPr lang="de-DE" sz="2000" dirty="0" err="1"/>
              <a:t>key</a:t>
            </a:r>
            <a:r>
              <a:rPr lang="de-DE" sz="2000" baseline="0" dirty="0"/>
              <a:t> </a:t>
            </a:r>
            <a:r>
              <a:rPr lang="de-DE" sz="2000" baseline="0" dirty="0" err="1"/>
              <a:t>figures</a:t>
            </a:r>
            <a:r>
              <a:rPr lang="de-DE" sz="2000" baseline="0" dirty="0"/>
              <a:t>. </a:t>
            </a:r>
          </a:p>
          <a:p>
            <a:endParaRPr lang="de-DE" sz="2000" baseline="0" dirty="0"/>
          </a:p>
          <a:p>
            <a:r>
              <a:rPr lang="de-DE" sz="2000" baseline="0" dirty="0" err="1"/>
              <a:t>However</a:t>
            </a:r>
            <a:r>
              <a:rPr lang="de-DE" sz="2000" baseline="0" dirty="0"/>
              <a:t> </a:t>
            </a:r>
            <a:r>
              <a:rPr lang="de-DE" sz="2000" baseline="0" dirty="0" err="1"/>
              <a:t>it</a:t>
            </a:r>
            <a:r>
              <a:rPr lang="de-DE" sz="2000" baseline="0" dirty="0"/>
              <a:t> </a:t>
            </a:r>
            <a:r>
              <a:rPr lang="de-DE" sz="2000" baseline="0" dirty="0" err="1"/>
              <a:t>is</a:t>
            </a:r>
            <a:r>
              <a:rPr lang="de-DE" sz="2000" baseline="0" dirty="0"/>
              <a:t> </a:t>
            </a:r>
            <a:r>
              <a:rPr lang="de-DE" sz="2000" baseline="0" dirty="0" err="1"/>
              <a:t>important</a:t>
            </a:r>
            <a:r>
              <a:rPr lang="de-DE" sz="2000" baseline="0" dirty="0"/>
              <a:t> </a:t>
            </a:r>
            <a:r>
              <a:rPr lang="de-DE" sz="2000" baseline="0" dirty="0" err="1"/>
              <a:t>to</a:t>
            </a:r>
            <a:r>
              <a:rPr lang="de-DE" sz="2000" baseline="0" dirty="0"/>
              <a:t> </a:t>
            </a:r>
            <a:r>
              <a:rPr lang="de-DE" sz="2000" baseline="0" dirty="0" err="1"/>
              <a:t>note</a:t>
            </a:r>
            <a:r>
              <a:rPr lang="de-DE" sz="2000" baseline="0" dirty="0"/>
              <a:t>, </a:t>
            </a:r>
            <a:r>
              <a:rPr lang="de-DE" sz="2000" baseline="0" dirty="0" err="1"/>
              <a:t>that</a:t>
            </a:r>
            <a:r>
              <a:rPr lang="de-DE" sz="2000" baseline="0" dirty="0"/>
              <a:t> </a:t>
            </a:r>
            <a:r>
              <a:rPr lang="de-DE" sz="2000" baseline="0" dirty="0" err="1"/>
              <a:t>the</a:t>
            </a:r>
            <a:r>
              <a:rPr lang="de-DE" sz="2000" baseline="0" dirty="0"/>
              <a:t> environmental </a:t>
            </a:r>
            <a:r>
              <a:rPr lang="de-DE" sz="2000" baseline="0" dirty="0" err="1"/>
              <a:t>aspect</a:t>
            </a:r>
            <a:r>
              <a:rPr lang="de-DE" sz="2000" baseline="0" dirty="0"/>
              <a:t> </a:t>
            </a:r>
            <a:r>
              <a:rPr lang="de-DE" sz="2000" baseline="0" dirty="0" err="1"/>
              <a:t>is</a:t>
            </a:r>
            <a:r>
              <a:rPr lang="de-DE" sz="2000" baseline="0" dirty="0"/>
              <a:t> </a:t>
            </a:r>
            <a:r>
              <a:rPr lang="de-DE" sz="2000" baseline="0" dirty="0" err="1"/>
              <a:t>only</a:t>
            </a:r>
            <a:r>
              <a:rPr lang="de-DE" sz="2000" baseline="0" dirty="0"/>
              <a:t> </a:t>
            </a:r>
            <a:r>
              <a:rPr lang="de-DE" sz="2000" baseline="0" dirty="0" err="1"/>
              <a:t>one</a:t>
            </a:r>
            <a:r>
              <a:rPr lang="de-DE" sz="2000" baseline="0" dirty="0"/>
              <a:t> </a:t>
            </a:r>
            <a:r>
              <a:rPr lang="de-DE" sz="2000" baseline="0" dirty="0" err="1"/>
              <a:t>part</a:t>
            </a:r>
            <a:r>
              <a:rPr lang="de-DE" sz="2000" baseline="0" dirty="0"/>
              <a:t> </a:t>
            </a:r>
            <a:r>
              <a:rPr lang="de-DE" sz="2000" baseline="0" dirty="0" err="1"/>
              <a:t>of</a:t>
            </a:r>
            <a:r>
              <a:rPr lang="de-DE" sz="2000" baseline="0" dirty="0"/>
              <a:t> Green Controlling. </a:t>
            </a:r>
            <a:r>
              <a:rPr lang="de-DE" sz="2000" baseline="0" dirty="0" err="1"/>
              <a:t>Social</a:t>
            </a:r>
            <a:r>
              <a:rPr lang="de-DE" sz="2000" baseline="0" dirty="0"/>
              <a:t> and </a:t>
            </a:r>
            <a:r>
              <a:rPr lang="de-DE" sz="2000" baseline="0" dirty="0" err="1"/>
              <a:t>ecological</a:t>
            </a:r>
            <a:r>
              <a:rPr lang="de-DE" sz="2000" baseline="0" dirty="0"/>
              <a:t> </a:t>
            </a:r>
            <a:r>
              <a:rPr lang="de-DE" sz="2000" baseline="0" dirty="0" err="1"/>
              <a:t>aspects</a:t>
            </a:r>
            <a:r>
              <a:rPr lang="de-DE" sz="2000" baseline="0" dirty="0"/>
              <a:t> </a:t>
            </a:r>
            <a:r>
              <a:rPr lang="de-DE" sz="2000" baseline="0" dirty="0" err="1"/>
              <a:t>must</a:t>
            </a:r>
            <a:r>
              <a:rPr lang="de-DE" sz="2000" baseline="0" dirty="0"/>
              <a:t> </a:t>
            </a:r>
            <a:r>
              <a:rPr lang="de-DE" sz="2000" baseline="0" dirty="0" err="1"/>
              <a:t>be</a:t>
            </a:r>
            <a:r>
              <a:rPr lang="de-DE" sz="2000" baseline="0" dirty="0"/>
              <a:t> </a:t>
            </a:r>
            <a:r>
              <a:rPr lang="de-DE" sz="2000" baseline="0" dirty="0" err="1"/>
              <a:t>considored</a:t>
            </a:r>
            <a:r>
              <a:rPr lang="de-DE" sz="2000" baseline="0" dirty="0"/>
              <a:t> </a:t>
            </a:r>
            <a:r>
              <a:rPr lang="de-DE" sz="2000" baseline="0" dirty="0" err="1"/>
              <a:t>as</a:t>
            </a:r>
            <a:r>
              <a:rPr lang="de-DE" sz="2000" baseline="0" dirty="0"/>
              <a:t> </a:t>
            </a:r>
            <a:r>
              <a:rPr lang="de-DE" sz="2000" baseline="0" dirty="0" err="1"/>
              <a:t>well</a:t>
            </a:r>
            <a:r>
              <a:rPr lang="de-DE" sz="2000" baseline="0" dirty="0"/>
              <a:t>. </a:t>
            </a:r>
            <a:endParaRPr lang="de-DE" sz="2000" dirty="0"/>
          </a:p>
          <a:p>
            <a:endParaRPr lang="de-DE" sz="2000" b="0" strike="noStrike" spc="-1" dirty="0">
              <a:latin typeface="Calibri"/>
            </a:endParaRPr>
          </a:p>
        </p:txBody>
      </p:sp>
      <p:sp>
        <p:nvSpPr>
          <p:cNvPr id="432" name="PlaceHolder 3"/>
          <p:cNvSpPr>
            <a:spLocks noGrp="1"/>
          </p:cNvSpPr>
          <p:nvPr>
            <p:ph type="sldNum" idx="11"/>
          </p:nvPr>
        </p:nvSpPr>
        <p:spPr>
          <a:xfrm>
            <a:off x="3850589" y="9428743"/>
            <a:ext cx="2945302" cy="497504"/>
          </a:xfrm>
          <a:prstGeom prst="rect">
            <a:avLst/>
          </a:prstGeom>
          <a:noFill/>
          <a:ln w="0">
            <a:noFill/>
          </a:ln>
        </p:spPr>
        <p:txBody>
          <a:bodyPr anchor="b">
            <a:noAutofit/>
          </a:bodyPr>
          <a:lstStyle>
            <a:lvl1pPr algn="r">
              <a:lnSpc>
                <a:spcPct val="100000"/>
              </a:lnSpc>
              <a:buNone/>
              <a:defRPr lang="de-DE" sz="1200" b="0" strike="noStrike" spc="-1">
                <a:latin typeface="Calibri"/>
              </a:defRPr>
            </a:lvl1pPr>
          </a:lstStyle>
          <a:p>
            <a:pPr algn="r">
              <a:lnSpc>
                <a:spcPct val="100000"/>
              </a:lnSpc>
              <a:buNone/>
            </a:pPr>
            <a:fld id="{ED7F10B8-F29A-45ED-8008-DF6FC07C7D1A}" type="slidenum">
              <a:rPr lang="de-DE" sz="1200" b="0" strike="noStrike" spc="-1">
                <a:latin typeface="Calibri"/>
              </a:rPr>
              <a:t>45</a:t>
            </a:fld>
            <a:endParaRPr lang="de-DE" sz="1200" b="0" strike="noStrike" spc="-1">
              <a:latin typeface="Calibri"/>
            </a:endParaRPr>
          </a:p>
        </p:txBody>
      </p:sp>
    </p:spTree>
    <p:extLst>
      <p:ext uri="{BB962C8B-B14F-4D97-AF65-F5344CB8AC3E}">
        <p14:creationId xmlns:p14="http://schemas.microsoft.com/office/powerpoint/2010/main" val="20460403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PlaceHolder 1"/>
          <p:cNvSpPr>
            <a:spLocks noGrp="1" noRot="1" noChangeAspect="1"/>
          </p:cNvSpPr>
          <p:nvPr>
            <p:ph type="sldImg"/>
          </p:nvPr>
        </p:nvSpPr>
        <p:spPr>
          <a:xfrm>
            <a:off x="422275" y="1241425"/>
            <a:ext cx="5953125" cy="3349625"/>
          </a:xfrm>
          <a:prstGeom prst="rect">
            <a:avLst/>
          </a:prstGeom>
          <a:ln w="0">
            <a:noFill/>
          </a:ln>
        </p:spPr>
      </p:sp>
      <p:sp>
        <p:nvSpPr>
          <p:cNvPr id="434" name="PlaceHolder 2"/>
          <p:cNvSpPr>
            <a:spLocks noGrp="1"/>
          </p:cNvSpPr>
          <p:nvPr>
            <p:ph type="body"/>
          </p:nvPr>
        </p:nvSpPr>
        <p:spPr>
          <a:xfrm>
            <a:off x="679768" y="4777293"/>
            <a:ext cx="5437783" cy="3908125"/>
          </a:xfrm>
          <a:prstGeom prst="rect">
            <a:avLst/>
          </a:prstGeom>
          <a:noFill/>
          <a:ln w="0">
            <a:noFill/>
          </a:ln>
        </p:spPr>
        <p:txBody>
          <a:bodyPr anchor="t">
            <a:noAutofit/>
          </a:bodyPr>
          <a:lstStyle/>
          <a:p>
            <a:endParaRPr lang="de-DE" sz="2000" b="0" strike="noStrike" spc="-1" dirty="0">
              <a:latin typeface="Calibri"/>
            </a:endParaRPr>
          </a:p>
        </p:txBody>
      </p:sp>
      <p:sp>
        <p:nvSpPr>
          <p:cNvPr id="435" name="PlaceHolder 3"/>
          <p:cNvSpPr>
            <a:spLocks noGrp="1"/>
          </p:cNvSpPr>
          <p:nvPr>
            <p:ph type="sldNum" idx="12"/>
          </p:nvPr>
        </p:nvSpPr>
        <p:spPr>
          <a:xfrm>
            <a:off x="3850589" y="9428743"/>
            <a:ext cx="2945302" cy="497504"/>
          </a:xfrm>
          <a:prstGeom prst="rect">
            <a:avLst/>
          </a:prstGeom>
          <a:noFill/>
          <a:ln w="0">
            <a:noFill/>
          </a:ln>
        </p:spPr>
        <p:txBody>
          <a:bodyPr anchor="b">
            <a:noAutofit/>
          </a:bodyPr>
          <a:lstStyle>
            <a:lvl1pPr algn="r">
              <a:lnSpc>
                <a:spcPct val="100000"/>
              </a:lnSpc>
              <a:buNone/>
              <a:defRPr lang="de-DE" sz="1200" b="0" strike="noStrike" spc="-1">
                <a:latin typeface="Calibri"/>
              </a:defRPr>
            </a:lvl1pPr>
          </a:lstStyle>
          <a:p>
            <a:pPr algn="r">
              <a:lnSpc>
                <a:spcPct val="100000"/>
              </a:lnSpc>
              <a:buNone/>
            </a:pPr>
            <a:fld id="{1A8A8849-F72C-442F-80BD-F85F92523E56}" type="slidenum">
              <a:rPr lang="de-DE" sz="1200" b="0" strike="noStrike" spc="-1">
                <a:latin typeface="Calibri"/>
              </a:rPr>
              <a:t>46</a:t>
            </a:fld>
            <a:endParaRPr lang="de-DE" sz="1200" b="0" strike="noStrike" spc="-1">
              <a:latin typeface="Calibri"/>
            </a:endParaRPr>
          </a:p>
        </p:txBody>
      </p:sp>
    </p:spTree>
    <p:extLst>
      <p:ext uri="{BB962C8B-B14F-4D97-AF65-F5344CB8AC3E}">
        <p14:creationId xmlns:p14="http://schemas.microsoft.com/office/powerpoint/2010/main" val="7846742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The area of environmental sustainability expresses the perceived corporate responsibility towards the natural environment. The most important goals are the conservation of resources and the preservation of the natural environment.</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Therefore, important ecological goals are: </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20000"/>
              </a:lnSpc>
              <a:buNone/>
            </a:pPr>
            <a:r>
              <a:rPr lang="en-US" dirty="0"/>
              <a:t>• The protection of vital biospheres water, earth and air.</a:t>
            </a:r>
          </a:p>
          <a:p>
            <a:pPr marL="0" lvl="0" indent="0">
              <a:lnSpc>
                <a:spcPct val="120000"/>
              </a:lnSpc>
              <a:buNone/>
            </a:pPr>
            <a:r>
              <a:rPr lang="en-US" dirty="0"/>
              <a:t>• The protection of biodiversity. </a:t>
            </a:r>
          </a:p>
          <a:p>
            <a:pPr marL="0" lvl="0" indent="0">
              <a:lnSpc>
                <a:spcPct val="120000"/>
              </a:lnSpc>
              <a:buNone/>
            </a:pPr>
            <a:r>
              <a:rPr lang="en-US" dirty="0"/>
              <a:t>• The reduction of emissions that contribute to climate or have a toxic effect. • Noise and vibration reduction.</a:t>
            </a:r>
          </a:p>
          <a:p>
            <a:pPr marL="0" lvl="0" indent="0">
              <a:lnSpc>
                <a:spcPct val="120000"/>
              </a:lnSpc>
              <a:buNone/>
            </a:pPr>
            <a:r>
              <a:rPr lang="en-US" dirty="0"/>
              <a:t>• A proper waste and wastewater treatment (for e.g. prevention of eutrophication and heavy metal contamination of the environment).</a:t>
            </a:r>
          </a:p>
          <a:p>
            <a:pPr marL="0" lvl="0" indent="0">
              <a:lnSpc>
                <a:spcPct val="120000"/>
              </a:lnSpc>
              <a:buNone/>
            </a:pPr>
            <a:r>
              <a:rPr lang="en-US" dirty="0"/>
              <a:t>• Creation of environmentally sustainable consumption habits (for e.g. lower energy and material consumption).</a:t>
            </a:r>
          </a:p>
          <a:p>
            <a:pPr marL="0" lvl="0" indent="0">
              <a:lnSpc>
                <a:spcPct val="120000"/>
              </a:lnSpc>
              <a:buNone/>
            </a:pPr>
            <a:r>
              <a:rPr lang="en-US" dirty="0"/>
              <a:t>• Containment of hazardous substances.</a:t>
            </a:r>
          </a:p>
          <a:p>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47</a:t>
            </a:fld>
            <a:endParaRPr lang="de-DE"/>
          </a:p>
        </p:txBody>
      </p:sp>
    </p:spTree>
    <p:extLst>
      <p:ext uri="{BB962C8B-B14F-4D97-AF65-F5344CB8AC3E}">
        <p14:creationId xmlns:p14="http://schemas.microsoft.com/office/powerpoint/2010/main" val="25753046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In the following, two main approaches are presented to find suitable environmental goals for an organisation:</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1. TOPDOWN or OUTSIDE-IN </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This approach is based on global requirements and societal needs. These targets </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can be based on external needs of organisations / companies or global requirements (e.g. international strategies) and</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are developed and created based on scientific evidence, external data and the background of societal needs served by the organisation. </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For this purpose, mission statements and main goals are usually taken from a higher level, e.g., political decisions. From these, sub-goals, key performance measures and operational measures are developed. Subsequently, organisations can also generate strategies, goals and operational measures from these main goals.</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The best example is the UN SDGs as an international goal.</a:t>
            </a:r>
          </a:p>
          <a:p>
            <a:pPr>
              <a:lnSpc>
                <a:spcPct val="107000"/>
              </a:lnSpc>
              <a:spcAft>
                <a:spcPts val="800"/>
              </a:spcAft>
            </a:pP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u="sng" dirty="0">
                <a:effectLst/>
                <a:latin typeface="Arial" panose="020B0604020202020204" pitchFamily="34" charset="0"/>
                <a:ea typeface="Calibri" panose="020F0502020204030204" pitchFamily="34" charset="0"/>
                <a:cs typeface="Times New Roman" panose="02020603050405020304" pitchFamily="18" charset="0"/>
              </a:rPr>
              <a:t>Example</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SDG 13: Climate action - Take immediate action to reduce climate change and its impacts.</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The European Commission Eurostat indicator shows at country level e.g. greenhouse gas emissions, intensity of greenhouse gas emissions from energy consumption, climate-related economic losses by type of event, or share of renewable energy. </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Business indicators can be generated from this, such as greenhouse gas accounting or energy consumption measurements. </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2. BOTTOM-UP or INSIDE-OUT</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This approach is based on the impact of current organisational goals and activities.</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These goals can be</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be defined internally, based on historical data, current trends and predictions of future organisational performance.</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They are created by comparing the performance and goals of organisations within the sector.</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48</a:t>
            </a:fld>
            <a:endParaRPr lang="de-DE"/>
          </a:p>
        </p:txBody>
      </p:sp>
    </p:spTree>
    <p:extLst>
      <p:ext uri="{BB962C8B-B14F-4D97-AF65-F5344CB8AC3E}">
        <p14:creationId xmlns:p14="http://schemas.microsoft.com/office/powerpoint/2010/main" val="36292905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Various methods and approaches make it possible to select environmentally oriented key figures for individual </a:t>
            </a:r>
            <a:r>
              <a:rPr lang="en-US" dirty="0" err="1"/>
              <a:t>organisations</a:t>
            </a:r>
            <a:r>
              <a:rPr lang="en-US" dirty="0"/>
              <a:t>. </a:t>
            </a:r>
          </a:p>
          <a:p>
            <a:r>
              <a:rPr lang="en-US" dirty="0" err="1"/>
              <a:t>Organisations</a:t>
            </a:r>
            <a:r>
              <a:rPr lang="en-US" dirty="0"/>
              <a:t> should ask themselves questions about the environmental aspects and determine their effects as well as possibilities for improvement. It is essential that the organisation can properly assess its environmental performance. The indicators must therefore accurately reflect the environmental performance of the company.</a:t>
            </a:r>
          </a:p>
          <a:p>
            <a:endParaRPr lang="en-US" dirty="0"/>
          </a:p>
          <a:p>
            <a:r>
              <a:rPr lang="en-US" dirty="0"/>
              <a:t>Indicators can be divided into </a:t>
            </a:r>
            <a:r>
              <a:rPr lang="en-US" b="1" dirty="0"/>
              <a:t>absolute key figures</a:t>
            </a:r>
            <a:r>
              <a:rPr lang="en-US" dirty="0"/>
              <a:t>, </a:t>
            </a:r>
            <a:r>
              <a:rPr lang="en-US" b="1" dirty="0"/>
              <a:t>relative key figures </a:t>
            </a:r>
            <a:r>
              <a:rPr lang="en-US" dirty="0"/>
              <a:t>and key figures measured with indicators (for collecting soft data). See also chapter 2.1. </a:t>
            </a:r>
          </a:p>
          <a:p>
            <a:endParaRPr lang="en-US" dirty="0"/>
          </a:p>
          <a:p>
            <a:r>
              <a:rPr lang="en-US" dirty="0"/>
              <a:t>In the area of Green Controlling, key figures are for e.g. quantities of waste, emissions, consumption of natural resources. </a:t>
            </a:r>
          </a:p>
          <a:p>
            <a:r>
              <a:rPr lang="en-US" b="1" dirty="0"/>
              <a:t>Absolute key figures </a:t>
            </a:r>
            <a:r>
              <a:rPr lang="en-US" dirty="0"/>
              <a:t>answer the question of how much the environment is polluted. </a:t>
            </a:r>
          </a:p>
          <a:p>
            <a:r>
              <a:rPr lang="en-US" b="1" dirty="0"/>
              <a:t>A relative key figures could </a:t>
            </a:r>
            <a:r>
              <a:rPr lang="en-US" dirty="0"/>
              <a:t>be e.g. water consumption per product produced or service. Relative key figures provide information on the effectiveness of environmental protection measures.</a:t>
            </a:r>
          </a:p>
          <a:p>
            <a:r>
              <a:rPr lang="en-US" dirty="0"/>
              <a:t>Further, key figures can be categorized </a:t>
            </a:r>
            <a:r>
              <a:rPr lang="en-US" b="1" dirty="0"/>
              <a:t>in direct and indirect key figures</a:t>
            </a:r>
            <a:r>
              <a:rPr lang="en-US" dirty="0"/>
              <a:t>. Consumption within the </a:t>
            </a:r>
            <a:r>
              <a:rPr lang="en-US" dirty="0" err="1"/>
              <a:t>organisation</a:t>
            </a:r>
            <a:r>
              <a:rPr lang="en-US" dirty="0"/>
              <a:t> is described with direct key figures. However, because resources and energy carriers are already consumed in the supply chain, in the provision of energy or later in the subsequent use of the product/service, indirect key figures should also be used. Indirect key figures therefore describe consumption that occurs outside the company.</a:t>
            </a:r>
          </a:p>
          <a:p>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49</a:t>
            </a:fld>
            <a:endParaRPr lang="de-DE"/>
          </a:p>
        </p:txBody>
      </p:sp>
    </p:spTree>
    <p:extLst>
      <p:ext uri="{BB962C8B-B14F-4D97-AF65-F5344CB8AC3E}">
        <p14:creationId xmlns:p14="http://schemas.microsoft.com/office/powerpoint/2010/main" val="42945685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1" dirty="0">
                <a:effectLst/>
              </a:rPr>
              <a:t>Cause-effect approach</a:t>
            </a:r>
            <a:r>
              <a:rPr lang="de-DE" sz="1200" dirty="0">
                <a:effectLst/>
              </a:rPr>
              <a:t> </a:t>
            </a:r>
          </a:p>
          <a:p>
            <a:r>
              <a:rPr lang="en-GB" sz="1200" kern="1200" dirty="0">
                <a:solidFill>
                  <a:schemeClr val="dk1"/>
                </a:solidFill>
                <a:effectLst/>
                <a:latin typeface="+mn-lt"/>
                <a:ea typeface="+mn-ea"/>
                <a:cs typeface="+mn-cs"/>
              </a:rPr>
              <a:t>Key figure (indicator) selection is based on identified influencing factors for important direct and indirect environmental aspects of the organisation. </a:t>
            </a:r>
            <a:endParaRPr lang="de-DE" sz="12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Tools: </a:t>
            </a:r>
            <a:r>
              <a:rPr lang="en-GB" sz="1200" kern="1200" dirty="0">
                <a:solidFill>
                  <a:schemeClr val="dk1"/>
                </a:solidFill>
                <a:effectLst/>
                <a:latin typeface="+mn-lt"/>
                <a:ea typeface="+mn-ea"/>
                <a:cs typeface="+mn-cs"/>
              </a:rPr>
              <a:t>Stakeholder, PESTEL and/or SWOT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dk1"/>
              </a:solidFill>
              <a:effectLst/>
              <a:latin typeface="+mn-lt"/>
              <a:ea typeface="+mn-ea"/>
              <a:cs typeface="+mn-cs"/>
            </a:endParaRPr>
          </a:p>
          <a:p>
            <a:r>
              <a:rPr lang="en-GB" sz="1200" b="1" kern="1200" dirty="0">
                <a:solidFill>
                  <a:schemeClr val="dk1"/>
                </a:solidFill>
                <a:effectLst/>
                <a:latin typeface="+mn-lt"/>
                <a:ea typeface="+mn-ea"/>
                <a:cs typeface="+mn-cs"/>
              </a:rPr>
              <a:t>Risk-bases approach</a:t>
            </a:r>
            <a:endParaRPr lang="de-DE" sz="1200" kern="1200" dirty="0">
              <a:solidFill>
                <a:schemeClr val="dk1"/>
              </a:solidFill>
              <a:effectLst/>
              <a:latin typeface="+mn-lt"/>
              <a:ea typeface="+mn-ea"/>
              <a:cs typeface="+mn-cs"/>
            </a:endParaRPr>
          </a:p>
          <a:p>
            <a:pPr lvl="0"/>
            <a:r>
              <a:rPr lang="en-GB" sz="1200" dirty="0">
                <a:effectLst/>
              </a:rPr>
              <a:t>Key figures (indicators) are based on the following identified risk types:</a:t>
            </a:r>
            <a:r>
              <a:rPr lang="de-DE" sz="1200" dirty="0">
                <a:effectLst/>
              </a:rPr>
              <a:t> </a:t>
            </a:r>
            <a:r>
              <a:rPr lang="en-GB" sz="1200" kern="1200" dirty="0">
                <a:solidFill>
                  <a:schemeClr val="dk1"/>
                </a:solidFill>
                <a:effectLst/>
                <a:latin typeface="+mn-lt"/>
                <a:ea typeface="+mn-ea"/>
                <a:cs typeface="+mn-cs"/>
              </a:rPr>
              <a:t>risks to the ecological environment,</a:t>
            </a:r>
            <a:r>
              <a:rPr lang="en-GB" sz="1200" kern="1200" baseline="0" dirty="0">
                <a:solidFill>
                  <a:schemeClr val="dk1"/>
                </a:solidFill>
                <a:effectLst/>
                <a:latin typeface="+mn-lt"/>
                <a:ea typeface="+mn-ea"/>
                <a:cs typeface="+mn-cs"/>
              </a:rPr>
              <a:t> </a:t>
            </a:r>
            <a:r>
              <a:rPr lang="en-GB" sz="1200" kern="1200" dirty="0">
                <a:solidFill>
                  <a:schemeClr val="dk1"/>
                </a:solidFill>
                <a:effectLst/>
                <a:latin typeface="+mn-lt"/>
                <a:ea typeface="+mn-ea"/>
                <a:cs typeface="+mn-cs"/>
              </a:rPr>
              <a:t>risks to human health, environmental aspects, high financial risks or high competitive risks </a:t>
            </a:r>
            <a:endParaRPr lang="de-DE" sz="12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effectLst/>
                <a:latin typeface="+mn-lt"/>
                <a:ea typeface="+mn-ea"/>
                <a:cs typeface="+mn-cs"/>
              </a:rPr>
              <a:t>Tool: </a:t>
            </a:r>
            <a:r>
              <a:rPr lang="de-DE" sz="1200" kern="1200" dirty="0" err="1">
                <a:solidFill>
                  <a:schemeClr val="dk1"/>
                </a:solidFill>
                <a:effectLst/>
                <a:latin typeface="+mn-lt"/>
                <a:ea typeface="+mn-ea"/>
                <a:cs typeface="+mn-cs"/>
              </a:rPr>
              <a:t>risk</a:t>
            </a:r>
            <a:r>
              <a:rPr lang="de-DE" sz="1200" kern="1200" dirty="0">
                <a:solidFill>
                  <a:schemeClr val="dk1"/>
                </a:solidFill>
                <a:effectLst/>
                <a:latin typeface="+mn-lt"/>
                <a:ea typeface="+mn-ea"/>
                <a:cs typeface="+mn-cs"/>
              </a:rPr>
              <a:t> </a:t>
            </a:r>
            <a:r>
              <a:rPr lang="de-DE" sz="1200" kern="1200" dirty="0" err="1">
                <a:solidFill>
                  <a:schemeClr val="dk1"/>
                </a:solidFill>
                <a:effectLst/>
                <a:latin typeface="+mn-lt"/>
                <a:ea typeface="+mn-ea"/>
                <a:cs typeface="+mn-cs"/>
              </a:rPr>
              <a:t>matrix</a:t>
            </a:r>
            <a:r>
              <a:rPr lang="de-DE" sz="1200" kern="1200" dirty="0">
                <a:solidFill>
                  <a:schemeClr val="dk1"/>
                </a:solidFill>
                <a:effectLst/>
                <a:latin typeface="+mn-lt"/>
                <a:ea typeface="+mn-ea"/>
                <a:cs typeface="+mn-cs"/>
              </a:rPr>
              <a:t> </a:t>
            </a:r>
          </a:p>
          <a:p>
            <a:endParaRPr lang="de-DE" dirty="0"/>
          </a:p>
          <a:p>
            <a:r>
              <a:rPr lang="en-GB" sz="1200" b="1" kern="1200" dirty="0">
                <a:solidFill>
                  <a:schemeClr val="dk1"/>
                </a:solidFill>
                <a:effectLst/>
                <a:latin typeface="+mn-lt"/>
                <a:ea typeface="+mn-ea"/>
                <a:cs typeface="+mn-cs"/>
              </a:rPr>
              <a:t>Life cycle approach</a:t>
            </a:r>
            <a:endParaRPr lang="de-DE"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It is based on environmental impacts of a product or service during its life cycle phase (development, production/implementation, use, disposal). </a:t>
            </a:r>
            <a:endParaRPr lang="de-DE" sz="12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Tools: </a:t>
            </a:r>
            <a:r>
              <a:rPr lang="en-GB" sz="1200" kern="1200" dirty="0">
                <a:solidFill>
                  <a:schemeClr val="dk1"/>
                </a:solidFill>
                <a:effectLst/>
                <a:latin typeface="+mn-lt"/>
                <a:ea typeface="+mn-ea"/>
                <a:cs typeface="+mn-cs"/>
              </a:rPr>
              <a:t>life cycle assessment, portfolio analysis; business process analysis, balanced scorecard.</a:t>
            </a:r>
            <a:endParaRPr lang="de-DE" sz="1200" kern="1200" dirty="0">
              <a:solidFill>
                <a:schemeClr val="dk1"/>
              </a:solidFill>
              <a:effectLst/>
              <a:latin typeface="+mn-lt"/>
              <a:ea typeface="+mn-ea"/>
              <a:cs typeface="+mn-cs"/>
            </a:endParaRPr>
          </a:p>
          <a:p>
            <a:endParaRPr lang="de-DE" dirty="0"/>
          </a:p>
          <a:p>
            <a:r>
              <a:rPr lang="en-GB" sz="1200" b="1" dirty="0">
                <a:effectLst/>
              </a:rPr>
              <a:t>Environmental reporting approach </a:t>
            </a:r>
          </a:p>
          <a:p>
            <a:r>
              <a:rPr lang="en-GB" sz="1200" kern="1200" dirty="0">
                <a:solidFill>
                  <a:schemeClr val="dk1"/>
                </a:solidFill>
                <a:effectLst/>
                <a:latin typeface="+mn-lt"/>
                <a:ea typeface="+mn-ea"/>
                <a:cs typeface="+mn-cs"/>
              </a:rPr>
              <a:t>Statutory or voluntary approach to environmental reporting selects its metrics based on statutory obligations or voluntary reporting commitment.</a:t>
            </a: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Tools: </a:t>
            </a:r>
            <a:r>
              <a:rPr lang="en-GB" sz="1200" kern="1200" dirty="0">
                <a:solidFill>
                  <a:schemeClr val="dk1"/>
                </a:solidFill>
                <a:effectLst/>
                <a:latin typeface="+mn-lt"/>
                <a:ea typeface="+mn-ea"/>
                <a:cs typeface="+mn-cs"/>
              </a:rPr>
              <a:t>Statutory register and/or application of a reporting standard.</a:t>
            </a:r>
            <a:endParaRPr lang="de-DE" sz="1200" kern="1200" dirty="0">
              <a:solidFill>
                <a:schemeClr val="dk1"/>
              </a:solidFill>
              <a:effectLst/>
              <a:latin typeface="+mn-lt"/>
              <a:ea typeface="+mn-ea"/>
              <a:cs typeface="+mn-cs"/>
            </a:endParaRPr>
          </a:p>
          <a:p>
            <a:endParaRPr lang="de-AT" dirty="0"/>
          </a:p>
        </p:txBody>
      </p:sp>
      <p:sp>
        <p:nvSpPr>
          <p:cNvPr id="4" name="Foliennummernplatzhalter 3"/>
          <p:cNvSpPr>
            <a:spLocks noGrp="1"/>
          </p:cNvSpPr>
          <p:nvPr>
            <p:ph type="sldNum" sz="quarter" idx="5"/>
          </p:nvPr>
        </p:nvSpPr>
        <p:spPr/>
        <p:txBody>
          <a:bodyPr/>
          <a:lstStyle/>
          <a:p>
            <a:fld id="{D9441661-A9B8-8C46-A779-63579DCBF06E}" type="slidenum">
              <a:rPr lang="de-DE" smtClean="0"/>
              <a:t>50</a:t>
            </a:fld>
            <a:endParaRPr lang="de-DE"/>
          </a:p>
        </p:txBody>
      </p:sp>
    </p:spTree>
    <p:extLst>
      <p:ext uri="{BB962C8B-B14F-4D97-AF65-F5344CB8AC3E}">
        <p14:creationId xmlns:p14="http://schemas.microsoft.com/office/powerpoint/2010/main" val="6527236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9441661-A9B8-8C46-A779-63579DCBF06E}" type="slidenum">
              <a:rPr lang="de-DE" smtClean="0"/>
              <a:t>51</a:t>
            </a:fld>
            <a:endParaRPr lang="de-DE"/>
          </a:p>
        </p:txBody>
      </p:sp>
    </p:spTree>
    <p:extLst>
      <p:ext uri="{BB962C8B-B14F-4D97-AF65-F5344CB8AC3E}">
        <p14:creationId xmlns:p14="http://schemas.microsoft.com/office/powerpoint/2010/main" val="20019917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Social organisations have a social mission and therefore have a social effect. Social sustainability focuses on the impact that the activities of the organisation have on internal and external stakeholders. Defined goals can be very diverse and examples are: </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Supporting diversity (e.g. increasing diversity among board members and employees). </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Training and further education of employees </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Selecting suppliers according to social aspects </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Measures in the area of a family-friendly workplace (e.g. possibility of part-time work and parental leave) </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Supporting the health of employees with projects in the area of workplace health promotion </a:t>
            </a:r>
            <a:endParaRPr lang="de-AT" sz="1200" kern="1200" dirty="0">
              <a:solidFill>
                <a:schemeClr val="tx1"/>
              </a:solidFill>
              <a:effectLst/>
              <a:latin typeface="+mn-lt"/>
              <a:ea typeface="+mn-ea"/>
              <a:cs typeface="+mn-cs"/>
            </a:endParaRPr>
          </a:p>
          <a:p>
            <a:endParaRPr lang="de-AT" dirty="0"/>
          </a:p>
        </p:txBody>
      </p:sp>
      <p:sp>
        <p:nvSpPr>
          <p:cNvPr id="4" name="Foliennummernplatzhalter 3"/>
          <p:cNvSpPr>
            <a:spLocks noGrp="1"/>
          </p:cNvSpPr>
          <p:nvPr>
            <p:ph type="sldNum" sz="quarter" idx="5"/>
          </p:nvPr>
        </p:nvSpPr>
        <p:spPr/>
        <p:txBody>
          <a:bodyPr/>
          <a:lstStyle/>
          <a:p>
            <a:fld id="{D9441661-A9B8-8C46-A779-63579DCBF06E}" type="slidenum">
              <a:rPr lang="de-DE" smtClean="0"/>
              <a:t>52</a:t>
            </a:fld>
            <a:endParaRPr lang="de-DE"/>
          </a:p>
        </p:txBody>
      </p:sp>
    </p:spTree>
    <p:extLst>
      <p:ext uri="{BB962C8B-B14F-4D97-AF65-F5344CB8AC3E}">
        <p14:creationId xmlns:p14="http://schemas.microsoft.com/office/powerpoint/2010/main" val="2829559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According to </a:t>
            </a:r>
            <a:r>
              <a:rPr lang="en-US" dirty="0" err="1"/>
              <a:t>Kortendieck</a:t>
            </a:r>
            <a:r>
              <a:rPr lang="en-US" dirty="0"/>
              <a:t> &amp; </a:t>
            </a:r>
            <a:r>
              <a:rPr lang="en-US" dirty="0" err="1"/>
              <a:t>Stepanek</a:t>
            </a:r>
            <a:r>
              <a:rPr lang="en-US" dirty="0"/>
              <a:t> (2019), in addition to the clear formulation of objectives, the evaluation of what has been achieved, the current status and the development of measures are important parts of controlling.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 support the management, controlling works with comparisons of target and actual figures and variance analyses. This helps the management to focus on the objectives and to support the executives in the decision-making process.  </a:t>
            </a:r>
            <a:endParaRPr lang="de-DE" sz="1200" kern="1200" dirty="0">
              <a:solidFill>
                <a:schemeClr val="tx1"/>
              </a:solidFill>
              <a:effectLst/>
              <a:latin typeface="+mn-lt"/>
              <a:ea typeface="+mn-ea"/>
              <a:cs typeface="+mn-cs"/>
            </a:endParaRPr>
          </a:p>
          <a:p>
            <a:endParaRPr lang="en-US" dirty="0"/>
          </a:p>
        </p:txBody>
      </p:sp>
      <p:sp>
        <p:nvSpPr>
          <p:cNvPr id="4" name="Foliennummernplatzhalter 3"/>
          <p:cNvSpPr>
            <a:spLocks noGrp="1"/>
          </p:cNvSpPr>
          <p:nvPr>
            <p:ph type="sldNum" sz="quarter" idx="10"/>
          </p:nvPr>
        </p:nvSpPr>
        <p:spPr/>
        <p:txBody>
          <a:bodyPr/>
          <a:lstStyle/>
          <a:p>
            <a:fld id="{D9441661-A9B8-8C46-A779-63579DCBF06E}" type="slidenum">
              <a:rPr lang="de-DE" smtClean="0"/>
              <a:t>6</a:t>
            </a:fld>
            <a:endParaRPr lang="de-DE"/>
          </a:p>
        </p:txBody>
      </p:sp>
    </p:spTree>
    <p:extLst>
      <p:ext uri="{BB962C8B-B14F-4D97-AF65-F5344CB8AC3E}">
        <p14:creationId xmlns:p14="http://schemas.microsoft.com/office/powerpoint/2010/main" val="40956584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Different standardised reporting systems can also be used for Green Controlling in social enterprises. </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A reporting system gives organisations the opportunity to report on their environmental and social performance in a standardised way.</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In addition, the use of defined standards and guidelines simplifies the work of defining key figures and indicators as well as the evaluation of corresponding measures. </a:t>
            </a:r>
          </a:p>
          <a:p>
            <a:pPr>
              <a:lnSpc>
                <a:spcPct val="107000"/>
              </a:lnSpc>
              <a:spcAft>
                <a:spcPts val="8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As an example of Green Controlling for social enterprises, the </a:t>
            </a: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common good report</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is described here. Organisations must have this report as well as an audit certificate if they are preparing a common good balance sheet. </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For the common good report, the organisation will be evaluated on the basis of 20 common good themes. These 20 themes represent overview categories that are further subdivided.</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53</a:t>
            </a:fld>
            <a:endParaRPr lang="de-DE"/>
          </a:p>
        </p:txBody>
      </p:sp>
    </p:spTree>
    <p:extLst>
      <p:ext uri="{BB962C8B-B14F-4D97-AF65-F5344CB8AC3E}">
        <p14:creationId xmlns:p14="http://schemas.microsoft.com/office/powerpoint/2010/main" val="9335214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common good report is prepared in a balancing process. Included in this are different touch points such as,</a:t>
            </a:r>
            <a:r>
              <a:rPr lang="en-US" b="1" dirty="0"/>
              <a:t> (A) suppliers, (B) owners, equity- and financial service providers, (C) employees, including co-working employees, (D) customers </a:t>
            </a:r>
            <a:r>
              <a:rPr lang="en-US" dirty="0"/>
              <a:t>and other companies and </a:t>
            </a:r>
            <a:r>
              <a:rPr lang="en-US" b="1" dirty="0"/>
              <a:t>(E) social environment. </a:t>
            </a:r>
          </a:p>
          <a:p>
            <a:r>
              <a:rPr lang="en-US" dirty="0"/>
              <a:t>These are evaluated according to the four values on which the common good economy passes: human dignity, solidarity and social justice, environmental sustainability, transparency and co-determination. For each theme, either plus points or negative points (for negative aspects) are given. </a:t>
            </a:r>
          </a:p>
          <a:p>
            <a:endParaRPr lang="en-US" dirty="0"/>
          </a:p>
          <a:p>
            <a:r>
              <a:rPr lang="en-US" dirty="0"/>
              <a:t>In the following we will concentrate on the red-marked points as examples. </a:t>
            </a:r>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54</a:t>
            </a:fld>
            <a:endParaRPr lang="de-DE"/>
          </a:p>
        </p:txBody>
      </p:sp>
    </p:spTree>
    <p:extLst>
      <p:ext uri="{BB962C8B-B14F-4D97-AF65-F5344CB8AC3E}">
        <p14:creationId xmlns:p14="http://schemas.microsoft.com/office/powerpoint/2010/main" val="16187955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A1.1 Working </a:t>
            </a:r>
            <a:r>
              <a:rPr lang="de-DE" b="1" dirty="0" err="1"/>
              <a:t>conditions</a:t>
            </a:r>
            <a:r>
              <a:rPr lang="de-DE" b="1" dirty="0"/>
              <a:t> and social </a:t>
            </a:r>
            <a:r>
              <a:rPr lang="de-DE" b="1" dirty="0" err="1"/>
              <a:t>impact</a:t>
            </a:r>
            <a:r>
              <a:rPr lang="de-DE" b="1" dirty="0"/>
              <a:t> in </a:t>
            </a:r>
            <a:r>
              <a:rPr lang="de-DE" b="1" dirty="0" err="1"/>
              <a:t>the</a:t>
            </a:r>
            <a:r>
              <a:rPr lang="de-DE" b="1" dirty="0"/>
              <a:t> </a:t>
            </a:r>
            <a:r>
              <a:rPr lang="de-DE" b="1" dirty="0" err="1"/>
              <a:t>supply</a:t>
            </a:r>
            <a:r>
              <a:rPr lang="de-DE" b="1" dirty="0"/>
              <a:t> </a:t>
            </a:r>
            <a:r>
              <a:rPr lang="de-DE" b="1" dirty="0" err="1"/>
              <a:t>chain</a:t>
            </a:r>
            <a:endParaRPr lang="de-D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This evaluates which products and services the organisation purchases. Appropriate measures should be taken to create humane conditions along the entire supply chain. </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Questions that the organisation has to deal with are, for example: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Which products/services are purchased and which certificates do these products/services have? </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How are suppliers selected? </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How will it be checked if there are violations of human dignity?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latin typeface="+mn-lt"/>
                <a:ea typeface="+mn-ea"/>
                <a:cs typeface="+mn-cs"/>
              </a:rPr>
              <a:t>A1.2 Negative </a:t>
            </a:r>
            <a:r>
              <a:rPr lang="de-DE" sz="1200" b="1" kern="1200" dirty="0" err="1">
                <a:solidFill>
                  <a:schemeClr val="tx1"/>
                </a:solidFill>
                <a:latin typeface="+mn-lt"/>
                <a:ea typeface="+mn-ea"/>
                <a:cs typeface="+mn-cs"/>
              </a:rPr>
              <a:t>aspects</a:t>
            </a:r>
            <a:r>
              <a:rPr lang="de-DE" sz="1200" b="1" kern="1200" dirty="0">
                <a:solidFill>
                  <a:schemeClr val="tx1"/>
                </a:solidFill>
                <a:latin typeface="+mn-lt"/>
                <a:ea typeface="+mn-ea"/>
                <a:cs typeface="+mn-cs"/>
              </a:rPr>
              <a:t>: Violation </a:t>
            </a:r>
            <a:r>
              <a:rPr lang="de-DE" sz="1200" b="1" kern="1200" dirty="0" err="1">
                <a:solidFill>
                  <a:schemeClr val="tx1"/>
                </a:solidFill>
                <a:latin typeface="+mn-lt"/>
                <a:ea typeface="+mn-ea"/>
                <a:cs typeface="+mn-cs"/>
              </a:rPr>
              <a:t>of</a:t>
            </a:r>
            <a:r>
              <a:rPr lang="de-DE" sz="1200" b="1" kern="1200" dirty="0">
                <a:solidFill>
                  <a:schemeClr val="tx1"/>
                </a:solidFill>
                <a:latin typeface="+mn-lt"/>
                <a:ea typeface="+mn-ea"/>
                <a:cs typeface="+mn-cs"/>
              </a:rPr>
              <a:t> human </a:t>
            </a:r>
            <a:r>
              <a:rPr lang="de-DE" sz="1200" b="1" kern="1200" dirty="0" err="1">
                <a:solidFill>
                  <a:schemeClr val="tx1"/>
                </a:solidFill>
                <a:latin typeface="+mn-lt"/>
                <a:ea typeface="+mn-ea"/>
                <a:cs typeface="+mn-cs"/>
              </a:rPr>
              <a:t>dignity</a:t>
            </a:r>
            <a:r>
              <a:rPr lang="de-DE" sz="1200" b="1" kern="1200" dirty="0">
                <a:solidFill>
                  <a:schemeClr val="tx1"/>
                </a:solidFill>
                <a:latin typeface="+mn-lt"/>
                <a:ea typeface="+mn-ea"/>
                <a:cs typeface="+mn-cs"/>
              </a:rPr>
              <a:t> in </a:t>
            </a:r>
            <a:r>
              <a:rPr lang="de-DE" sz="1200" b="1" kern="1200" dirty="0" err="1">
                <a:solidFill>
                  <a:schemeClr val="tx1"/>
                </a:solidFill>
                <a:latin typeface="+mn-lt"/>
                <a:ea typeface="+mn-ea"/>
                <a:cs typeface="+mn-cs"/>
              </a:rPr>
              <a:t>the</a:t>
            </a:r>
            <a:r>
              <a:rPr lang="de-DE" sz="1200" b="1" kern="1200" dirty="0">
                <a:solidFill>
                  <a:schemeClr val="tx1"/>
                </a:solidFill>
                <a:latin typeface="+mn-lt"/>
                <a:ea typeface="+mn-ea"/>
                <a:cs typeface="+mn-cs"/>
              </a:rPr>
              <a:t> </a:t>
            </a:r>
            <a:r>
              <a:rPr lang="de-DE" sz="1200" b="1" kern="1200" dirty="0" err="1">
                <a:solidFill>
                  <a:schemeClr val="tx1"/>
                </a:solidFill>
                <a:latin typeface="+mn-lt"/>
                <a:ea typeface="+mn-ea"/>
                <a:cs typeface="+mn-cs"/>
              </a:rPr>
              <a:t>supply</a:t>
            </a:r>
            <a:r>
              <a:rPr lang="de-DE" sz="1200" b="1" kern="1200" dirty="0">
                <a:solidFill>
                  <a:schemeClr val="tx1"/>
                </a:solidFill>
                <a:latin typeface="+mn-lt"/>
                <a:ea typeface="+mn-ea"/>
                <a:cs typeface="+mn-cs"/>
              </a:rPr>
              <a:t> </a:t>
            </a:r>
            <a:r>
              <a:rPr lang="de-DE" sz="1200" b="1" kern="1200" dirty="0" err="1">
                <a:solidFill>
                  <a:schemeClr val="tx1"/>
                </a:solidFill>
                <a:latin typeface="+mn-lt"/>
                <a:ea typeface="+mn-ea"/>
                <a:cs typeface="+mn-cs"/>
              </a:rPr>
              <a:t>chain</a:t>
            </a:r>
            <a:r>
              <a:rPr lang="de-DE" sz="1200" b="1" kern="1200" dirty="0">
                <a:solidFill>
                  <a:schemeClr val="tx1"/>
                </a:solidFill>
                <a:latin typeface="+mn-lt"/>
                <a:ea typeface="+mn-ea"/>
                <a:cs typeface="+mn-cs"/>
              </a:rPr>
              <a:t> </a:t>
            </a:r>
            <a:endParaRPr lang="de-DE" sz="1800" b="1" kern="1200" dirty="0">
              <a:solidFill>
                <a:schemeClr val="tx1"/>
              </a:solidFill>
              <a:effectLst/>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production of goods is often associated with social problems.</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Questions that the organisation has to deal with are, for example: </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Which areas of the supply chain have a high risk of human dignity violations and what measures are taken to avoid or reduce them?</a:t>
            </a:r>
            <a:endParaRPr lang="de-DE" sz="18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endParaRPr lang="de-AT" dirty="0"/>
          </a:p>
        </p:txBody>
      </p:sp>
      <p:sp>
        <p:nvSpPr>
          <p:cNvPr id="4" name="Foliennummernplatzhalter 3"/>
          <p:cNvSpPr>
            <a:spLocks noGrp="1"/>
          </p:cNvSpPr>
          <p:nvPr>
            <p:ph type="sldNum" sz="quarter" idx="5"/>
          </p:nvPr>
        </p:nvSpPr>
        <p:spPr/>
        <p:txBody>
          <a:bodyPr/>
          <a:lstStyle/>
          <a:p>
            <a:fld id="{D9441661-A9B8-8C46-A779-63579DCBF06E}" type="slidenum">
              <a:rPr lang="de-DE" smtClean="0"/>
              <a:t>55</a:t>
            </a:fld>
            <a:endParaRPr lang="de-DE"/>
          </a:p>
        </p:txBody>
      </p:sp>
    </p:spTree>
    <p:extLst>
      <p:ext uri="{BB962C8B-B14F-4D97-AF65-F5344CB8AC3E}">
        <p14:creationId xmlns:p14="http://schemas.microsoft.com/office/powerpoint/2010/main" val="15316626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B2.1 </a:t>
            </a:r>
            <a:r>
              <a:rPr lang="de-DE" b="1" dirty="0" err="1"/>
              <a:t>Solidarity</a:t>
            </a:r>
            <a:r>
              <a:rPr lang="de-DE" b="1" dirty="0"/>
              <a:t> and Common </a:t>
            </a:r>
            <a:r>
              <a:rPr lang="de-DE" b="1" dirty="0" err="1"/>
              <a:t>Good-oriente</a:t>
            </a:r>
            <a:r>
              <a:rPr lang="de-DE" b="1" dirty="0"/>
              <a:t> </a:t>
            </a:r>
            <a:r>
              <a:rPr lang="de-DE" b="1" dirty="0" err="1"/>
              <a:t>us</a:t>
            </a:r>
            <a:r>
              <a:rPr lang="de-DE" b="1" dirty="0"/>
              <a:t> </a:t>
            </a:r>
            <a:r>
              <a:rPr lang="de-DE" b="1" dirty="0" err="1"/>
              <a:t>of</a:t>
            </a:r>
            <a:r>
              <a:rPr lang="de-DE" b="1" dirty="0"/>
              <a:t> </a:t>
            </a:r>
            <a:r>
              <a:rPr lang="de-DE" b="1" dirty="0" err="1"/>
              <a:t>funds</a:t>
            </a:r>
            <a:r>
              <a:rPr lang="de-DE" b="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Operating surpluses first and foremost are used to secure its own future a fair income for the shareholders. </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Questions that the organisation has to deal with are, for example: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What investment expenditures are necessary to secure the company´s future and much how much coverage and additional risk provision are available? </a:t>
            </a:r>
            <a:endParaRPr lang="de-DE" sz="18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B2.2 Negative </a:t>
            </a:r>
            <a:r>
              <a:rPr lang="de-DE" dirty="0" err="1"/>
              <a:t>aspects</a:t>
            </a:r>
            <a:r>
              <a:rPr lang="de-DE" dirty="0"/>
              <a:t>: Unfair </a:t>
            </a:r>
            <a:r>
              <a:rPr lang="de-DE" dirty="0" err="1"/>
              <a:t>distribution</a:t>
            </a:r>
            <a:r>
              <a:rPr lang="de-DE" dirty="0"/>
              <a:t> </a:t>
            </a:r>
            <a:r>
              <a:rPr lang="de-DE" dirty="0" err="1"/>
              <a:t>of</a:t>
            </a:r>
            <a:r>
              <a:rPr lang="de-DE" dirty="0"/>
              <a:t> </a:t>
            </a:r>
            <a:r>
              <a:rPr lang="de-DE" dirty="0" err="1"/>
              <a:t>funds</a:t>
            </a:r>
            <a:r>
              <a:rPr lang="de-D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Examples of unfair distribution are job cuts or relocation of a whole workplace. Also the distribution of double-digit dividends on shares on non-active members are considered as unfair distribution. Questions that the organisation has to deal with are, for example:</a:t>
            </a:r>
            <a:endParaRPr lang="de-DE" sz="18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Why was a location moved or even closed despite being in profit? </a:t>
            </a:r>
            <a:endParaRPr lang="de-DE" sz="18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What is the reason for jobs being reduced in the organisation despite stable profits? </a:t>
            </a:r>
            <a:endParaRPr lang="de-DE" sz="18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endParaRPr lang="de-DE" dirty="0"/>
          </a:p>
          <a:p>
            <a:endParaRPr lang="de-DE" dirty="0"/>
          </a:p>
          <a:p>
            <a:endParaRPr lang="de-DE" dirty="0"/>
          </a:p>
          <a:p>
            <a:endParaRPr lang="de-DE" dirty="0"/>
          </a:p>
          <a:p>
            <a:endParaRPr lang="de-DE" dirty="0"/>
          </a:p>
          <a:p>
            <a:endParaRPr lang="de-DE" dirty="0"/>
          </a:p>
          <a:p>
            <a:r>
              <a:rPr lang="en-GB" sz="1200" dirty="0">
                <a:effectLst/>
                <a:latin typeface="+mn-lt"/>
                <a:ea typeface="Times New Roman" panose="02020603050405020304" pitchFamily="18" charset="0"/>
                <a:cs typeface="Times New Roman" panose="02020603050405020304" pitchFamily="18" charset="0"/>
              </a:rPr>
              <a:t>Questions for the organisation </a:t>
            </a:r>
            <a:r>
              <a:rPr lang="en-GB" sz="1200" dirty="0" err="1">
                <a:effectLst/>
                <a:latin typeface="+mn-lt"/>
                <a:ea typeface="Times New Roman" panose="02020603050405020304" pitchFamily="18" charset="0"/>
                <a:cs typeface="Times New Roman" panose="02020603050405020304" pitchFamily="18" charset="0"/>
              </a:rPr>
              <a:t>e.g</a:t>
            </a:r>
            <a:endParaRPr lang="de-AT" dirty="0"/>
          </a:p>
        </p:txBody>
      </p:sp>
      <p:sp>
        <p:nvSpPr>
          <p:cNvPr id="4" name="Foliennummernplatzhalter 3"/>
          <p:cNvSpPr>
            <a:spLocks noGrp="1"/>
          </p:cNvSpPr>
          <p:nvPr>
            <p:ph type="sldNum" sz="quarter" idx="5"/>
          </p:nvPr>
        </p:nvSpPr>
        <p:spPr/>
        <p:txBody>
          <a:bodyPr/>
          <a:lstStyle/>
          <a:p>
            <a:fld id="{D9441661-A9B8-8C46-A779-63579DCBF06E}" type="slidenum">
              <a:rPr lang="de-DE" smtClean="0"/>
              <a:t>56</a:t>
            </a:fld>
            <a:endParaRPr lang="de-DE"/>
          </a:p>
        </p:txBody>
      </p:sp>
    </p:spTree>
    <p:extLst>
      <p:ext uri="{BB962C8B-B14F-4D97-AF65-F5344CB8AC3E}">
        <p14:creationId xmlns:p14="http://schemas.microsoft.com/office/powerpoint/2010/main" val="40124646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07000"/>
              </a:lnSpc>
              <a:spcAft>
                <a:spcPts val="75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C3 Environmentally friendly behaviour of staff </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gn="just">
              <a:lnSpc>
                <a:spcPct val="107000"/>
              </a:lnSpc>
              <a:spcAft>
                <a:spcPts val="750"/>
              </a:spcAft>
              <a:buFont typeface="Symbol" panose="05050102010706020507" pitchFamily="18" charset="2"/>
              <a:buNone/>
            </a:pPr>
            <a:r>
              <a:rPr lang="en-GB" sz="1200" u="sng" dirty="0">
                <a:effectLst/>
                <a:latin typeface="Arial" panose="020B0604020202020204" pitchFamily="34" charset="0"/>
                <a:ea typeface="Times New Roman" panose="02020603050405020304" pitchFamily="18" charset="0"/>
                <a:cs typeface="Times New Roman" panose="02020603050405020304" pitchFamily="18" charset="0"/>
              </a:rPr>
              <a:t>C3.1 Food during work hours </a:t>
            </a:r>
            <a:endParaRPr lang="de-DE" sz="1200" u="sng"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lnSpc>
                <a:spcPct val="107000"/>
              </a:lnSpc>
              <a:spcAft>
                <a:spcPts val="750"/>
              </a:spcAft>
              <a:buFont typeface="Symbol" panose="05050102010706020507" pitchFamily="18" charset="2"/>
              <a:buNone/>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An ecological shift also requires changes in awareness of ecological contexts and impulses for new eating habits.  </a:t>
            </a:r>
            <a:endParaRPr lang="de-DE"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lnSpc>
                <a:spcPct val="107000"/>
              </a:lnSpc>
              <a:spcAft>
                <a:spcPts val="750"/>
              </a:spcAft>
              <a:buFont typeface="Symbol" panose="05050102010706020507" pitchFamily="18" charset="2"/>
              <a:buNone/>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Questions that the organisation has to deal with are, for example:</a:t>
            </a:r>
            <a:endParaRPr lang="de-DE"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171450" lvl="0" indent="-171450" algn="just">
              <a:lnSpc>
                <a:spcPct val="107000"/>
              </a:lnSpc>
              <a:spcAft>
                <a:spcPts val="75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How much importance does the organisation place on the origin of the food offered in its workplace? </a:t>
            </a:r>
            <a:endParaRPr lang="de-DE"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171450" lvl="0" indent="-171450" algn="just">
              <a:lnSpc>
                <a:spcPct val="107000"/>
              </a:lnSpc>
              <a:spcAft>
                <a:spcPts val="75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What is offered in the canteen? </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1200" u="none"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750"/>
              </a:spcAft>
            </a:pPr>
            <a:r>
              <a:rPr lang="en-GB" sz="1200" u="sng" dirty="0">
                <a:effectLst/>
                <a:latin typeface="Arial" panose="020B0604020202020204" pitchFamily="34" charset="0"/>
                <a:ea typeface="Times New Roman" panose="02020603050405020304" pitchFamily="18" charset="0"/>
                <a:cs typeface="Times New Roman" panose="02020603050405020304" pitchFamily="18" charset="0"/>
              </a:rPr>
              <a:t>C3.2 Travel to work </a:t>
            </a:r>
            <a:endParaRPr lang="de-DE" sz="1200" u="sng"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75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Work-related travel represents a significant factor in reducing CO</a:t>
            </a:r>
            <a:r>
              <a:rPr lang="en-GB" sz="1200" baseline="-25000" dirty="0">
                <a:effectLst/>
                <a:latin typeface="Arial" panose="020B0604020202020204" pitchFamily="34" charset="0"/>
                <a:ea typeface="Times New Roman" panose="02020603050405020304" pitchFamily="18" charset="0"/>
                <a:cs typeface="Times New Roman" panose="02020603050405020304" pitchFamily="18" charset="0"/>
              </a:rPr>
              <a:t>2 </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emissions. </a:t>
            </a:r>
            <a:endParaRPr lang="de-DE"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75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Questions that the organisation has to deal with are, for example: </a:t>
            </a:r>
            <a:endParaRPr lang="de-DE"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171450" lvl="0" indent="-171450" algn="just" defTabSz="914400" rtl="0" eaLnBrk="1" latinLnBrk="0" hangingPunct="1">
              <a:lnSpc>
                <a:spcPct val="107000"/>
              </a:lnSpc>
              <a:spcAft>
                <a:spcPts val="750"/>
              </a:spcAft>
              <a:buFont typeface="Arial" panose="020B0604020202020204" pitchFamily="34" charset="0"/>
              <a:buChar char="•"/>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What means of transport to the employees us to come to work? </a:t>
            </a:r>
            <a:endParaRPr lang="de-DE"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171450" lvl="0" indent="-171450" algn="just" defTabSz="914400" rtl="0" eaLnBrk="1" latinLnBrk="0" hangingPunct="1">
              <a:lnSpc>
                <a:spcPct val="107000"/>
              </a:lnSpc>
              <a:spcAft>
                <a:spcPts val="750"/>
              </a:spcAft>
              <a:buFont typeface="Arial" panose="020B0604020202020204" pitchFamily="34" charset="0"/>
              <a:buChar char="•"/>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What incentives does the company provide to promote environmentally-friendly means of commuting, including business trips? </a:t>
            </a:r>
            <a:endParaRPr lang="de-DE"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en-GB" sz="120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gn="just">
              <a:lnSpc>
                <a:spcPct val="107000"/>
              </a:lnSpc>
              <a:spcAft>
                <a:spcPts val="750"/>
              </a:spcAft>
              <a:buFont typeface="Symbol" panose="05050102010706020507" pitchFamily="18" charset="2"/>
              <a:buNone/>
            </a:pPr>
            <a:r>
              <a:rPr lang="en-GB" sz="1200" u="sng" dirty="0">
                <a:effectLst/>
                <a:latin typeface="Arial" panose="020B0604020202020204" pitchFamily="34" charset="0"/>
                <a:ea typeface="Times New Roman" panose="02020603050405020304" pitchFamily="18" charset="0"/>
                <a:cs typeface="Times New Roman" panose="02020603050405020304" pitchFamily="18" charset="0"/>
              </a:rPr>
              <a:t>C3.3 Organisation culture, cultivating awareness for an environmentally-friendly approach </a:t>
            </a:r>
            <a:endParaRPr lang="de-DE" sz="1200" u="sng"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lnSpc>
                <a:spcPct val="107000"/>
              </a:lnSpc>
              <a:spcAft>
                <a:spcPts val="750"/>
              </a:spcAft>
              <a:buFont typeface="Symbol" panose="05050102010706020507" pitchFamily="18" charset="2"/>
              <a:buNone/>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Establishing environmentally-friendly behaviour needs knowledge, guidance and practice. An in-house concept of environmentally-friendly behaviour is useful. </a:t>
            </a:r>
            <a:endParaRPr lang="de-DE"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lnSpc>
                <a:spcPct val="107000"/>
              </a:lnSpc>
              <a:spcAft>
                <a:spcPts val="750"/>
              </a:spcAft>
              <a:buFont typeface="Symbol" panose="05050102010706020507" pitchFamily="18" charset="2"/>
              <a:buNone/>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Questions that the organisation has to deal with are, for example: </a:t>
            </a:r>
            <a:endParaRPr lang="de-DE"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171450" lvl="0" indent="-171450" algn="just" defTabSz="914400" rtl="0" eaLnBrk="1" latinLnBrk="0" hangingPunct="1">
              <a:lnSpc>
                <a:spcPct val="107000"/>
              </a:lnSpc>
              <a:spcAft>
                <a:spcPts val="750"/>
              </a:spcAft>
              <a:buFont typeface="Arial" panose="020B0604020202020204" pitchFamily="34" charset="0"/>
              <a:buChar char="•"/>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How can the organisational culture be describe in regard to the environment? </a:t>
            </a:r>
            <a:endParaRPr lang="de-DE"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171450" lvl="0" indent="-171450" algn="just" defTabSz="914400" rtl="0" eaLnBrk="1" latinLnBrk="0" hangingPunct="1">
              <a:lnSpc>
                <a:spcPct val="107000"/>
              </a:lnSpc>
              <a:spcAft>
                <a:spcPts val="750"/>
              </a:spcAft>
              <a:buFont typeface="Arial" panose="020B0604020202020204" pitchFamily="34" charset="0"/>
              <a:buChar char="•"/>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What awareness-raising activities take place? </a:t>
            </a:r>
            <a:endParaRPr lang="de-DE"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en-GB" sz="120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gn="just">
              <a:lnSpc>
                <a:spcPct val="107000"/>
              </a:lnSpc>
              <a:spcAft>
                <a:spcPts val="750"/>
              </a:spcAft>
              <a:buFont typeface="Symbol" panose="05050102010706020507" pitchFamily="18" charset="2"/>
              <a:buNone/>
            </a:pPr>
            <a:r>
              <a:rPr lang="en-GB" sz="1200" u="sng" dirty="0">
                <a:effectLst/>
                <a:latin typeface="Arial" panose="020B0604020202020204" pitchFamily="34" charset="0"/>
                <a:ea typeface="Times New Roman" panose="02020603050405020304" pitchFamily="18" charset="0"/>
                <a:cs typeface="Times New Roman" panose="02020603050405020304" pitchFamily="18" charset="0"/>
              </a:rPr>
              <a:t>C3.4 Negative aspect: guidance on waste / environmentally damaging practices </a:t>
            </a:r>
            <a:endParaRPr lang="de-DE" sz="1200" u="sng"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lnSpc>
                <a:spcPct val="107000"/>
              </a:lnSpc>
              <a:spcAft>
                <a:spcPts val="750"/>
              </a:spcAft>
              <a:buFont typeface="Symbol" panose="05050102010706020507" pitchFamily="18" charset="2"/>
              <a:buNone/>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If environmentally harmful practices or a waste of resources have been identified, it is negative for the society. </a:t>
            </a:r>
            <a:endParaRPr lang="de-DE"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lnSpc>
                <a:spcPct val="107000"/>
              </a:lnSpc>
              <a:spcAft>
                <a:spcPts val="750"/>
              </a:spcAft>
              <a:buFont typeface="Symbol" panose="05050102010706020507" pitchFamily="18" charset="2"/>
              <a:buNone/>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Questions that the organisation has to deal with are, for example: </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marL="171450" lvl="0" indent="-171450" algn="just" defTabSz="914400" rtl="0" eaLnBrk="1" latinLnBrk="0" hangingPunct="1">
              <a:lnSpc>
                <a:spcPct val="107000"/>
              </a:lnSpc>
              <a:spcAft>
                <a:spcPts val="750"/>
              </a:spcAft>
              <a:buFont typeface="Arial" panose="020B0604020202020204" pitchFamily="34" charset="0"/>
              <a:buChar char="•"/>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Do negative aspects apply to the organisation, such as e.g. consumer products with a high proportion of packaging, there is a prohibition on the use of ecologically friendly products or careless handling of waste is visible? </a:t>
            </a:r>
            <a:endParaRPr lang="de-DE"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57</a:t>
            </a:fld>
            <a:endParaRPr lang="de-DE"/>
          </a:p>
        </p:txBody>
      </p:sp>
    </p:spTree>
    <p:extLst>
      <p:ext uri="{BB962C8B-B14F-4D97-AF65-F5344CB8AC3E}">
        <p14:creationId xmlns:p14="http://schemas.microsoft.com/office/powerpoint/2010/main" val="13735497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lgn="just">
              <a:lnSpc>
                <a:spcPct val="107000"/>
              </a:lnSpc>
              <a:spcAft>
                <a:spcPts val="750"/>
              </a:spcAft>
              <a:buFont typeface="Symbol" panose="05050102010706020507" pitchFamily="18" charset="2"/>
              <a:buNone/>
            </a:pPr>
            <a:r>
              <a:rPr lang="en-GB" sz="1200" u="sng" dirty="0">
                <a:effectLst/>
                <a:latin typeface="Arial" panose="020B0604020202020204" pitchFamily="34" charset="0"/>
                <a:ea typeface="Times New Roman" panose="02020603050405020304" pitchFamily="18" charset="0"/>
                <a:cs typeface="Times New Roman" panose="02020603050405020304" pitchFamily="18" charset="0"/>
              </a:rPr>
              <a:t>D4.1 Customer participation, joint product development and market research </a:t>
            </a:r>
            <a:endParaRPr lang="de-DE" sz="1200" u="sng"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lnSpc>
                <a:spcPct val="107000"/>
              </a:lnSpc>
              <a:spcAft>
                <a:spcPts val="750"/>
              </a:spcAft>
              <a:buFont typeface="Symbol" panose="05050102010706020507" pitchFamily="18" charset="2"/>
              <a:buNone/>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Participation gives customers a voice and necessitates unfiltered communication right up to the management level. A participatory approach to product development and market research allows customers to contribute their ideas and wishes. Products that successfully fulfil sustainability criteria should be given special attention. </a:t>
            </a:r>
            <a:endParaRPr lang="de-DE"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lnSpc>
                <a:spcPct val="107000"/>
              </a:lnSpc>
              <a:spcAft>
                <a:spcPts val="750"/>
              </a:spcAft>
              <a:buFont typeface="Symbol" panose="05050102010706020507" pitchFamily="18" charset="2"/>
              <a:buNone/>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Questions that the organisation has to deal with are, for example:</a:t>
            </a:r>
            <a:endParaRPr lang="de-DE"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171450" lvl="0" indent="-171450" algn="just">
              <a:lnSpc>
                <a:spcPct val="107000"/>
              </a:lnSpc>
              <a:spcAft>
                <a:spcPts val="75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What specific opportunities for co-determination and decision making rights for customers are existing? </a:t>
            </a:r>
            <a:endParaRPr lang="de-DE"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171450" lvl="0" indent="-171450" algn="just">
              <a:lnSpc>
                <a:spcPct val="107000"/>
              </a:lnSpc>
              <a:spcAft>
                <a:spcPts val="75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Are products and services with a higher sustainability impact developed in cooperation with customers? </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marL="180340">
              <a:lnSpc>
                <a:spcPct val="107000"/>
              </a:lnSpc>
              <a:spcAft>
                <a:spcPts val="75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gn="just">
              <a:lnSpc>
                <a:spcPct val="107000"/>
              </a:lnSpc>
              <a:spcAft>
                <a:spcPts val="750"/>
              </a:spcAft>
              <a:buFont typeface="Symbol" panose="05050102010706020507" pitchFamily="18" charset="2"/>
              <a:buNone/>
            </a:pPr>
            <a:r>
              <a:rPr lang="en-GB" sz="1200" u="sng" dirty="0">
                <a:effectLst/>
                <a:latin typeface="Arial" panose="020B0604020202020204" pitchFamily="34" charset="0"/>
                <a:ea typeface="Times New Roman" panose="02020603050405020304" pitchFamily="18" charset="0"/>
                <a:cs typeface="Times New Roman" panose="02020603050405020304" pitchFamily="18" charset="0"/>
              </a:rPr>
              <a:t>D4.2 Product transparency </a:t>
            </a:r>
            <a:endParaRPr lang="de-DE" sz="1200" u="sng"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lnSpc>
                <a:spcPct val="107000"/>
              </a:lnSpc>
              <a:spcAft>
                <a:spcPts val="750"/>
              </a:spcAft>
              <a:buFont typeface="Symbol" panose="05050102010706020507" pitchFamily="18" charset="2"/>
              <a:buNone/>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Product transparency enables customers to make accurate judgements on the (higher) environmental and social quality of products and services. </a:t>
            </a:r>
            <a:endParaRPr lang="de-DE"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lnSpc>
                <a:spcPct val="107000"/>
              </a:lnSpc>
              <a:spcAft>
                <a:spcPts val="750"/>
              </a:spcAft>
              <a:buFont typeface="Symbol" panose="05050102010706020507" pitchFamily="18" charset="2"/>
              <a:buNone/>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Questions that the organisation has to deal with are, for example:</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marL="171450" lvl="0" indent="-171450" algn="just" defTabSz="914400" rtl="0" eaLnBrk="1" latinLnBrk="0" hangingPunct="1">
              <a:lnSpc>
                <a:spcPct val="107000"/>
              </a:lnSpc>
              <a:spcAft>
                <a:spcPts val="750"/>
              </a:spcAft>
              <a:buFont typeface="Arial" panose="020B0604020202020204" pitchFamily="34" charset="0"/>
              <a:buChar char="•"/>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How public and transparent are products information?</a:t>
            </a:r>
            <a:endParaRPr lang="de-DE"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171450" lvl="0" indent="-171450" algn="just" defTabSz="914400" rtl="0" eaLnBrk="1" latinLnBrk="0" hangingPunct="1">
              <a:lnSpc>
                <a:spcPct val="107000"/>
              </a:lnSpc>
              <a:spcAft>
                <a:spcPts val="750"/>
              </a:spcAft>
              <a:buFont typeface="Arial" panose="020B0604020202020204" pitchFamily="34" charset="0"/>
              <a:buChar char="•"/>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What information is provided on the material composition and environment characteristic of products and services? </a:t>
            </a:r>
            <a:endParaRPr lang="de-DE"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171450" lvl="0" indent="-171450" algn="just" defTabSz="914400" rtl="0" eaLnBrk="1" latinLnBrk="0" hangingPunct="1">
              <a:lnSpc>
                <a:spcPct val="107000"/>
              </a:lnSpc>
              <a:spcAft>
                <a:spcPts val="750"/>
              </a:spcAft>
              <a:buFont typeface="Arial" panose="020B0604020202020204" pitchFamily="34" charset="0"/>
              <a:buChar char="•"/>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What information is provides on pricing along the value chain? </a:t>
            </a:r>
            <a:endParaRPr lang="de-DE"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180340">
              <a:lnSpc>
                <a:spcPct val="107000"/>
              </a:lnSpc>
              <a:spcAft>
                <a:spcPts val="75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gn="just">
              <a:lnSpc>
                <a:spcPct val="107000"/>
              </a:lnSpc>
              <a:spcAft>
                <a:spcPts val="750"/>
              </a:spcAft>
              <a:buFont typeface="Symbol" panose="05050102010706020507" pitchFamily="18" charset="2"/>
              <a:buNone/>
            </a:pPr>
            <a:r>
              <a:rPr lang="en-GB" sz="1200" u="sng" dirty="0">
                <a:effectLst/>
                <a:latin typeface="Arial" panose="020B0604020202020204" pitchFamily="34" charset="0"/>
                <a:ea typeface="Times New Roman" panose="02020603050405020304" pitchFamily="18" charset="0"/>
                <a:cs typeface="Times New Roman" panose="02020603050405020304" pitchFamily="18" charset="0"/>
              </a:rPr>
              <a:t>D4.3 Negative aspect: non-disclosure of hazardous substances </a:t>
            </a:r>
            <a:endParaRPr lang="de-DE" sz="1200" u="sng"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lnSpc>
                <a:spcPct val="107000"/>
              </a:lnSpc>
              <a:spcAft>
                <a:spcPts val="750"/>
              </a:spcAft>
              <a:buFont typeface="Symbol" panose="05050102010706020507" pitchFamily="18" charset="2"/>
              <a:buNone/>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Products may contain substances that damage the health of consumers or harm the environment. Consumers need to be informed. </a:t>
            </a:r>
            <a:endParaRPr lang="de-DE"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lnSpc>
                <a:spcPct val="107000"/>
              </a:lnSpc>
              <a:spcAft>
                <a:spcPts val="750"/>
              </a:spcAft>
              <a:buFont typeface="Symbol" panose="05050102010706020507" pitchFamily="18" charset="2"/>
              <a:buNone/>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Questions that the organisation has to deal with are, for example:</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marL="171450" lvl="0" indent="-171450" algn="just" defTabSz="914400" rtl="0" eaLnBrk="1" latinLnBrk="0" hangingPunct="1">
              <a:lnSpc>
                <a:spcPct val="107000"/>
              </a:lnSpc>
              <a:spcAft>
                <a:spcPts val="750"/>
              </a:spcAft>
              <a:buFont typeface="Arial" panose="020B0604020202020204" pitchFamily="34" charset="0"/>
              <a:buChar char="•"/>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Do the products contain substance that may be harmful to consumers or the environment? </a:t>
            </a:r>
            <a:endParaRPr lang="de-DE"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58</a:t>
            </a:fld>
            <a:endParaRPr lang="de-DE"/>
          </a:p>
        </p:txBody>
      </p:sp>
    </p:spTree>
    <p:extLst>
      <p:ext uri="{BB962C8B-B14F-4D97-AF65-F5344CB8AC3E}">
        <p14:creationId xmlns:p14="http://schemas.microsoft.com/office/powerpoint/2010/main" val="16750073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lgn="just">
              <a:lnSpc>
                <a:spcPct val="107000"/>
              </a:lnSpc>
              <a:spcAft>
                <a:spcPts val="750"/>
              </a:spcAft>
              <a:buFont typeface="Symbol" panose="05050102010706020507" pitchFamily="18" charset="2"/>
              <a:buNone/>
            </a:pPr>
            <a:r>
              <a:rPr lang="en-GB" sz="1200" u="sng" dirty="0">
                <a:effectLst/>
                <a:latin typeface="Arial" panose="020B0604020202020204" pitchFamily="34" charset="0"/>
                <a:ea typeface="Times New Roman" panose="02020603050405020304" pitchFamily="18" charset="0"/>
                <a:cs typeface="Times New Roman" panose="02020603050405020304" pitchFamily="18" charset="0"/>
              </a:rPr>
              <a:t>E1.1 Products and services should cover basic needs and contribute to a good life </a:t>
            </a:r>
            <a:endParaRPr lang="de-DE" sz="1200" u="sng"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lnSpc>
                <a:spcPct val="107000"/>
              </a:lnSpc>
              <a:spcAft>
                <a:spcPts val="750"/>
              </a:spcAft>
              <a:buFont typeface="Symbol" panose="05050102010706020507" pitchFamily="18" charset="2"/>
              <a:buNone/>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Pure consumerism burdens the environmental resources of our planet. </a:t>
            </a:r>
            <a:endParaRPr lang="de-DE"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lnSpc>
                <a:spcPct val="107000"/>
              </a:lnSpc>
              <a:spcAft>
                <a:spcPts val="750"/>
              </a:spcAft>
              <a:buFont typeface="Symbol" panose="05050102010706020507" pitchFamily="18" charset="2"/>
              <a:buNone/>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Questions that the organisation has to deal with are, for example:</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marL="171450" lvl="0" indent="-171450" algn="just" defTabSz="914400" rtl="0" eaLnBrk="1" latinLnBrk="0" hangingPunct="1">
              <a:lnSpc>
                <a:spcPct val="107000"/>
              </a:lnSpc>
              <a:spcAft>
                <a:spcPts val="750"/>
              </a:spcAft>
              <a:buFont typeface="Arial" panose="020B0604020202020204" pitchFamily="34" charset="0"/>
              <a:buChar char="•"/>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Which fundamental human need (e.g.) are served by the products and services? </a:t>
            </a:r>
            <a:endParaRPr lang="de-DE"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171450" lvl="0" indent="-171450" algn="just" defTabSz="914400" rtl="0" eaLnBrk="1" latinLnBrk="0" hangingPunct="1">
              <a:lnSpc>
                <a:spcPct val="107000"/>
              </a:lnSpc>
              <a:spcAft>
                <a:spcPts val="750"/>
              </a:spcAft>
              <a:buFont typeface="Arial" panose="020B0604020202020204" pitchFamily="34" charset="0"/>
              <a:buChar char="•"/>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Which products and services are only luxury items? </a:t>
            </a:r>
            <a:endParaRPr lang="de-DE"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171450" lvl="0" indent="-171450" algn="just" defTabSz="914400" rtl="0" eaLnBrk="1" latinLnBrk="0" hangingPunct="1">
              <a:lnSpc>
                <a:spcPct val="107000"/>
              </a:lnSpc>
              <a:spcAft>
                <a:spcPts val="750"/>
              </a:spcAft>
              <a:buFont typeface="Arial" panose="020B0604020202020204" pitchFamily="34" charset="0"/>
              <a:buChar char="•"/>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What social or environmental problems are solved or educed with the products and services? </a:t>
            </a:r>
            <a:endParaRPr lang="de-DE"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en-GB" sz="120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gn="just">
              <a:lnSpc>
                <a:spcPct val="107000"/>
              </a:lnSpc>
              <a:spcAft>
                <a:spcPts val="750"/>
              </a:spcAft>
              <a:buFont typeface="Symbol" panose="05050102010706020507" pitchFamily="18" charset="2"/>
              <a:buNone/>
            </a:pPr>
            <a:r>
              <a:rPr lang="en-GB" sz="1200" u="sng" dirty="0">
                <a:effectLst/>
                <a:latin typeface="Arial" panose="020B0604020202020204" pitchFamily="34" charset="0"/>
                <a:ea typeface="Times New Roman" panose="02020603050405020304" pitchFamily="18" charset="0"/>
                <a:cs typeface="Times New Roman" panose="02020603050405020304" pitchFamily="18" charset="0"/>
              </a:rPr>
              <a:t>E1.2 Social impact of products and services </a:t>
            </a:r>
            <a:endParaRPr lang="de-DE" sz="1200" u="sng"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lnSpc>
                <a:spcPct val="107000"/>
              </a:lnSpc>
              <a:spcAft>
                <a:spcPts val="750"/>
              </a:spcAft>
              <a:buFont typeface="Symbol" panose="05050102010706020507" pitchFamily="18" charset="2"/>
              <a:buNone/>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ECG companies / organisations are offering as well a benefit to their customers, and products and activities contribute to the solution to some of the greatest challenges facing humanity (e.g. overcoming poverty, education and health for all). Questions that the organisation has to deal with are, for example:</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marL="171450" lvl="0" indent="-171450" algn="just" defTabSz="914400" rtl="0" eaLnBrk="1" latinLnBrk="0" hangingPunct="1">
              <a:lnSpc>
                <a:spcPct val="107000"/>
              </a:lnSpc>
              <a:spcAft>
                <a:spcPts val="750"/>
              </a:spcAft>
              <a:buFont typeface="Arial" panose="020B0604020202020204" pitchFamily="34" charset="0"/>
              <a:buChar char="•"/>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How to products and services hep to strengthen the personal and professional life of communities? </a:t>
            </a:r>
            <a:endParaRPr lang="de-DE"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gn="just">
              <a:lnSpc>
                <a:spcPct val="107000"/>
              </a:lnSpc>
              <a:spcAft>
                <a:spcPts val="750"/>
              </a:spcAft>
              <a:buFont typeface="Symbol" panose="05050102010706020507" pitchFamily="18" charset="2"/>
              <a:buNone/>
            </a:pPr>
            <a:r>
              <a:rPr lang="en-GB" sz="1200" u="sng" dirty="0">
                <a:effectLst/>
                <a:latin typeface="Arial" panose="020B0604020202020204" pitchFamily="34" charset="0"/>
                <a:ea typeface="Times New Roman" panose="02020603050405020304" pitchFamily="18" charset="0"/>
                <a:cs typeface="Times New Roman" panose="02020603050405020304" pitchFamily="18" charset="0"/>
              </a:rPr>
              <a:t>E1.3 Negative aspect: unethical and unfit products and services </a:t>
            </a:r>
            <a:endParaRPr lang="de-DE" sz="1200" u="sng"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lnSpc>
                <a:spcPct val="107000"/>
              </a:lnSpc>
              <a:spcAft>
                <a:spcPts val="750"/>
              </a:spcAft>
              <a:buFont typeface="Symbol" panose="05050102010706020507" pitchFamily="18" charset="2"/>
              <a:buNone/>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Products and services are unethical or unfit if they have negative impact on life, physical and mental health of all living things, people’s freedom and nature. </a:t>
            </a:r>
            <a:endParaRPr lang="de-DE"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lnSpc>
                <a:spcPct val="107000"/>
              </a:lnSpc>
              <a:spcAft>
                <a:spcPts val="750"/>
              </a:spcAft>
              <a:buFont typeface="Symbol" panose="05050102010706020507" pitchFamily="18" charset="2"/>
              <a:buNone/>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Questions that the organisation has to deal with are, for example:</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marL="171450" lvl="0" indent="-171450" algn="just" defTabSz="914400" rtl="0" eaLnBrk="1" latinLnBrk="0" hangingPunct="1">
              <a:lnSpc>
                <a:spcPct val="107000"/>
              </a:lnSpc>
              <a:spcAft>
                <a:spcPts val="750"/>
              </a:spcAft>
              <a:buFont typeface="Arial" panose="020B0604020202020204" pitchFamily="34" charset="0"/>
              <a:buChar char="•"/>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What direct and indirect effect do the products / services have on the life and health of living things? </a:t>
            </a:r>
            <a:endParaRPr lang="de-DE"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171450" lvl="0" indent="-171450" algn="just" defTabSz="914400" rtl="0" eaLnBrk="1" latinLnBrk="0" hangingPunct="1">
              <a:lnSpc>
                <a:spcPct val="107000"/>
              </a:lnSpc>
              <a:spcAft>
                <a:spcPts val="750"/>
              </a:spcAft>
              <a:buFont typeface="Arial" panose="020B0604020202020204" pitchFamily="34" charset="0"/>
              <a:buChar char="•"/>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What is their impact on the freedom of people and on our planet´s biosphere? </a:t>
            </a:r>
            <a:endParaRPr lang="de-DE"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59</a:t>
            </a:fld>
            <a:endParaRPr lang="de-DE"/>
          </a:p>
        </p:txBody>
      </p:sp>
    </p:spTree>
    <p:extLst>
      <p:ext uri="{BB962C8B-B14F-4D97-AF65-F5344CB8AC3E}">
        <p14:creationId xmlns:p14="http://schemas.microsoft.com/office/powerpoint/2010/main" val="5942031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9441661-A9B8-8C46-A779-63579DCBF06E}" type="slidenum">
              <a:rPr lang="de-DE" smtClean="0"/>
              <a:t>60</a:t>
            </a:fld>
            <a:endParaRPr lang="de-DE"/>
          </a:p>
        </p:txBody>
      </p:sp>
    </p:spTree>
    <p:extLst>
      <p:ext uri="{BB962C8B-B14F-4D97-AF65-F5344CB8AC3E}">
        <p14:creationId xmlns:p14="http://schemas.microsoft.com/office/powerpoint/2010/main" val="27119172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1" kern="1200" dirty="0">
                <a:solidFill>
                  <a:schemeClr val="tx1"/>
                </a:solidFill>
                <a:effectLst/>
                <a:latin typeface="+mn-lt"/>
                <a:ea typeface="+mn-ea"/>
                <a:cs typeface="+mn-cs"/>
              </a:rPr>
              <a:t>Environmental impact throughout the supply chain (A3.1) </a:t>
            </a:r>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this field, 4 different measures were implemented: </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Customers of the sales market are offered an attractive range of organic and regional products, most of them produced by the company itself. The garden centre is a </a:t>
            </a:r>
            <a:r>
              <a:rPr lang="en-GB" sz="1200" kern="1200" dirty="0" err="1">
                <a:solidFill>
                  <a:schemeClr val="tx1"/>
                </a:solidFill>
                <a:effectLst/>
                <a:latin typeface="+mn-lt"/>
                <a:ea typeface="+mn-ea"/>
                <a:cs typeface="+mn-cs"/>
              </a:rPr>
              <a:t>Naturland</a:t>
            </a:r>
            <a:r>
              <a:rPr lang="en-GB" sz="1200" kern="1200" dirty="0">
                <a:solidFill>
                  <a:schemeClr val="tx1"/>
                </a:solidFill>
                <a:effectLst/>
                <a:latin typeface="+mn-lt"/>
                <a:ea typeface="+mn-ea"/>
                <a:cs typeface="+mn-cs"/>
              </a:rPr>
              <a:t> farm, and the agriculture also works according to ecological principles.</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Reduction of packaging materials through the use of reusable transport packages, </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woodchip heating system used to heat the agricultural facilities uses only 100% self-produced woodchips.</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There was a review of purchasing and supplier assessments according to DIN EN -ISO 9001:2015</a:t>
            </a:r>
            <a:endParaRPr lang="de-AT" sz="1200" kern="1200" dirty="0">
              <a:solidFill>
                <a:schemeClr val="tx1"/>
              </a:solidFill>
              <a:effectLst/>
              <a:latin typeface="+mn-lt"/>
              <a:ea typeface="+mn-ea"/>
              <a:cs typeface="+mn-cs"/>
            </a:endParaRP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Environmental quality of investments (B3.1)</a:t>
            </a:r>
            <a:endParaRPr lang="de-DE" dirty="0"/>
          </a:p>
          <a:p>
            <a:r>
              <a:rPr lang="en-GB" sz="1200" kern="1200" dirty="0">
                <a:solidFill>
                  <a:schemeClr val="tx1"/>
                </a:solidFill>
                <a:effectLst/>
                <a:latin typeface="+mn-lt"/>
                <a:ea typeface="+mn-ea"/>
                <a:cs typeface="+mn-cs"/>
              </a:rPr>
              <a:t>The following building and energy-related renovation measures were carried out. Renovations and modifications of heating systems result in large savings in energy consumption.</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House renovation (KFW-70 house): the calculated saving is 52% energy, and this corresponds to 24.1 tons of carbon dioxide. The costs were € 450,000. </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laundry was changed over from oil to electric heating. The energy saving here is 75% (equivalent to 150 tonnes of CO</a:t>
            </a:r>
            <a:r>
              <a:rPr lang="en-GB" sz="1200" kern="1200" baseline="-25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The costs were € 140,000.</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 new central kitchen was built, and the heating system was changed over from oil to gas. The total investment for this project was € 8.4 million.  </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Another individual measure was the installation of a new heating system with hydraulic balancing in the house called "</a:t>
            </a:r>
            <a:r>
              <a:rPr lang="en-GB" sz="1200" kern="1200" dirty="0" err="1">
                <a:solidFill>
                  <a:schemeClr val="tx1"/>
                </a:solidFill>
                <a:effectLst/>
                <a:latin typeface="+mn-lt"/>
                <a:ea typeface="+mn-ea"/>
                <a:cs typeface="+mn-cs"/>
              </a:rPr>
              <a:t>Gollerhaus</a:t>
            </a:r>
            <a:r>
              <a:rPr lang="en-GB" sz="1200" kern="1200" dirty="0">
                <a:solidFill>
                  <a:schemeClr val="tx1"/>
                </a:solidFill>
                <a:effectLst/>
                <a:latin typeface="+mn-lt"/>
                <a:ea typeface="+mn-ea"/>
                <a:cs typeface="+mn-cs"/>
              </a:rPr>
              <a:t>". </a:t>
            </a:r>
            <a:endParaRPr lang="de-AT" sz="1200" kern="1200" dirty="0">
              <a:solidFill>
                <a:schemeClr val="tx1"/>
              </a:solidFill>
              <a:effectLst/>
              <a:latin typeface="+mn-lt"/>
              <a:ea typeface="+mn-ea"/>
              <a:cs typeface="+mn-cs"/>
            </a:endParaRP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Environmental cost-benefit ratio of products and services - efficiency and consistency (D3.1)</a:t>
            </a:r>
          </a:p>
          <a:p>
            <a:r>
              <a:rPr lang="en-GB" sz="1200" kern="1200" dirty="0">
                <a:solidFill>
                  <a:schemeClr val="tx1"/>
                </a:solidFill>
                <a:effectLst/>
                <a:latin typeface="+mn-lt"/>
                <a:ea typeface="+mn-ea"/>
                <a:cs typeface="+mn-cs"/>
              </a:rPr>
              <a:t>Due to the field of activities (social work), the environmental impact of the organisation is quite low. Nevertheless, the potential for improvements was identified in the fields of mobility, packaging, waste, and energy.</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An increase in environmentally friendly mobility of employees is to be reached through participation in the project business bike or the payment of (electric) bicycles as part of the salary.</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fleet of company cars will be replaced by electric cars wherever it makes sense and is possible, and the required charging infrastructure will be expanded.</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 addition, there is the commuter app, a solution for municipalities and private individuals to increase the use of company cars.</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energy concept aims to achieve and implement savings to the maximum possible extent. Energy savings can be realised through the use of new control technology, the renovation of old infrastructure (renovation of own laundry, heating pipes) and controlled management of energy consumption and demand.</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Expansion of the second-hand sector through the establishment of stores, which sell used furniture and used goods.</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village development association has taken the initiative in the area of biodiversity/species protection. As a result, not only is the annual amphibian collection carried out in February-April, but the mowing concept (flowering meadows with late mowing) has also been changed and flower strips have been planted.</a:t>
            </a:r>
            <a:endParaRPr lang="de-A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Moderate use of products and services – sufficiency (D3.2)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Sufficiency plays a minor role in the organisation's core business, but the importance of the topic has been recognised. As an example, employee gifts can be mentioned here. The cheap wristwatch produced in China has now been replaced by ballpoint pens made by young people from floating wood.</a:t>
            </a:r>
            <a:endParaRPr lang="de-A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AT"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kern="1200" dirty="0">
              <a:solidFill>
                <a:schemeClr val="tx1"/>
              </a:solidFill>
              <a:effectLst/>
              <a:latin typeface="+mn-lt"/>
              <a:ea typeface="+mn-ea"/>
              <a:cs typeface="+mn-cs"/>
            </a:endParaRPr>
          </a:p>
          <a:p>
            <a:endParaRPr lang="de-AT" dirty="0"/>
          </a:p>
        </p:txBody>
      </p:sp>
      <p:sp>
        <p:nvSpPr>
          <p:cNvPr id="4" name="Foliennummernplatzhalter 3"/>
          <p:cNvSpPr>
            <a:spLocks noGrp="1"/>
          </p:cNvSpPr>
          <p:nvPr>
            <p:ph type="sldNum" sz="quarter" idx="5"/>
          </p:nvPr>
        </p:nvSpPr>
        <p:spPr/>
        <p:txBody>
          <a:bodyPr/>
          <a:lstStyle/>
          <a:p>
            <a:fld id="{D9441661-A9B8-8C46-A779-63579DCBF06E}" type="slidenum">
              <a:rPr lang="de-DE" smtClean="0"/>
              <a:t>61</a:t>
            </a:fld>
            <a:endParaRPr lang="de-DE"/>
          </a:p>
        </p:txBody>
      </p:sp>
    </p:spTree>
    <p:extLst>
      <p:ext uri="{BB962C8B-B14F-4D97-AF65-F5344CB8AC3E}">
        <p14:creationId xmlns:p14="http://schemas.microsoft.com/office/powerpoint/2010/main" val="19144305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Absolute impact and management strategy (E3.1)</a:t>
            </a: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emissions are continuously controlled and although the organisation is growing moderately, savings are being made.</a:t>
            </a:r>
            <a:endParaRPr lang="de-AT" sz="1200" kern="1200" dirty="0">
              <a:solidFill>
                <a:schemeClr val="tx1"/>
              </a:solidFill>
              <a:effectLst/>
              <a:latin typeface="+mn-lt"/>
              <a:ea typeface="+mn-ea"/>
              <a:cs typeface="+mn-cs"/>
            </a:endParaRPr>
          </a:p>
          <a:p>
            <a:endParaRPr lang="de-AT" dirty="0"/>
          </a:p>
        </p:txBody>
      </p:sp>
      <p:sp>
        <p:nvSpPr>
          <p:cNvPr id="4" name="Foliennummernplatzhalter 3"/>
          <p:cNvSpPr>
            <a:spLocks noGrp="1"/>
          </p:cNvSpPr>
          <p:nvPr>
            <p:ph type="sldNum" sz="quarter" idx="5"/>
          </p:nvPr>
        </p:nvSpPr>
        <p:spPr/>
        <p:txBody>
          <a:bodyPr/>
          <a:lstStyle/>
          <a:p>
            <a:fld id="{D9441661-A9B8-8C46-A779-63579DCBF06E}" type="slidenum">
              <a:rPr lang="de-DE" smtClean="0"/>
              <a:t>62</a:t>
            </a:fld>
            <a:endParaRPr lang="de-DE"/>
          </a:p>
        </p:txBody>
      </p:sp>
    </p:spTree>
    <p:extLst>
      <p:ext uri="{BB962C8B-B14F-4D97-AF65-F5344CB8AC3E}">
        <p14:creationId xmlns:p14="http://schemas.microsoft.com/office/powerpoint/2010/main" val="1661173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Controlling is a management tool and is understood as a task that managers and controllers have to perform together Without management there is no controlling </a:t>
            </a:r>
          </a:p>
          <a:p>
            <a:r>
              <a:rPr lang="en-US" dirty="0"/>
              <a:t>Controllers and managers have different activities and areas of responsibility within the controlling process. One important task of controlling is to support managers in the process. The functions of manager and controller exist in larger </a:t>
            </a:r>
            <a:r>
              <a:rPr lang="en-US" dirty="0" err="1"/>
              <a:t>organisations</a:t>
            </a:r>
            <a:r>
              <a:rPr lang="en-US" dirty="0"/>
              <a:t>. </a:t>
            </a:r>
          </a:p>
          <a:p>
            <a:r>
              <a:rPr lang="en-US" dirty="0"/>
              <a:t>Controllers unburden managers by taking certain tasks off their shoulders (e.g. </a:t>
            </a:r>
            <a:r>
              <a:rPr lang="en-US" dirty="0" err="1"/>
              <a:t>organisation</a:t>
            </a:r>
            <a:r>
              <a:rPr lang="en-US" dirty="0"/>
              <a:t> of planning or providing of information) and they complement managers when they act as a business management companion in the team. But they also constrain managers by avoiding inefficient decisions, which are decisions that are to be forced on the basis of divisional and personal interest. With all these different activities, controllers strive to ensure the rationality of management The cooperation between manager and controller in the sense of a business partnership must take place "at eye level". Managers are the ones who set the direction, but controllers share the responsibility for reaching the company's goals.</a:t>
            </a:r>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7</a:t>
            </a:fld>
            <a:endParaRPr lang="de-DE"/>
          </a:p>
        </p:txBody>
      </p:sp>
    </p:spTree>
    <p:extLst>
      <p:ext uri="{BB962C8B-B14F-4D97-AF65-F5344CB8AC3E}">
        <p14:creationId xmlns:p14="http://schemas.microsoft.com/office/powerpoint/2010/main" val="32833661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dirty="0">
                <a:solidFill>
                  <a:schemeClr val="tx1"/>
                </a:solidFill>
                <a:effectLst/>
                <a:latin typeface="+mn-lt"/>
                <a:ea typeface="+mn-ea"/>
                <a:cs typeface="+mn-cs"/>
              </a:rPr>
              <a:t>Fair business relations with direct suppliers (A2.1) and Positive influence on solidarity and justice in the entire supply chain (A2.2)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there is little reporting on the following topic, two have been combined.</a:t>
            </a:r>
            <a:endParaRPr lang="de-AT"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Herzogsägmühle</a:t>
            </a:r>
            <a:r>
              <a:rPr lang="en-US" sz="1200" kern="1200" dirty="0">
                <a:solidFill>
                  <a:schemeClr val="tx1"/>
                </a:solidFill>
                <a:effectLst/>
                <a:latin typeface="+mn-lt"/>
                <a:ea typeface="+mn-ea"/>
                <a:cs typeface="+mn-cs"/>
              </a:rPr>
              <a:t> has many long-standing business relationships. There are also business partners who take on clients of </a:t>
            </a:r>
            <a:r>
              <a:rPr lang="en-US" sz="1200" kern="1200" dirty="0" err="1">
                <a:solidFill>
                  <a:schemeClr val="tx1"/>
                </a:solidFill>
                <a:effectLst/>
                <a:latin typeface="+mn-lt"/>
                <a:ea typeface="+mn-ea"/>
                <a:cs typeface="+mn-cs"/>
              </a:rPr>
              <a:t>Herzogsägmühle</a:t>
            </a:r>
            <a:r>
              <a:rPr lang="en-US" sz="1200" kern="1200" dirty="0">
                <a:solidFill>
                  <a:schemeClr val="tx1"/>
                </a:solidFill>
                <a:effectLst/>
                <a:latin typeface="+mn-lt"/>
                <a:ea typeface="+mn-ea"/>
                <a:cs typeface="+mn-cs"/>
              </a:rPr>
              <a:t> for training or offer them employment.</a:t>
            </a:r>
            <a:endParaRPr lang="de-A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was implemented during the reporting period:</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supplier evaluation was extended by the factor of sustainability aspects and, therefore, also by a relevant decision criterion for the future allocation of contracts.</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err="1">
                <a:solidFill>
                  <a:schemeClr val="tx1"/>
                </a:solidFill>
                <a:effectLst/>
                <a:latin typeface="+mn-lt"/>
                <a:ea typeface="+mn-ea"/>
                <a:cs typeface="+mn-cs"/>
              </a:rPr>
              <a:t>Herzogsägmühle</a:t>
            </a:r>
            <a:r>
              <a:rPr lang="en-US" sz="1200" kern="1200" dirty="0">
                <a:solidFill>
                  <a:schemeClr val="tx1"/>
                </a:solidFill>
                <a:effectLst/>
                <a:latin typeface="+mn-lt"/>
                <a:ea typeface="+mn-ea"/>
                <a:cs typeface="+mn-cs"/>
              </a:rPr>
              <a:t> publicly communicates the importance of fair and solidarity-based interaction between all participants.</a:t>
            </a:r>
            <a:endParaRPr lang="de-AT" sz="1200" kern="1200" dirty="0">
              <a:solidFill>
                <a:schemeClr val="tx1"/>
              </a:solidFill>
              <a:effectLst/>
              <a:latin typeface="+mn-lt"/>
              <a:ea typeface="+mn-ea"/>
              <a:cs typeface="+mn-cs"/>
            </a:endParaRP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Employee-oriented corporate culture (C1.1) </a:t>
            </a:r>
            <a:endParaRPr lang="de-A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Possibilities/offers that have been set:</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Job rotation</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Part-time management</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Home office arrangement</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Sabbatical/working time accounts</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Zwergerltreff</a:t>
            </a:r>
            <a:r>
              <a:rPr lang="en-US" sz="1200" kern="1200" dirty="0">
                <a:solidFill>
                  <a:schemeClr val="tx1"/>
                </a:solidFill>
                <a:effectLst/>
                <a:latin typeface="+mn-lt"/>
                <a:ea typeface="+mn-ea"/>
                <a:cs typeface="+mn-cs"/>
              </a:rPr>
              <a:t>” (has the same function as a company kindergarten)</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3 positions for operational integration management</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Pastoral support group for personal concerns of all employees</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voluntary working group "Mentors in Care" provides advice and support to employees with relatives in need of care.</a:t>
            </a:r>
            <a:endParaRPr lang="de-AT" sz="1200" kern="1200" dirty="0">
              <a:solidFill>
                <a:schemeClr val="tx1"/>
              </a:solidFill>
              <a:effectLst/>
              <a:latin typeface="+mn-lt"/>
              <a:ea typeface="+mn-ea"/>
              <a:cs typeface="+mn-cs"/>
            </a:endParaRP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Health promotion and occupational safety (C1.2)</a:t>
            </a:r>
            <a:endParaRPr lang="de-A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departments at </a:t>
            </a:r>
            <a:r>
              <a:rPr lang="en-US" sz="1200" kern="1200" dirty="0" err="1">
                <a:solidFill>
                  <a:schemeClr val="tx1"/>
                </a:solidFill>
                <a:effectLst/>
                <a:latin typeface="+mn-lt"/>
                <a:ea typeface="+mn-ea"/>
                <a:cs typeface="+mn-cs"/>
              </a:rPr>
              <a:t>Herzogsägmühle</a:t>
            </a:r>
            <a:r>
              <a:rPr lang="en-US" sz="1200" kern="1200" dirty="0">
                <a:solidFill>
                  <a:schemeClr val="tx1"/>
                </a:solidFill>
                <a:effectLst/>
                <a:latin typeface="+mn-lt"/>
                <a:ea typeface="+mn-ea"/>
                <a:cs typeface="+mn-cs"/>
              </a:rPr>
              <a:t> have a health circle. In addition, a representative from each health circle also takes part in a general health circle two to three times a year. This is also where the planning and evaluation of the health day take place. On the health day, ideas for healthy nutrition, exercise at the workplace, ecological and healthy mobility and more are presented to the staff and clients and invited to participate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Number of participants: Average of 250 employees, 3.5 hours = 875 hours in total.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Further measures: stress training for managers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Diversity and equal opportunities (C1.3) </a:t>
            </a:r>
          </a:p>
          <a:p>
            <a:r>
              <a:rPr lang="en-US" sz="1200" kern="1200" dirty="0">
                <a:solidFill>
                  <a:schemeClr val="tx1"/>
                </a:solidFill>
                <a:effectLst/>
                <a:latin typeface="+mn-lt"/>
                <a:ea typeface="+mn-ea"/>
                <a:cs typeface="+mn-cs"/>
              </a:rPr>
              <a:t>Key Figures:</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Employees come from 28 different nations</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Number of paternity/maternity leaves in months: 528 months</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Employees with disabilities: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17 with a disability of less than 50</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76 employees with a disability of between 50 and 90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11 with a 100% disability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Proportion of employees with severe disabilities = 7.2%.</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Demographic distribution by age group:</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Under 35: male 106 &amp; female 264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35 - 50 years: male 182 &amp; female 340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Over 50: male 227 &amp; female 399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Diversity training: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44 staff members with 4720 training hours = 107 hours/person </a:t>
            </a:r>
            <a:endParaRPr lang="de-AT"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33 staff members with 264 training hours = 8 hours/person</a:t>
            </a:r>
            <a:endParaRPr lang="de-AT"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 total: 4984 hours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Accessibility (D1.2) </a:t>
            </a:r>
          </a:p>
          <a:p>
            <a:pPr marL="171450" lvl="0" indent="-171450">
              <a:buFont typeface="Arial" panose="020B0604020202020204" pitchFamily="34" charset="0"/>
              <a:buChar char="•"/>
            </a:pPr>
            <a:r>
              <a:rPr lang="en-US" sz="1200" kern="1200" dirty="0" err="1">
                <a:solidFill>
                  <a:schemeClr val="tx1"/>
                </a:solidFill>
                <a:effectLst/>
                <a:latin typeface="+mn-lt"/>
                <a:ea typeface="+mn-ea"/>
                <a:cs typeface="+mn-cs"/>
              </a:rPr>
              <a:t>Herzogsägmühle</a:t>
            </a:r>
            <a:r>
              <a:rPr lang="en-US" sz="1200" kern="1200" dirty="0">
                <a:solidFill>
                  <a:schemeClr val="tx1"/>
                </a:solidFill>
                <a:effectLst/>
                <a:latin typeface="+mn-lt"/>
                <a:ea typeface="+mn-ea"/>
                <a:cs typeface="+mn-cs"/>
              </a:rPr>
              <a:t> is (almost) completely barrier-free, all offers, events, festivals and celebrations are open to people with disabilities.</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is a working group that takes care of the remaining structural barriers. The suggestions are regularly implemented. For example, curbs have been lowered or the ramp at the church has been adapted.</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 distinction is made in the shops as to whether people with or without disabilities are shopping, because this indicator is perceived as a discrimination.</a:t>
            </a:r>
            <a:endParaRPr lang="de-A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kern="1200" dirty="0">
              <a:solidFill>
                <a:schemeClr val="tx1"/>
              </a:solidFill>
              <a:effectLst/>
              <a:latin typeface="+mn-lt"/>
              <a:ea typeface="+mn-ea"/>
              <a:cs typeface="+mn-cs"/>
            </a:endParaRPr>
          </a:p>
          <a:p>
            <a:pPr marL="457200" lvl="1" indent="0">
              <a:buFont typeface="Arial" panose="020B0604020202020204" pitchFamily="34" charset="0"/>
              <a:buNone/>
            </a:pPr>
            <a:endParaRPr lang="de-AT" sz="1200" kern="1200" dirty="0">
              <a:solidFill>
                <a:schemeClr val="tx1"/>
              </a:solidFill>
              <a:effectLst/>
              <a:latin typeface="+mn-lt"/>
              <a:ea typeface="+mn-ea"/>
              <a:cs typeface="+mn-cs"/>
            </a:endParaRPr>
          </a:p>
          <a:p>
            <a:endParaRPr lang="de-AT" dirty="0"/>
          </a:p>
        </p:txBody>
      </p:sp>
      <p:sp>
        <p:nvSpPr>
          <p:cNvPr id="4" name="Foliennummernplatzhalter 3"/>
          <p:cNvSpPr>
            <a:spLocks noGrp="1"/>
          </p:cNvSpPr>
          <p:nvPr>
            <p:ph type="sldNum" sz="quarter" idx="5"/>
          </p:nvPr>
        </p:nvSpPr>
        <p:spPr/>
        <p:txBody>
          <a:bodyPr/>
          <a:lstStyle/>
          <a:p>
            <a:fld id="{D9441661-A9B8-8C46-A779-63579DCBF06E}" type="slidenum">
              <a:rPr lang="de-DE" smtClean="0"/>
              <a:t>63</a:t>
            </a:fld>
            <a:endParaRPr lang="de-DE"/>
          </a:p>
        </p:txBody>
      </p:sp>
    </p:spTree>
    <p:extLst>
      <p:ext uri="{BB962C8B-B14F-4D97-AF65-F5344CB8AC3E}">
        <p14:creationId xmlns:p14="http://schemas.microsoft.com/office/powerpoint/2010/main" val="36983909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Financial independence through equity financing (B1.1) </a:t>
            </a:r>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was determined that the financial independence of the organisation must be guaranteed through stable equity financing and that the equity ratio may not fall below 40 %. </a:t>
            </a:r>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equity financing is now at 31.9%, which is also in line with the benchmark for the branch. </a:t>
            </a:r>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financial strategy is operationally implemented through risk management and ongoing controlling.</a:t>
            </a:r>
            <a:endParaRPr lang="de-AT" sz="1200" kern="1200" dirty="0">
              <a:solidFill>
                <a:schemeClr val="tx1"/>
              </a:solidFill>
              <a:effectLst/>
              <a:latin typeface="+mn-lt"/>
              <a:ea typeface="+mn-ea"/>
              <a:cs typeface="+mn-cs"/>
            </a:endParaRPr>
          </a:p>
          <a:p>
            <a:endParaRPr lang="de-DE" dirty="0"/>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Solidarity and Common Good-orientate use of funds (B2.1) </a:t>
            </a:r>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this field 3 measures are already implemented: </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development concept ("</a:t>
            </a:r>
            <a:r>
              <a:rPr lang="en-US" sz="1200" kern="1200" dirty="0" err="1">
                <a:solidFill>
                  <a:schemeClr val="tx1"/>
                </a:solidFill>
                <a:effectLst/>
                <a:latin typeface="+mn-lt"/>
                <a:ea typeface="+mn-ea"/>
                <a:cs typeface="+mn-cs"/>
              </a:rPr>
              <a:t>Herzogsägmühle</a:t>
            </a:r>
            <a:r>
              <a:rPr lang="en-US" sz="1200" kern="1200" dirty="0">
                <a:solidFill>
                  <a:schemeClr val="tx1"/>
                </a:solidFill>
                <a:effectLst/>
                <a:latin typeface="+mn-lt"/>
                <a:ea typeface="+mn-ea"/>
                <a:cs typeface="+mn-cs"/>
              </a:rPr>
              <a:t> Pro 3") was prepared and all required investments for the next 5 years were described detailed in this concept. The total investment demand is about € 30 million.</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 investment activities are for the benefit of the common good only. There is no external ownership and no distribution of money to non-co-operating third parties.</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Donations received are used only for the common good of the </a:t>
            </a:r>
            <a:r>
              <a:rPr lang="en-US" sz="1200" kern="1200" dirty="0" err="1">
                <a:solidFill>
                  <a:schemeClr val="tx1"/>
                </a:solidFill>
                <a:effectLst/>
                <a:latin typeface="+mn-lt"/>
                <a:ea typeface="+mn-ea"/>
                <a:cs typeface="+mn-cs"/>
              </a:rPr>
              <a:t>organisation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Herzogsägmühle</a:t>
            </a:r>
            <a:r>
              <a:rPr lang="en-US" sz="1200" kern="1200" dirty="0">
                <a:solidFill>
                  <a:schemeClr val="tx1"/>
                </a:solidFill>
                <a:effectLst/>
                <a:latin typeface="+mn-lt"/>
                <a:ea typeface="+mn-ea"/>
                <a:cs typeface="+mn-cs"/>
              </a:rPr>
              <a:t>. Furthermore, the </a:t>
            </a:r>
            <a:r>
              <a:rPr lang="en-US" sz="1200" kern="1200" dirty="0" err="1">
                <a:solidFill>
                  <a:schemeClr val="tx1"/>
                </a:solidFill>
                <a:effectLst/>
                <a:latin typeface="+mn-lt"/>
                <a:ea typeface="+mn-ea"/>
                <a:cs typeface="+mn-cs"/>
              </a:rPr>
              <a:t>organisation</a:t>
            </a:r>
            <a:r>
              <a:rPr lang="en-US" sz="1200" kern="1200" dirty="0">
                <a:solidFill>
                  <a:schemeClr val="tx1"/>
                </a:solidFill>
                <a:effectLst/>
                <a:latin typeface="+mn-lt"/>
                <a:ea typeface="+mn-ea"/>
                <a:cs typeface="+mn-cs"/>
              </a:rPr>
              <a:t> is additionally and voluntarily involved in accompanying refugees and volunteers who support them.</a:t>
            </a:r>
            <a:endParaRPr lang="de-AT" sz="1200" kern="1200" dirty="0">
              <a:solidFill>
                <a:schemeClr val="tx1"/>
              </a:solidFill>
              <a:effectLst/>
              <a:latin typeface="+mn-lt"/>
              <a:ea typeface="+mn-ea"/>
              <a:cs typeface="+mn-cs"/>
            </a:endParaRP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Cooperation with other companies (D2.1) </a:t>
            </a:r>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organisation has the principle: what we can do together with others, we will not do alone. </a:t>
            </a:r>
            <a:endParaRPr lang="de-AT"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Herzogsägmühle</a:t>
            </a:r>
            <a:r>
              <a:rPr lang="en-GB" sz="1200" kern="1200" dirty="0">
                <a:solidFill>
                  <a:schemeClr val="tx1"/>
                </a:solidFill>
                <a:effectLst/>
                <a:latin typeface="+mn-lt"/>
                <a:ea typeface="+mn-ea"/>
                <a:cs typeface="+mn-cs"/>
              </a:rPr>
              <a:t> sees itself as an active part of independent welfare work and represents the </a:t>
            </a:r>
            <a:r>
              <a:rPr lang="en-GB" sz="1200" kern="1200" dirty="0" err="1">
                <a:solidFill>
                  <a:schemeClr val="tx1"/>
                </a:solidFill>
                <a:effectLst/>
                <a:latin typeface="+mn-lt"/>
                <a:ea typeface="+mn-ea"/>
                <a:cs typeface="+mn-cs"/>
              </a:rPr>
              <a:t>Diaconia</a:t>
            </a:r>
            <a:r>
              <a:rPr lang="en-GB" sz="1200" kern="1200" dirty="0">
                <a:solidFill>
                  <a:schemeClr val="tx1"/>
                </a:solidFill>
                <a:effectLst/>
                <a:latin typeface="+mn-lt"/>
                <a:ea typeface="+mn-ea"/>
                <a:cs typeface="+mn-cs"/>
              </a:rPr>
              <a:t> against the state/funders in various working groups. About 160 hours per year are spent on this work.</a:t>
            </a:r>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organisation owns 51% of the shares in “</a:t>
            </a:r>
            <a:r>
              <a:rPr lang="en-GB" sz="1200" kern="1200" dirty="0" err="1">
                <a:solidFill>
                  <a:schemeClr val="tx1"/>
                </a:solidFill>
                <a:effectLst/>
                <a:latin typeface="+mn-lt"/>
                <a:ea typeface="+mn-ea"/>
                <a:cs typeface="+mn-cs"/>
              </a:rPr>
              <a:t>Beschäftigungsgesellschaft</a:t>
            </a:r>
            <a:r>
              <a:rPr lang="en-GB" sz="1200" kern="1200" dirty="0">
                <a:solidFill>
                  <a:schemeClr val="tx1"/>
                </a:solidFill>
                <a:effectLst/>
                <a:latin typeface="+mn-lt"/>
                <a:ea typeface="+mn-ea"/>
                <a:cs typeface="+mn-cs"/>
              </a:rPr>
              <a:t> Landsberg/Lech” and works together with 10 other shareholders (including “Caritas”, “Life Aid”, or "Red Cross").</a:t>
            </a:r>
            <a:endParaRPr lang="de-AT"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Herzosägmühle</a:t>
            </a:r>
            <a:r>
              <a:rPr lang="en-GB" sz="1200" kern="1200" dirty="0">
                <a:solidFill>
                  <a:schemeClr val="tx1"/>
                </a:solidFill>
                <a:effectLst/>
                <a:latin typeface="+mn-lt"/>
                <a:ea typeface="+mn-ea"/>
                <a:cs typeface="+mn-cs"/>
              </a:rPr>
              <a:t> is involved in refugee aid with other organisations and spends about € 35,000 on personnel and material costs.</a:t>
            </a:r>
            <a:endParaRPr lang="de-AT" sz="1200" kern="1200" dirty="0">
              <a:solidFill>
                <a:schemeClr val="tx1"/>
              </a:solidFill>
              <a:effectLst/>
              <a:latin typeface="+mn-lt"/>
              <a:ea typeface="+mn-ea"/>
              <a:cs typeface="+mn-cs"/>
            </a:endParaRPr>
          </a:p>
          <a:p>
            <a:endParaRPr lang="de-DE" dirty="0"/>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Solidarity with other companies (D2.2) </a:t>
            </a:r>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 following measures have been carried out in the last years: </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Since 2017, ongoing cooperation has developed with the "</a:t>
            </a:r>
            <a:r>
              <a:rPr lang="en-US" sz="1200" kern="1200" dirty="0" err="1">
                <a:solidFill>
                  <a:schemeClr val="tx1"/>
                </a:solidFill>
                <a:effectLst/>
                <a:latin typeface="+mn-lt"/>
                <a:ea typeface="+mn-ea"/>
                <a:cs typeface="+mn-cs"/>
              </a:rPr>
              <a:t>Tabaluga</a:t>
            </a:r>
            <a:r>
              <a:rPr lang="en-US" sz="1200" kern="1200" dirty="0">
                <a:solidFill>
                  <a:schemeClr val="tx1"/>
                </a:solidFill>
                <a:effectLst/>
                <a:latin typeface="+mn-lt"/>
                <a:ea typeface="+mn-ea"/>
                <a:cs typeface="+mn-cs"/>
              </a:rPr>
              <a:t>-Stiftung". The cooperation mainly takes place in organic vegetable cultivation and the sale of organic products. </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ambulant addiction services and social psychiatry "ARGO Thessaloniki" (Greece), as well as facilities in "Mohacs" (Hungary) and "</a:t>
            </a:r>
            <a:r>
              <a:rPr lang="en-US" sz="1200" kern="1200" dirty="0" err="1">
                <a:solidFill>
                  <a:schemeClr val="tx1"/>
                </a:solidFill>
                <a:effectLst/>
                <a:latin typeface="+mn-lt"/>
                <a:ea typeface="+mn-ea"/>
                <a:cs typeface="+mn-cs"/>
              </a:rPr>
              <a:t>Niregyhaza</a:t>
            </a:r>
            <a:r>
              <a:rPr lang="en-US" sz="1200" kern="1200" dirty="0">
                <a:solidFill>
                  <a:schemeClr val="tx1"/>
                </a:solidFill>
                <a:effectLst/>
                <a:latin typeface="+mn-lt"/>
                <a:ea typeface="+mn-ea"/>
                <a:cs typeface="+mn-cs"/>
              </a:rPr>
              <a:t>" (Hungary) are supported with </a:t>
            </a:r>
            <a:r>
              <a:rPr lang="en-US" sz="1200" kern="1200" dirty="0" err="1">
                <a:solidFill>
                  <a:schemeClr val="tx1"/>
                </a:solidFill>
                <a:effectLst/>
                <a:latin typeface="+mn-lt"/>
                <a:ea typeface="+mn-ea"/>
                <a:cs typeface="+mn-cs"/>
              </a:rPr>
              <a:t>specialised</a:t>
            </a:r>
            <a:r>
              <a:rPr lang="en-US" sz="1200" kern="1200" dirty="0">
                <a:solidFill>
                  <a:schemeClr val="tx1"/>
                </a:solidFill>
                <a:effectLst/>
                <a:latin typeface="+mn-lt"/>
                <a:ea typeface="+mn-ea"/>
                <a:cs typeface="+mn-cs"/>
              </a:rPr>
              <a:t> know-how and materials. There is also a close contact with psychiatric institutions in “</a:t>
            </a:r>
            <a:r>
              <a:rPr lang="en-US" sz="1200" kern="1200" dirty="0" err="1">
                <a:solidFill>
                  <a:schemeClr val="tx1"/>
                </a:solidFill>
                <a:effectLst/>
                <a:latin typeface="+mn-lt"/>
                <a:ea typeface="+mn-ea"/>
                <a:cs typeface="+mn-cs"/>
              </a:rPr>
              <a:t>Turnu</a:t>
            </a:r>
            <a:r>
              <a:rPr lang="en-US" sz="1200" kern="1200" dirty="0">
                <a:solidFill>
                  <a:schemeClr val="tx1"/>
                </a:solidFill>
                <a:effectLst/>
                <a:latin typeface="+mn-lt"/>
                <a:ea typeface="+mn-ea"/>
                <a:cs typeface="+mn-cs"/>
              </a:rPr>
              <a:t> Severin” (Romania), which are also supported with aid transport and knowledge transfer. Donations are collected for charitable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such as the “Sea-Watch” (rescue of people fleeing at sea). </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European discussion group "Places to Live" is an annual exchange to get to know each other better and improve social standards in less privileged countries.</a:t>
            </a:r>
            <a:endParaRPr lang="de-AT" sz="1200" kern="1200" dirty="0">
              <a:solidFill>
                <a:schemeClr val="tx1"/>
              </a:solidFill>
              <a:effectLst/>
              <a:latin typeface="+mn-lt"/>
              <a:ea typeface="+mn-ea"/>
              <a:cs typeface="+mn-cs"/>
            </a:endParaRPr>
          </a:p>
          <a:p>
            <a:endParaRPr lang="de-AT" dirty="0"/>
          </a:p>
        </p:txBody>
      </p:sp>
      <p:sp>
        <p:nvSpPr>
          <p:cNvPr id="4" name="Foliennummernplatzhalter 3"/>
          <p:cNvSpPr>
            <a:spLocks noGrp="1"/>
          </p:cNvSpPr>
          <p:nvPr>
            <p:ph type="sldNum" sz="quarter" idx="5"/>
          </p:nvPr>
        </p:nvSpPr>
        <p:spPr/>
        <p:txBody>
          <a:bodyPr/>
          <a:lstStyle/>
          <a:p>
            <a:fld id="{D9441661-A9B8-8C46-A779-63579DCBF06E}" type="slidenum">
              <a:rPr lang="de-DE" smtClean="0"/>
              <a:t>64</a:t>
            </a:fld>
            <a:endParaRPr lang="de-DE"/>
          </a:p>
        </p:txBody>
      </p:sp>
    </p:spTree>
    <p:extLst>
      <p:ext uri="{BB962C8B-B14F-4D97-AF65-F5344CB8AC3E}">
        <p14:creationId xmlns:p14="http://schemas.microsoft.com/office/powerpoint/2010/main" val="29682199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9441661-A9B8-8C46-A779-63579DCBF06E}" type="slidenum">
              <a:rPr lang="de-DE" smtClean="0"/>
              <a:t>65</a:t>
            </a:fld>
            <a:endParaRPr lang="de-DE"/>
          </a:p>
        </p:txBody>
      </p:sp>
    </p:spTree>
    <p:extLst>
      <p:ext uri="{BB962C8B-B14F-4D97-AF65-F5344CB8AC3E}">
        <p14:creationId xmlns:p14="http://schemas.microsoft.com/office/powerpoint/2010/main" val="36633948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idx="10"/>
          </p:nvPr>
        </p:nvSpPr>
        <p:spPr/>
        <p:txBody>
          <a:bodyPr/>
          <a:lstStyle/>
          <a:p>
            <a:pPr algn="r">
              <a:buNone/>
            </a:pPr>
            <a:fld id="{3D25266E-C68C-42E4-BE5D-4C25CEE0A6F5}" type="slidenum">
              <a:rPr lang="de-DE" sz="1400" b="0" strike="noStrike" spc="-1" smtClean="0">
                <a:latin typeface="Calibri"/>
              </a:rPr>
              <a:t>66</a:t>
            </a:fld>
            <a:endParaRPr lang="de-DE" sz="1400" b="0" strike="noStrike" spc="-1">
              <a:latin typeface="Calibri"/>
            </a:endParaRPr>
          </a:p>
        </p:txBody>
      </p:sp>
    </p:spTree>
    <p:extLst>
      <p:ext uri="{BB962C8B-B14F-4D97-AF65-F5344CB8AC3E}">
        <p14:creationId xmlns:p14="http://schemas.microsoft.com/office/powerpoint/2010/main" val="7640303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e.g. Time </a:t>
            </a:r>
            <a:r>
              <a:rPr lang="de-DE" dirty="0" err="1"/>
              <a:t>frame</a:t>
            </a:r>
            <a:endParaRPr lang="de-DE" dirty="0"/>
          </a:p>
        </p:txBody>
      </p:sp>
      <p:sp>
        <p:nvSpPr>
          <p:cNvPr id="4" name="Foliennummernplatzhalter 3"/>
          <p:cNvSpPr>
            <a:spLocks noGrp="1"/>
          </p:cNvSpPr>
          <p:nvPr>
            <p:ph type="sldNum" sz="quarter" idx="5"/>
          </p:nvPr>
        </p:nvSpPr>
        <p:spPr/>
        <p:txBody>
          <a:bodyPr/>
          <a:lstStyle/>
          <a:p>
            <a:fld id="{D9441661-A9B8-8C46-A779-63579DCBF06E}" type="slidenum">
              <a:rPr lang="de-DE" smtClean="0"/>
              <a:t>67</a:t>
            </a:fld>
            <a:endParaRPr lang="de-DE"/>
          </a:p>
        </p:txBody>
      </p:sp>
    </p:spTree>
    <p:extLst>
      <p:ext uri="{BB962C8B-B14F-4D97-AF65-F5344CB8AC3E}">
        <p14:creationId xmlns:p14="http://schemas.microsoft.com/office/powerpoint/2010/main" val="3426650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e.g. </a:t>
            </a:r>
            <a:r>
              <a:rPr lang="de-DE" dirty="0" err="1"/>
              <a:t>group</a:t>
            </a:r>
            <a:r>
              <a:rPr lang="de-DE" dirty="0"/>
              <a:t> </a:t>
            </a:r>
            <a:r>
              <a:rPr lang="de-DE" dirty="0" err="1"/>
              <a:t>work</a:t>
            </a:r>
            <a:endParaRPr lang="de-DE" dirty="0"/>
          </a:p>
        </p:txBody>
      </p:sp>
      <p:sp>
        <p:nvSpPr>
          <p:cNvPr id="4" name="Foliennummernplatzhalter 3"/>
          <p:cNvSpPr>
            <a:spLocks noGrp="1"/>
          </p:cNvSpPr>
          <p:nvPr>
            <p:ph type="sldNum" sz="quarter" idx="5"/>
          </p:nvPr>
        </p:nvSpPr>
        <p:spPr/>
        <p:txBody>
          <a:bodyPr/>
          <a:lstStyle/>
          <a:p>
            <a:fld id="{D9441661-A9B8-8C46-A779-63579DCBF06E}" type="slidenum">
              <a:rPr lang="de-DE" smtClean="0"/>
              <a:t>68</a:t>
            </a:fld>
            <a:endParaRPr lang="de-DE"/>
          </a:p>
        </p:txBody>
      </p:sp>
    </p:spTree>
    <p:extLst>
      <p:ext uri="{BB962C8B-B14F-4D97-AF65-F5344CB8AC3E}">
        <p14:creationId xmlns:p14="http://schemas.microsoft.com/office/powerpoint/2010/main" val="14688632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e.g. </a:t>
            </a:r>
            <a:r>
              <a:rPr lang="de-DE" dirty="0" err="1"/>
              <a:t>content</a:t>
            </a:r>
            <a:r>
              <a:rPr lang="de-DE" dirty="0"/>
              <a:t>, </a:t>
            </a:r>
            <a:r>
              <a:rPr lang="de-DE" dirty="0" err="1"/>
              <a:t>use</a:t>
            </a:r>
            <a:r>
              <a:rPr lang="de-DE" dirty="0"/>
              <a:t> </a:t>
            </a:r>
            <a:r>
              <a:rPr lang="de-DE" dirty="0" err="1"/>
              <a:t>of</a:t>
            </a:r>
            <a:r>
              <a:rPr lang="de-DE" dirty="0"/>
              <a:t> </a:t>
            </a:r>
            <a:r>
              <a:rPr lang="de-DE" dirty="0" err="1"/>
              <a:t>script</a:t>
            </a:r>
            <a:r>
              <a:rPr lang="de-DE" dirty="0"/>
              <a:t>, </a:t>
            </a:r>
            <a:r>
              <a:rPr lang="de-DE" dirty="0" err="1"/>
              <a:t>homework</a:t>
            </a:r>
            <a:endParaRPr lang="de-DE" dirty="0"/>
          </a:p>
        </p:txBody>
      </p:sp>
      <p:sp>
        <p:nvSpPr>
          <p:cNvPr id="4" name="Foliennummernplatzhalter 3"/>
          <p:cNvSpPr>
            <a:spLocks noGrp="1"/>
          </p:cNvSpPr>
          <p:nvPr>
            <p:ph type="sldNum" sz="quarter" idx="5"/>
          </p:nvPr>
        </p:nvSpPr>
        <p:spPr/>
        <p:txBody>
          <a:bodyPr/>
          <a:lstStyle/>
          <a:p>
            <a:fld id="{D9441661-A9B8-8C46-A779-63579DCBF06E}" type="slidenum">
              <a:rPr lang="de-DE" smtClean="0"/>
              <a:t>69</a:t>
            </a:fld>
            <a:endParaRPr lang="de-DE"/>
          </a:p>
        </p:txBody>
      </p:sp>
    </p:spTree>
    <p:extLst>
      <p:ext uri="{BB962C8B-B14F-4D97-AF65-F5344CB8AC3E}">
        <p14:creationId xmlns:p14="http://schemas.microsoft.com/office/powerpoint/2010/main" val="31423183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Questions</a:t>
            </a:r>
            <a:r>
              <a:rPr lang="de-DE" dirty="0"/>
              <a:t>, </a:t>
            </a:r>
            <a:r>
              <a:rPr lang="de-DE" dirty="0" err="1"/>
              <a:t>discussions</a:t>
            </a:r>
            <a:r>
              <a:rPr lang="de-DE" dirty="0"/>
              <a:t>, </a:t>
            </a:r>
            <a:r>
              <a:rPr lang="de-DE" dirty="0" err="1"/>
              <a:t>feedback</a:t>
            </a:r>
            <a:endParaRPr lang="de-DE" dirty="0"/>
          </a:p>
        </p:txBody>
      </p:sp>
      <p:sp>
        <p:nvSpPr>
          <p:cNvPr id="4" name="Foliennummernplatzhalter 3"/>
          <p:cNvSpPr>
            <a:spLocks noGrp="1"/>
          </p:cNvSpPr>
          <p:nvPr>
            <p:ph type="sldNum" sz="quarter" idx="5"/>
          </p:nvPr>
        </p:nvSpPr>
        <p:spPr/>
        <p:txBody>
          <a:bodyPr/>
          <a:lstStyle/>
          <a:p>
            <a:fld id="{D9441661-A9B8-8C46-A779-63579DCBF06E}" type="slidenum">
              <a:rPr lang="de-DE" smtClean="0"/>
              <a:t>70</a:t>
            </a:fld>
            <a:endParaRPr lang="de-DE"/>
          </a:p>
        </p:txBody>
      </p:sp>
    </p:spTree>
    <p:extLst>
      <p:ext uri="{BB962C8B-B14F-4D97-AF65-F5344CB8AC3E}">
        <p14:creationId xmlns:p14="http://schemas.microsoft.com/office/powerpoint/2010/main" val="12688013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e.g. </a:t>
            </a:r>
            <a:r>
              <a:rPr lang="de-DE" dirty="0" err="1"/>
              <a:t>use</a:t>
            </a:r>
            <a:r>
              <a:rPr lang="de-DE" dirty="0"/>
              <a:t> </a:t>
            </a:r>
            <a:r>
              <a:rPr lang="de-DE" dirty="0" err="1"/>
              <a:t>of</a:t>
            </a:r>
            <a:r>
              <a:rPr lang="de-DE" dirty="0"/>
              <a:t> </a:t>
            </a:r>
            <a:r>
              <a:rPr lang="de-DE" dirty="0" err="1"/>
              <a:t>materials</a:t>
            </a:r>
            <a:endParaRPr lang="de-DE" dirty="0"/>
          </a:p>
        </p:txBody>
      </p:sp>
      <p:sp>
        <p:nvSpPr>
          <p:cNvPr id="4" name="Foliennummernplatzhalter 3"/>
          <p:cNvSpPr>
            <a:spLocks noGrp="1"/>
          </p:cNvSpPr>
          <p:nvPr>
            <p:ph type="sldNum" sz="quarter" idx="5"/>
          </p:nvPr>
        </p:nvSpPr>
        <p:spPr/>
        <p:txBody>
          <a:bodyPr/>
          <a:lstStyle/>
          <a:p>
            <a:fld id="{D9441661-A9B8-8C46-A779-63579DCBF06E}" type="slidenum">
              <a:rPr lang="de-DE" smtClean="0"/>
              <a:t>71</a:t>
            </a:fld>
            <a:endParaRPr lang="de-DE"/>
          </a:p>
        </p:txBody>
      </p:sp>
    </p:spTree>
    <p:extLst>
      <p:ext uri="{BB962C8B-B14F-4D97-AF65-F5344CB8AC3E}">
        <p14:creationId xmlns:p14="http://schemas.microsoft.com/office/powerpoint/2010/main" val="38581373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e.g. </a:t>
            </a:r>
            <a:r>
              <a:rPr lang="de-DE" dirty="0" err="1"/>
              <a:t>conclusio</a:t>
            </a:r>
            <a:r>
              <a:rPr lang="de-DE" dirty="0"/>
              <a:t>, </a:t>
            </a:r>
            <a:r>
              <a:rPr lang="de-DE" dirty="0" err="1"/>
              <a:t>to</a:t>
            </a:r>
            <a:r>
              <a:rPr lang="de-DE" dirty="0"/>
              <a:t> dos</a:t>
            </a:r>
          </a:p>
        </p:txBody>
      </p:sp>
      <p:sp>
        <p:nvSpPr>
          <p:cNvPr id="4" name="Foliennummernplatzhalter 3"/>
          <p:cNvSpPr>
            <a:spLocks noGrp="1"/>
          </p:cNvSpPr>
          <p:nvPr>
            <p:ph type="sldNum" sz="quarter" idx="5"/>
          </p:nvPr>
        </p:nvSpPr>
        <p:spPr/>
        <p:txBody>
          <a:bodyPr/>
          <a:lstStyle/>
          <a:p>
            <a:fld id="{D9441661-A9B8-8C46-A779-63579DCBF06E}" type="slidenum">
              <a:rPr lang="de-DE" smtClean="0"/>
              <a:t>72</a:t>
            </a:fld>
            <a:endParaRPr lang="de-DE"/>
          </a:p>
        </p:txBody>
      </p:sp>
    </p:spTree>
    <p:extLst>
      <p:ext uri="{BB962C8B-B14F-4D97-AF65-F5344CB8AC3E}">
        <p14:creationId xmlns:p14="http://schemas.microsoft.com/office/powerpoint/2010/main" val="4282710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Controlling concepts can be very different and the diverse concepts of controlling are using different theories to explain themselves. Therefore, a wide range of controlling concepts exits. </a:t>
            </a:r>
            <a:endParaRPr lang="de-DE" sz="1200" kern="1200" dirty="0">
              <a:solidFill>
                <a:schemeClr val="tx1"/>
              </a:solidFill>
              <a:effectLst/>
              <a:latin typeface="+mn-lt"/>
              <a:ea typeface="+mn-ea"/>
              <a:cs typeface="+mn-cs"/>
            </a:endParaRPr>
          </a:p>
          <a:p>
            <a:endParaRPr lang="de-DE" dirty="0"/>
          </a:p>
          <a:p>
            <a:r>
              <a:rPr lang="en-US" dirty="0"/>
              <a:t>The focus is on one of the following aspects </a:t>
            </a:r>
          </a:p>
          <a:p>
            <a:r>
              <a:rPr lang="en-US" b="1" dirty="0"/>
              <a:t>1.</a:t>
            </a:r>
            <a:r>
              <a:rPr lang="en-US" b="1" baseline="0" dirty="0"/>
              <a:t> </a:t>
            </a:r>
            <a:r>
              <a:rPr lang="en-US" b="1" dirty="0"/>
              <a:t>Controlling as information supply for the management (decision-oriented view)</a:t>
            </a:r>
          </a:p>
          <a:p>
            <a:r>
              <a:rPr lang="en-US" dirty="0"/>
              <a:t>In this concept the main goal of controlling is to produce information for the management through reports and operating figures. To achieve this a cooperation with the accounting and IT-department is necessary. The controlling department provides target-performance comparisons, cost and investment calculations and KPI analysis </a:t>
            </a:r>
          </a:p>
          <a:p>
            <a:endParaRPr lang="en-US" dirty="0"/>
          </a:p>
          <a:p>
            <a:r>
              <a:rPr lang="en-US" b="1" dirty="0"/>
              <a:t>2.</a:t>
            </a:r>
            <a:r>
              <a:rPr lang="en-US" b="1" baseline="0" dirty="0"/>
              <a:t> </a:t>
            </a:r>
            <a:r>
              <a:rPr lang="en-US" b="1" dirty="0"/>
              <a:t>Controlling as coordination for the management (coordination-oriented view) </a:t>
            </a:r>
          </a:p>
          <a:p>
            <a:r>
              <a:rPr lang="en-US" dirty="0"/>
              <a:t>In this concept controlling acts as a coordinator of management systems and coordinates the tasks of planning, control, and information supply to increase the likelihood of success of the organization and their ability to react to changing environmental conditions.</a:t>
            </a:r>
          </a:p>
          <a:p>
            <a:endParaRPr lang="en-US" dirty="0"/>
          </a:p>
          <a:p>
            <a:r>
              <a:rPr lang="en-US" b="1" dirty="0"/>
              <a:t>3.</a:t>
            </a:r>
            <a:r>
              <a:rPr lang="en-US" b="1" baseline="0" dirty="0"/>
              <a:t> </a:t>
            </a:r>
            <a:r>
              <a:rPr lang="en-US" b="1" dirty="0"/>
              <a:t>Controlling to ensure the rationality of management (rationality-oriented view) </a:t>
            </a:r>
          </a:p>
          <a:p>
            <a:r>
              <a:rPr lang="en-US" dirty="0"/>
              <a:t>The main task of controlling is therefore to increase the probability of correct decisions and to ensure the profitability of management. For this purpose, certain information will be provided so that appropriate decisions can be made by management. </a:t>
            </a:r>
          </a:p>
          <a:p>
            <a:endParaRPr lang="en-US" dirty="0"/>
          </a:p>
          <a:p>
            <a:r>
              <a:rPr lang="en-US" b="1" dirty="0"/>
              <a:t>4.</a:t>
            </a:r>
            <a:r>
              <a:rPr lang="en-US" b="1" baseline="0" dirty="0"/>
              <a:t> </a:t>
            </a:r>
            <a:r>
              <a:rPr lang="en-US" b="1" dirty="0"/>
              <a:t>Goal-oriented controlling</a:t>
            </a:r>
          </a:p>
          <a:p>
            <a:r>
              <a:rPr lang="en-US" dirty="0"/>
              <a:t>In order to steer the company in a certain direction, management must make decisions based on goal-oriented planning and implement these decisions in the organisation. </a:t>
            </a:r>
          </a:p>
          <a:p>
            <a:r>
              <a:rPr lang="en-US" dirty="0"/>
              <a:t>In this concept, the control of the achievement of objectives is the first priority and the success of the organisation is measured according to this. </a:t>
            </a:r>
          </a:p>
          <a:p>
            <a:r>
              <a:rPr lang="en-US" dirty="0"/>
              <a:t>If necessary, the objective must be changed or certain measures must be taken to achieve the objective. </a:t>
            </a:r>
          </a:p>
          <a:p>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8</a:t>
            </a:fld>
            <a:endParaRPr lang="de-DE"/>
          </a:p>
        </p:txBody>
      </p:sp>
    </p:spTree>
    <p:extLst>
      <p:ext uri="{BB962C8B-B14F-4D97-AF65-F5344CB8AC3E}">
        <p14:creationId xmlns:p14="http://schemas.microsoft.com/office/powerpoint/2010/main" val="3728457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9</a:t>
            </a:fld>
            <a:endParaRPr lang="de-DE"/>
          </a:p>
        </p:txBody>
      </p:sp>
    </p:spTree>
    <p:extLst>
      <p:ext uri="{BB962C8B-B14F-4D97-AF65-F5344CB8AC3E}">
        <p14:creationId xmlns:p14="http://schemas.microsoft.com/office/powerpoint/2010/main" val="1396558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 difference can be made between operational and strategic controlling. Operational controlling includes short-term planning, whose financial framework is defined by budgets and planned balance sheet. The various services or units of an </a:t>
            </a:r>
            <a:r>
              <a:rPr lang="en-US" dirty="0" err="1"/>
              <a:t>organisation</a:t>
            </a:r>
            <a:r>
              <a:rPr lang="en-US" dirty="0"/>
              <a:t> are evaluated and corrected if necessary. It focuses on the question "Are we doing things right?” </a:t>
            </a:r>
          </a:p>
          <a:p>
            <a:r>
              <a:rPr lang="en-US" dirty="0"/>
              <a:t>Strategic controlling, in contrast, aims at long-term planning. The strategy is being evaluated in order to be able to make necessary adaptations, so that the existence of the </a:t>
            </a:r>
            <a:r>
              <a:rPr lang="en-US" dirty="0" err="1"/>
              <a:t>organisation</a:t>
            </a:r>
            <a:r>
              <a:rPr lang="en-US" dirty="0"/>
              <a:t> can be ensured. The central question is "Are we doing the right things"?  </a:t>
            </a:r>
          </a:p>
          <a:p>
            <a:r>
              <a:rPr lang="en-US" dirty="0"/>
              <a:t>It has been shown that operational controlling tends to dominate in the Social Economy. This is mainly due to the fact that the pressure on profits and costs is often high and the financial possibilities are limited. But also impact controlling is becoming more important in social </a:t>
            </a:r>
            <a:r>
              <a:rPr lang="en-US" dirty="0" err="1"/>
              <a:t>organisations</a:t>
            </a:r>
            <a:r>
              <a:rPr lang="en-US" dirty="0"/>
              <a:t>. </a:t>
            </a:r>
          </a:p>
          <a:p>
            <a:r>
              <a:rPr lang="en-US" dirty="0"/>
              <a:t>The overview points on the slide show the differences between operational and strategic controlling.</a:t>
            </a:r>
            <a:r>
              <a:rPr lang="en-US" baseline="0" dirty="0"/>
              <a:t> </a:t>
            </a:r>
            <a:endParaRPr lang="de-DE" dirty="0"/>
          </a:p>
        </p:txBody>
      </p:sp>
      <p:sp>
        <p:nvSpPr>
          <p:cNvPr id="4" name="Foliennummernplatzhalter 3"/>
          <p:cNvSpPr>
            <a:spLocks noGrp="1"/>
          </p:cNvSpPr>
          <p:nvPr>
            <p:ph type="sldNum" sz="quarter" idx="10"/>
          </p:nvPr>
        </p:nvSpPr>
        <p:spPr/>
        <p:txBody>
          <a:bodyPr/>
          <a:lstStyle/>
          <a:p>
            <a:fld id="{D9441661-A9B8-8C46-A779-63579DCBF06E}" type="slidenum">
              <a:rPr lang="de-DE" smtClean="0"/>
              <a:t>10</a:t>
            </a:fld>
            <a:endParaRPr lang="de-DE"/>
          </a:p>
        </p:txBody>
      </p:sp>
    </p:spTree>
    <p:extLst>
      <p:ext uri="{BB962C8B-B14F-4D97-AF65-F5344CB8AC3E}">
        <p14:creationId xmlns:p14="http://schemas.microsoft.com/office/powerpoint/2010/main" val="2546623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29577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E1D557-EE82-E24D-8149-F99D87AFF64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2939199-132C-EB49-8572-8FFA9915111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a:extLst>
              <a:ext uri="{FF2B5EF4-FFF2-40B4-BE49-F238E27FC236}">
                <a16:creationId xmlns:a16="http://schemas.microsoft.com/office/drawing/2014/main" id="{A66FEA35-D13A-4C40-ADB6-AFE2A283E0AA}"/>
              </a:ext>
            </a:extLst>
          </p:cNvPr>
          <p:cNvSpPr>
            <a:spLocks noGrp="1"/>
          </p:cNvSpPr>
          <p:nvPr>
            <p:ph type="sldNum" sz="quarter" idx="10"/>
          </p:nvPr>
        </p:nvSpPr>
        <p:spPr/>
        <p:txBody>
          <a:bodyPr/>
          <a:lstStyle/>
          <a:p>
            <a:fld id="{7B772478-BD0A-9547-9755-CA051D75CD6F}" type="slidenum">
              <a:rPr lang="de-DE" smtClean="0"/>
              <a:t>‹Nr.›</a:t>
            </a:fld>
            <a:endParaRPr lang="de-DE"/>
          </a:p>
        </p:txBody>
      </p:sp>
      <p:sp>
        <p:nvSpPr>
          <p:cNvPr id="8" name="Fußzeilenplatzhalter 7">
            <a:extLst>
              <a:ext uri="{FF2B5EF4-FFF2-40B4-BE49-F238E27FC236}">
                <a16:creationId xmlns:a16="http://schemas.microsoft.com/office/drawing/2014/main" id="{F2E1D362-58D5-5A44-8B38-D97ED52A5559}"/>
              </a:ext>
            </a:extLst>
          </p:cNvPr>
          <p:cNvSpPr>
            <a:spLocks noGrp="1"/>
          </p:cNvSpPr>
          <p:nvPr>
            <p:ph type="ftr" sz="quarter" idx="11"/>
          </p:nvPr>
        </p:nvSpPr>
        <p:spPr/>
        <p:txBody>
          <a:bodyPr/>
          <a:lstStyle/>
          <a:p>
            <a:r>
              <a:rPr lang="de-DE"/>
              <a:t>Course Name</a:t>
            </a:r>
            <a:endParaRPr lang="de-DE" dirty="0"/>
          </a:p>
        </p:txBody>
      </p:sp>
    </p:spTree>
    <p:extLst>
      <p:ext uri="{BB962C8B-B14F-4D97-AF65-F5344CB8AC3E}">
        <p14:creationId xmlns:p14="http://schemas.microsoft.com/office/powerpoint/2010/main" val="316624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592ADF-5A16-4541-BAEA-7E2050E8F84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FE3F93-67C7-BE46-AFD2-A7B3336B5A31}"/>
              </a:ext>
            </a:extLst>
          </p:cNvPr>
          <p:cNvSpPr>
            <a:spLocks noGrp="1"/>
          </p:cNvSpPr>
          <p:nvPr>
            <p:ph sz="half" idx="1"/>
          </p:nvPr>
        </p:nvSpPr>
        <p:spPr>
          <a:xfrm>
            <a:off x="838200" y="2075543"/>
            <a:ext cx="5181600" cy="410142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E2D2124-1727-7D4C-97AD-4ADE51DB1BDB}"/>
              </a:ext>
            </a:extLst>
          </p:cNvPr>
          <p:cNvSpPr>
            <a:spLocks noGrp="1"/>
          </p:cNvSpPr>
          <p:nvPr>
            <p:ph sz="half" idx="2"/>
          </p:nvPr>
        </p:nvSpPr>
        <p:spPr>
          <a:xfrm>
            <a:off x="6172200" y="2075543"/>
            <a:ext cx="5181600" cy="410142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oliennummernplatzhalter 7">
            <a:extLst>
              <a:ext uri="{FF2B5EF4-FFF2-40B4-BE49-F238E27FC236}">
                <a16:creationId xmlns:a16="http://schemas.microsoft.com/office/drawing/2014/main" id="{653D9736-C6BD-DB45-89CB-BA899077DAFD}"/>
              </a:ext>
            </a:extLst>
          </p:cNvPr>
          <p:cNvSpPr>
            <a:spLocks noGrp="1"/>
          </p:cNvSpPr>
          <p:nvPr>
            <p:ph type="sldNum" sz="quarter" idx="10"/>
          </p:nvPr>
        </p:nvSpPr>
        <p:spPr/>
        <p:txBody>
          <a:bodyPr/>
          <a:lstStyle/>
          <a:p>
            <a:fld id="{7B772478-BD0A-9547-9755-CA051D75CD6F}" type="slidenum">
              <a:rPr lang="de-DE" smtClean="0"/>
              <a:t>‹Nr.›</a:t>
            </a:fld>
            <a:endParaRPr lang="de-DE"/>
          </a:p>
        </p:txBody>
      </p:sp>
    </p:spTree>
    <p:extLst>
      <p:ext uri="{BB962C8B-B14F-4D97-AF65-F5344CB8AC3E}">
        <p14:creationId xmlns:p14="http://schemas.microsoft.com/office/powerpoint/2010/main" val="229833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A9100F-9F4F-9147-A955-FF666869CD27}"/>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9F8C1A94-D12E-3E4B-8927-F1C5342B4769}"/>
              </a:ext>
            </a:extLst>
          </p:cNvPr>
          <p:cNvSpPr>
            <a:spLocks noGrp="1"/>
          </p:cNvSpPr>
          <p:nvPr>
            <p:ph type="ftr" sz="quarter" idx="10"/>
          </p:nvPr>
        </p:nvSpPr>
        <p:spPr/>
        <p:txBody>
          <a:bodyPr/>
          <a:lstStyle/>
          <a:p>
            <a:r>
              <a:rPr lang="de-DE"/>
              <a:t>Course Name</a:t>
            </a:r>
            <a:endParaRPr lang="de-DE" dirty="0"/>
          </a:p>
        </p:txBody>
      </p:sp>
      <p:sp>
        <p:nvSpPr>
          <p:cNvPr id="7" name="Foliennummernplatzhalter 6">
            <a:extLst>
              <a:ext uri="{FF2B5EF4-FFF2-40B4-BE49-F238E27FC236}">
                <a16:creationId xmlns:a16="http://schemas.microsoft.com/office/drawing/2014/main" id="{6883ADB5-B501-0847-8EEA-D21DF4E797D5}"/>
              </a:ext>
            </a:extLst>
          </p:cNvPr>
          <p:cNvSpPr>
            <a:spLocks noGrp="1"/>
          </p:cNvSpPr>
          <p:nvPr>
            <p:ph type="sldNum" sz="quarter" idx="11"/>
          </p:nvPr>
        </p:nvSpPr>
        <p:spPr/>
        <p:txBody>
          <a:bodyPr/>
          <a:lstStyle/>
          <a:p>
            <a:fld id="{7B772478-BD0A-9547-9755-CA051D75CD6F}" type="slidenum">
              <a:rPr lang="de-DE" smtClean="0"/>
              <a:t>‹Nr.›</a:t>
            </a:fld>
            <a:endParaRPr lang="de-DE"/>
          </a:p>
        </p:txBody>
      </p:sp>
    </p:spTree>
    <p:extLst>
      <p:ext uri="{BB962C8B-B14F-4D97-AF65-F5344CB8AC3E}">
        <p14:creationId xmlns:p14="http://schemas.microsoft.com/office/powerpoint/2010/main" val="909087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59EB2356-D3EE-8A49-B3CB-1A68BB3AD7CB}"/>
              </a:ext>
            </a:extLst>
          </p:cNvPr>
          <p:cNvSpPr>
            <a:spLocks noGrp="1"/>
          </p:cNvSpPr>
          <p:nvPr>
            <p:ph type="ftr" sz="quarter" idx="10"/>
          </p:nvPr>
        </p:nvSpPr>
        <p:spPr/>
        <p:txBody>
          <a:bodyPr/>
          <a:lstStyle/>
          <a:p>
            <a:r>
              <a:rPr lang="de-DE"/>
              <a:t>Course Name</a:t>
            </a:r>
            <a:endParaRPr lang="de-DE" dirty="0"/>
          </a:p>
        </p:txBody>
      </p:sp>
      <p:sp>
        <p:nvSpPr>
          <p:cNvPr id="6" name="Foliennummernplatzhalter 5">
            <a:extLst>
              <a:ext uri="{FF2B5EF4-FFF2-40B4-BE49-F238E27FC236}">
                <a16:creationId xmlns:a16="http://schemas.microsoft.com/office/drawing/2014/main" id="{C7F45AFF-08BE-9F41-A80A-9C762DE3AA19}"/>
              </a:ext>
            </a:extLst>
          </p:cNvPr>
          <p:cNvSpPr>
            <a:spLocks noGrp="1"/>
          </p:cNvSpPr>
          <p:nvPr>
            <p:ph type="sldNum" sz="quarter" idx="11"/>
          </p:nvPr>
        </p:nvSpPr>
        <p:spPr/>
        <p:txBody>
          <a:bodyPr/>
          <a:lstStyle/>
          <a:p>
            <a:fld id="{7B772478-BD0A-9547-9755-CA051D75CD6F}" type="slidenum">
              <a:rPr lang="de-DE" smtClean="0"/>
              <a:t>‹Nr.›</a:t>
            </a:fld>
            <a:endParaRPr lang="de-DE"/>
          </a:p>
        </p:txBody>
      </p:sp>
    </p:spTree>
    <p:extLst>
      <p:ext uri="{BB962C8B-B14F-4D97-AF65-F5344CB8AC3E}">
        <p14:creationId xmlns:p14="http://schemas.microsoft.com/office/powerpoint/2010/main" val="147578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C9C002-3D21-1A49-A56A-EA49DD81789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0029F03-F2EF-5C47-8D82-B126AF6A73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C04DB63-3754-F146-BD62-A47ABBBD36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8" name="Fußzeilenplatzhalter 7">
            <a:extLst>
              <a:ext uri="{FF2B5EF4-FFF2-40B4-BE49-F238E27FC236}">
                <a16:creationId xmlns:a16="http://schemas.microsoft.com/office/drawing/2014/main" id="{542BEEEB-9C39-DD4B-945F-E52BA790F7AF}"/>
              </a:ext>
            </a:extLst>
          </p:cNvPr>
          <p:cNvSpPr>
            <a:spLocks noGrp="1"/>
          </p:cNvSpPr>
          <p:nvPr>
            <p:ph type="ftr" sz="quarter" idx="10"/>
          </p:nvPr>
        </p:nvSpPr>
        <p:spPr/>
        <p:txBody>
          <a:bodyPr/>
          <a:lstStyle/>
          <a:p>
            <a:r>
              <a:rPr lang="de-DE"/>
              <a:t>Course Name</a:t>
            </a:r>
            <a:endParaRPr lang="de-DE" dirty="0"/>
          </a:p>
        </p:txBody>
      </p:sp>
      <p:sp>
        <p:nvSpPr>
          <p:cNvPr id="9" name="Foliennummernplatzhalter 8">
            <a:extLst>
              <a:ext uri="{FF2B5EF4-FFF2-40B4-BE49-F238E27FC236}">
                <a16:creationId xmlns:a16="http://schemas.microsoft.com/office/drawing/2014/main" id="{ABEF6C18-47FA-994B-AA2C-4D900F510201}"/>
              </a:ext>
            </a:extLst>
          </p:cNvPr>
          <p:cNvSpPr>
            <a:spLocks noGrp="1"/>
          </p:cNvSpPr>
          <p:nvPr>
            <p:ph type="sldNum" sz="quarter" idx="11"/>
          </p:nvPr>
        </p:nvSpPr>
        <p:spPr/>
        <p:txBody>
          <a:bodyPr/>
          <a:lstStyle/>
          <a:p>
            <a:fld id="{7B772478-BD0A-9547-9755-CA051D75CD6F}" type="slidenum">
              <a:rPr lang="de-DE" smtClean="0"/>
              <a:t>‹Nr.›</a:t>
            </a:fld>
            <a:endParaRPr lang="de-DE"/>
          </a:p>
        </p:txBody>
      </p:sp>
    </p:spTree>
    <p:extLst>
      <p:ext uri="{BB962C8B-B14F-4D97-AF65-F5344CB8AC3E}">
        <p14:creationId xmlns:p14="http://schemas.microsoft.com/office/powerpoint/2010/main" val="879069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E0CD36-B159-4850-83E7-01FBF422577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B0D82551-4FEC-4B49-B1C8-E0E0AF8204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4F72040-E5E2-4E7B-89CA-A42FD99482E2}"/>
              </a:ext>
            </a:extLst>
          </p:cNvPr>
          <p:cNvSpPr>
            <a:spLocks noGrp="1"/>
          </p:cNvSpPr>
          <p:nvPr>
            <p:ph type="dt" sz="half" idx="10"/>
          </p:nvPr>
        </p:nvSpPr>
        <p:spPr/>
        <p:txBody>
          <a:bodyPr/>
          <a:lstStyle/>
          <a:p>
            <a:fld id="{EA61199F-D670-4EA7-994A-A72872EFE832}" type="datetimeFigureOut">
              <a:rPr lang="de-DE" smtClean="0"/>
              <a:t>30.08.23</a:t>
            </a:fld>
            <a:endParaRPr lang="de-DE"/>
          </a:p>
        </p:txBody>
      </p:sp>
      <p:sp>
        <p:nvSpPr>
          <p:cNvPr id="5" name="Fußzeilenplatzhalter 4">
            <a:extLst>
              <a:ext uri="{FF2B5EF4-FFF2-40B4-BE49-F238E27FC236}">
                <a16:creationId xmlns:a16="http://schemas.microsoft.com/office/drawing/2014/main" id="{E02BAABB-19E7-4210-85C9-4D7D643D28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B70F595-AE7E-4651-8D42-BFBDDB393483}"/>
              </a:ext>
            </a:extLst>
          </p:cNvPr>
          <p:cNvSpPr>
            <a:spLocks noGrp="1"/>
          </p:cNvSpPr>
          <p:nvPr>
            <p:ph type="sldNum" sz="quarter" idx="12"/>
          </p:nvPr>
        </p:nvSpPr>
        <p:spPr/>
        <p:txBody>
          <a:bodyPr/>
          <a:lstStyle/>
          <a:p>
            <a:fld id="{963FA717-4F26-4ABE-935F-AD80B82E1740}" type="slidenum">
              <a:rPr lang="de-DE" smtClean="0"/>
              <a:t>‹Nr.›</a:t>
            </a:fld>
            <a:endParaRPr lang="de-DE"/>
          </a:p>
        </p:txBody>
      </p:sp>
    </p:spTree>
    <p:extLst>
      <p:ext uri="{BB962C8B-B14F-4D97-AF65-F5344CB8AC3E}">
        <p14:creationId xmlns:p14="http://schemas.microsoft.com/office/powerpoint/2010/main" val="1796074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CFEAE6-9CF1-BA4C-A9CD-DE3C76C5BE9D}"/>
              </a:ext>
            </a:extLst>
          </p:cNvPr>
          <p:cNvSpPr>
            <a:spLocks noGrp="1"/>
          </p:cNvSpPr>
          <p:nvPr>
            <p:ph type="title"/>
          </p:nvPr>
        </p:nvSpPr>
        <p:spPr>
          <a:xfrm>
            <a:off x="817581" y="365125"/>
            <a:ext cx="9783184"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7FCA7778-D62E-4A40-B631-C35AF4300FA1}"/>
              </a:ext>
            </a:extLst>
          </p:cNvPr>
          <p:cNvSpPr>
            <a:spLocks noGrp="1"/>
          </p:cNvSpPr>
          <p:nvPr>
            <p:ph type="body" idx="1"/>
          </p:nvPr>
        </p:nvSpPr>
        <p:spPr>
          <a:xfrm>
            <a:off x="817581" y="1847850"/>
            <a:ext cx="10536219"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570F66A2-0D02-0F4C-92A5-41E76BB78B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72478-BD0A-9547-9755-CA051D75CD6F}" type="slidenum">
              <a:rPr lang="de-DE" smtClean="0"/>
              <a:t>‹Nr.›</a:t>
            </a:fld>
            <a:endParaRPr lang="de-DE"/>
          </a:p>
        </p:txBody>
      </p:sp>
      <p:pic>
        <p:nvPicPr>
          <p:cNvPr id="7" name="Grafik 6">
            <a:extLst>
              <a:ext uri="{FF2B5EF4-FFF2-40B4-BE49-F238E27FC236}">
                <a16:creationId xmlns:a16="http://schemas.microsoft.com/office/drawing/2014/main" id="{668EBF0F-6A87-8449-8FE2-1B2A13FAE1A4}"/>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l="14637" r="30725" b="11970"/>
          <a:stretch/>
        </p:blipFill>
        <p:spPr>
          <a:xfrm>
            <a:off x="11040932" y="190826"/>
            <a:ext cx="1032521" cy="935971"/>
          </a:xfrm>
          <a:prstGeom prst="rect">
            <a:avLst/>
          </a:prstGeom>
        </p:spPr>
      </p:pic>
      <p:sp>
        <p:nvSpPr>
          <p:cNvPr id="8" name="Fußzeilenplatzhalter 7">
            <a:extLst>
              <a:ext uri="{FF2B5EF4-FFF2-40B4-BE49-F238E27FC236}">
                <a16:creationId xmlns:a16="http://schemas.microsoft.com/office/drawing/2014/main" id="{E4029FF3-20BD-2241-ADB3-3DBB7856BFC8}"/>
              </a:ext>
            </a:extLst>
          </p:cNvPr>
          <p:cNvSpPr>
            <a:spLocks noGrp="1"/>
          </p:cNvSpPr>
          <p:nvPr>
            <p:ph type="ftr" sz="quarter" idx="3"/>
          </p:nvPr>
        </p:nvSpPr>
        <p:spPr>
          <a:xfrm>
            <a:off x="152400" y="638720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Course Name</a:t>
            </a:r>
          </a:p>
        </p:txBody>
      </p:sp>
    </p:spTree>
    <p:extLst>
      <p:ext uri="{BB962C8B-B14F-4D97-AF65-F5344CB8AC3E}">
        <p14:creationId xmlns:p14="http://schemas.microsoft.com/office/powerpoint/2010/main" val="891627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5.svg"/></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47.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57BEADA-2376-A74F-A189-DBE95D96F203}"/>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17855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Operational vs. Strategic </a:t>
            </a:r>
            <a:r>
              <a:rPr lang="de-DE" dirty="0" err="1">
                <a:latin typeface="Arial" panose="020B0604020202020204" pitchFamily="34" charset="0"/>
                <a:cs typeface="Arial" panose="020B0604020202020204" pitchFamily="34" charset="0"/>
              </a:rPr>
              <a:t>controlling</a:t>
            </a:r>
            <a:r>
              <a:rPr lang="de-DE" dirty="0">
                <a:latin typeface="Arial" panose="020B0604020202020204" pitchFamily="34" charset="0"/>
                <a:cs typeface="Arial" panose="020B0604020202020204" pitchFamily="34" charset="0"/>
              </a:rPr>
              <a:t> </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2430423998"/>
              </p:ext>
            </p:extLst>
          </p:nvPr>
        </p:nvGraphicFramePr>
        <p:xfrm>
          <a:off x="817581" y="1437640"/>
          <a:ext cx="10536237" cy="5059680"/>
        </p:xfrm>
        <a:graphic>
          <a:graphicData uri="http://schemas.openxmlformats.org/drawingml/2006/table">
            <a:tbl>
              <a:tblPr firstRow="1" bandRow="1">
                <a:tableStyleId>{5C22544A-7EE6-4342-B048-85BDC9FD1C3A}</a:tableStyleId>
              </a:tblPr>
              <a:tblGrid>
                <a:gridCol w="1778863">
                  <a:extLst>
                    <a:ext uri="{9D8B030D-6E8A-4147-A177-3AD203B41FA5}">
                      <a16:colId xmlns:a16="http://schemas.microsoft.com/office/drawing/2014/main" val="3514841659"/>
                    </a:ext>
                  </a:extLst>
                </a:gridCol>
                <a:gridCol w="4166306">
                  <a:extLst>
                    <a:ext uri="{9D8B030D-6E8A-4147-A177-3AD203B41FA5}">
                      <a16:colId xmlns:a16="http://schemas.microsoft.com/office/drawing/2014/main" val="557120618"/>
                    </a:ext>
                  </a:extLst>
                </a:gridCol>
                <a:gridCol w="4591068">
                  <a:extLst>
                    <a:ext uri="{9D8B030D-6E8A-4147-A177-3AD203B41FA5}">
                      <a16:colId xmlns:a16="http://schemas.microsoft.com/office/drawing/2014/main" val="2730691861"/>
                    </a:ext>
                  </a:extLst>
                </a:gridCol>
              </a:tblGrid>
              <a:tr h="370840">
                <a:tc>
                  <a:txBody>
                    <a:bodyPr/>
                    <a:lstStyle/>
                    <a:p>
                      <a:r>
                        <a:rPr lang="de-DE" sz="2400" dirty="0" err="1">
                          <a:latin typeface="Arial" panose="020B0604020202020204" pitchFamily="34" charset="0"/>
                          <a:cs typeface="Arial" panose="020B0604020202020204" pitchFamily="34" charset="0"/>
                        </a:rPr>
                        <a:t>Effect</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level</a:t>
                      </a:r>
                      <a:endParaRPr lang="de-DE" sz="2400" dirty="0">
                        <a:latin typeface="Arial" panose="020B0604020202020204" pitchFamily="34" charset="0"/>
                        <a:cs typeface="Arial" panose="020B0604020202020204" pitchFamily="34" charset="0"/>
                      </a:endParaRPr>
                    </a:p>
                  </a:txBody>
                  <a:tcPr>
                    <a:solidFill>
                      <a:srgbClr val="0093DD"/>
                    </a:solidFill>
                  </a:tcPr>
                </a:tc>
                <a:tc>
                  <a:txBody>
                    <a:bodyPr/>
                    <a:lstStyle/>
                    <a:p>
                      <a:r>
                        <a:rPr lang="de-DE" sz="2400" dirty="0">
                          <a:latin typeface="Arial" panose="020B0604020202020204" pitchFamily="34" charset="0"/>
                          <a:cs typeface="Arial" panose="020B0604020202020204" pitchFamily="34" charset="0"/>
                        </a:rPr>
                        <a:t>Operational </a:t>
                      </a:r>
                      <a:r>
                        <a:rPr lang="de-DE" sz="2400" dirty="0" err="1">
                          <a:latin typeface="Arial" panose="020B0604020202020204" pitchFamily="34" charset="0"/>
                          <a:cs typeface="Arial" panose="020B0604020202020204" pitchFamily="34" charset="0"/>
                        </a:rPr>
                        <a:t>controlling</a:t>
                      </a:r>
                      <a:r>
                        <a:rPr lang="de-DE" sz="2400" dirty="0">
                          <a:latin typeface="Arial" panose="020B0604020202020204" pitchFamily="34" charset="0"/>
                          <a:cs typeface="Arial" panose="020B0604020202020204" pitchFamily="34" charset="0"/>
                        </a:rPr>
                        <a:t> </a:t>
                      </a:r>
                    </a:p>
                  </a:txBody>
                  <a:tcPr>
                    <a:solidFill>
                      <a:srgbClr val="0093DD"/>
                    </a:solidFill>
                  </a:tcPr>
                </a:tc>
                <a:tc>
                  <a:txBody>
                    <a:bodyPr/>
                    <a:lstStyle/>
                    <a:p>
                      <a:r>
                        <a:rPr lang="de-DE" sz="2400" dirty="0">
                          <a:latin typeface="Arial" panose="020B0604020202020204" pitchFamily="34" charset="0"/>
                          <a:cs typeface="Arial" panose="020B0604020202020204" pitchFamily="34" charset="0"/>
                        </a:rPr>
                        <a:t>Strategic </a:t>
                      </a:r>
                      <a:r>
                        <a:rPr lang="de-DE" sz="2400" dirty="0" err="1">
                          <a:latin typeface="Arial" panose="020B0604020202020204" pitchFamily="34" charset="0"/>
                          <a:cs typeface="Arial" panose="020B0604020202020204" pitchFamily="34" charset="0"/>
                        </a:rPr>
                        <a:t>controlling</a:t>
                      </a:r>
                      <a:r>
                        <a:rPr lang="de-DE" sz="2400" dirty="0">
                          <a:latin typeface="Arial" panose="020B0604020202020204" pitchFamily="34" charset="0"/>
                          <a:cs typeface="Arial" panose="020B0604020202020204" pitchFamily="34" charset="0"/>
                        </a:rPr>
                        <a:t> </a:t>
                      </a:r>
                    </a:p>
                  </a:txBody>
                  <a:tcPr>
                    <a:solidFill>
                      <a:srgbClr val="0093DD"/>
                    </a:solidFill>
                  </a:tcPr>
                </a:tc>
                <a:extLst>
                  <a:ext uri="{0D108BD9-81ED-4DB2-BD59-A6C34878D82A}">
                    <a16:rowId xmlns:a16="http://schemas.microsoft.com/office/drawing/2014/main" val="1685462722"/>
                  </a:ext>
                </a:extLst>
              </a:tr>
              <a:tr h="370840">
                <a:tc>
                  <a:txBody>
                    <a:bodyPr/>
                    <a:lstStyle/>
                    <a:p>
                      <a:r>
                        <a:rPr lang="de-DE" sz="2000" b="1" dirty="0">
                          <a:latin typeface="Arial" panose="020B0604020202020204" pitchFamily="34" charset="0"/>
                          <a:cs typeface="Arial" panose="020B0604020202020204" pitchFamily="34" charset="0"/>
                        </a:rPr>
                        <a:t>Goals </a:t>
                      </a:r>
                    </a:p>
                  </a:txBody>
                  <a:tcPr>
                    <a:solidFill>
                      <a:srgbClr val="0093DD">
                        <a:alpha val="69804"/>
                      </a:srgbClr>
                    </a:solidFill>
                  </a:tcPr>
                </a:tc>
                <a:tc>
                  <a:txBody>
                    <a:bodyPr/>
                    <a:lstStyle/>
                    <a:p>
                      <a:r>
                        <a:rPr lang="de-DE" sz="2000" dirty="0" err="1">
                          <a:latin typeface="Arial" panose="020B0604020202020204" pitchFamily="34" charset="0"/>
                          <a:cs typeface="Arial" panose="020B0604020202020204" pitchFamily="34" charset="0"/>
                        </a:rPr>
                        <a:t>Defined</a:t>
                      </a:r>
                      <a:r>
                        <a:rPr lang="de-DE" sz="2000" dirty="0">
                          <a:latin typeface="Arial" panose="020B0604020202020204" pitchFamily="34" charset="0"/>
                          <a:cs typeface="Arial" panose="020B0604020202020204" pitchFamily="34" charset="0"/>
                        </a:rPr>
                        <a:t>: </a:t>
                      </a:r>
                    </a:p>
                    <a:p>
                      <a:pPr marL="342900" indent="-342900">
                        <a:buFont typeface="Wingdings" panose="05000000000000000000" pitchFamily="2" charset="2"/>
                        <a:buChar char="Ø"/>
                      </a:pPr>
                      <a:r>
                        <a:rPr lang="de-DE" sz="2000" dirty="0" err="1">
                          <a:latin typeface="Arial" panose="020B0604020202020204" pitchFamily="34" charset="0"/>
                          <a:cs typeface="Arial" panose="020B0604020202020204" pitchFamily="34" charset="0"/>
                          <a:sym typeface="Wingdings" panose="05000000000000000000" pitchFamily="2" charset="2"/>
                        </a:rPr>
                        <a:t>Rentability</a:t>
                      </a:r>
                      <a:r>
                        <a:rPr lang="de-DE" sz="2000" dirty="0">
                          <a:latin typeface="Arial" panose="020B0604020202020204" pitchFamily="34" charset="0"/>
                          <a:cs typeface="Arial" panose="020B0604020202020204" pitchFamily="34" charset="0"/>
                          <a:sym typeface="Wingdings" panose="05000000000000000000" pitchFamily="2" charset="2"/>
                        </a:rPr>
                        <a:t> </a:t>
                      </a:r>
                    </a:p>
                    <a:p>
                      <a:pPr marL="342900" indent="-342900">
                        <a:buFont typeface="Wingdings" panose="05000000000000000000" pitchFamily="2" charset="2"/>
                        <a:buChar char="Ø"/>
                      </a:pPr>
                      <a:r>
                        <a:rPr lang="de-DE" sz="2000" dirty="0">
                          <a:latin typeface="Arial" panose="020B0604020202020204" pitchFamily="34" charset="0"/>
                          <a:cs typeface="Arial" panose="020B0604020202020204" pitchFamily="34" charset="0"/>
                          <a:sym typeface="Wingdings" panose="05000000000000000000" pitchFamily="2" charset="2"/>
                        </a:rPr>
                        <a:t>Profit </a:t>
                      </a:r>
                    </a:p>
                    <a:p>
                      <a:pPr marL="342900" indent="-342900">
                        <a:buFont typeface="Wingdings" panose="05000000000000000000" pitchFamily="2" charset="2"/>
                        <a:buChar char="Ø"/>
                      </a:pPr>
                      <a:r>
                        <a:rPr lang="de-DE" sz="2000" dirty="0">
                          <a:latin typeface="Arial" panose="020B0604020202020204" pitchFamily="34" charset="0"/>
                          <a:cs typeface="Arial" panose="020B0604020202020204" pitchFamily="34" charset="0"/>
                          <a:sym typeface="Wingdings" panose="05000000000000000000" pitchFamily="2" charset="2"/>
                        </a:rPr>
                        <a:t>Higher </a:t>
                      </a:r>
                      <a:r>
                        <a:rPr lang="de-DE" sz="2000" dirty="0" err="1">
                          <a:latin typeface="Arial" panose="020B0604020202020204" pitchFamily="34" charset="0"/>
                          <a:cs typeface="Arial" panose="020B0604020202020204" pitchFamily="34" charset="0"/>
                          <a:sym typeface="Wingdings" panose="05000000000000000000" pitchFamily="2" charset="2"/>
                        </a:rPr>
                        <a:t>efficiency</a:t>
                      </a:r>
                      <a:r>
                        <a:rPr lang="de-DE" sz="2000" dirty="0">
                          <a:latin typeface="Arial" panose="020B0604020202020204" pitchFamily="34" charset="0"/>
                          <a:cs typeface="Arial" panose="020B0604020202020204" pitchFamily="34" charset="0"/>
                          <a:sym typeface="Wingdings" panose="05000000000000000000" pitchFamily="2" charset="2"/>
                        </a:rPr>
                        <a:t> </a:t>
                      </a:r>
                    </a:p>
                    <a:p>
                      <a:pPr marL="342900" indent="-342900">
                        <a:buFont typeface="Wingdings" panose="05000000000000000000" pitchFamily="2" charset="2"/>
                        <a:buChar char="Ø"/>
                      </a:pPr>
                      <a:r>
                        <a:rPr lang="de-DE" sz="2000" dirty="0" err="1">
                          <a:latin typeface="Arial" panose="020B0604020202020204" pitchFamily="34" charset="0"/>
                          <a:cs typeface="Arial" panose="020B0604020202020204" pitchFamily="34" charset="0"/>
                          <a:sym typeface="Wingdings" panose="05000000000000000000" pitchFamily="2" charset="2"/>
                        </a:rPr>
                        <a:t>Liquidity</a:t>
                      </a:r>
                      <a:r>
                        <a:rPr lang="de-DE" sz="2000" dirty="0">
                          <a:latin typeface="Arial" panose="020B0604020202020204" pitchFamily="34" charset="0"/>
                          <a:cs typeface="Arial" panose="020B0604020202020204" pitchFamily="34" charset="0"/>
                          <a:sym typeface="Wingdings" panose="05000000000000000000" pitchFamily="2" charset="2"/>
                        </a:rPr>
                        <a:t> </a:t>
                      </a:r>
                    </a:p>
                    <a:p>
                      <a:pPr marL="342900" indent="-342900">
                        <a:buFont typeface="Wingdings" panose="05000000000000000000" pitchFamily="2" charset="2"/>
                        <a:buChar char="Ø"/>
                      </a:pPr>
                      <a:r>
                        <a:rPr lang="de-DE" sz="2000" dirty="0">
                          <a:latin typeface="Arial" panose="020B0604020202020204" pitchFamily="34" charset="0"/>
                          <a:cs typeface="Arial" panose="020B0604020202020204" pitchFamily="34" charset="0"/>
                          <a:sym typeface="Wingdings" panose="05000000000000000000" pitchFamily="2" charset="2"/>
                        </a:rPr>
                        <a:t>Impact </a:t>
                      </a:r>
                      <a:endParaRPr lang="de-DE" sz="2000" dirty="0">
                        <a:latin typeface="Arial" panose="020B0604020202020204" pitchFamily="34" charset="0"/>
                        <a:cs typeface="Arial" panose="020B0604020202020204" pitchFamily="34" charset="0"/>
                      </a:endParaRPr>
                    </a:p>
                  </a:txBody>
                  <a:tcPr>
                    <a:solidFill>
                      <a:srgbClr val="0093DD">
                        <a:alpha val="69804"/>
                      </a:srgbClr>
                    </a:solidFill>
                  </a:tcPr>
                </a:tc>
                <a:tc>
                  <a:txBody>
                    <a:bodyPr/>
                    <a:lstStyle/>
                    <a:p>
                      <a:r>
                        <a:rPr lang="de-DE" sz="2000" dirty="0" err="1">
                          <a:latin typeface="Arial" panose="020B0604020202020204" pitchFamily="34" charset="0"/>
                          <a:cs typeface="Arial" panose="020B0604020202020204" pitchFamily="34" charset="0"/>
                        </a:rPr>
                        <a:t>Modified</a:t>
                      </a:r>
                      <a:r>
                        <a:rPr lang="de-DE" sz="2000" dirty="0">
                          <a:latin typeface="Arial" panose="020B0604020202020204" pitchFamily="34" charset="0"/>
                          <a:cs typeface="Arial" panose="020B0604020202020204" pitchFamily="34" charset="0"/>
                        </a:rPr>
                        <a:t>:</a:t>
                      </a:r>
                      <a:r>
                        <a:rPr lang="de-DE" sz="2000" baseline="0" dirty="0">
                          <a:latin typeface="Arial" panose="020B0604020202020204" pitchFamily="34" charset="0"/>
                          <a:cs typeface="Arial" panose="020B0604020202020204" pitchFamily="34" charset="0"/>
                        </a:rPr>
                        <a:t> </a:t>
                      </a:r>
                    </a:p>
                    <a:p>
                      <a:pPr marL="342900" indent="-342900">
                        <a:buFont typeface="Wingdings" panose="05000000000000000000" pitchFamily="2" charset="2"/>
                        <a:buChar char="Ø"/>
                      </a:pPr>
                      <a:r>
                        <a:rPr lang="de-DE" sz="2000" baseline="0" dirty="0">
                          <a:latin typeface="Arial" panose="020B0604020202020204" pitchFamily="34" charset="0"/>
                          <a:cs typeface="Arial" panose="020B0604020202020204" pitchFamily="34" charset="0"/>
                          <a:sym typeface="Wingdings" panose="05000000000000000000" pitchFamily="2" charset="2"/>
                        </a:rPr>
                        <a:t>Medium- and </a:t>
                      </a:r>
                      <a:r>
                        <a:rPr lang="de-DE" sz="2000" baseline="0" dirty="0" err="1">
                          <a:latin typeface="Arial" panose="020B0604020202020204" pitchFamily="34" charset="0"/>
                          <a:cs typeface="Arial" panose="020B0604020202020204" pitchFamily="34" charset="0"/>
                          <a:sym typeface="Wingdings" panose="05000000000000000000" pitchFamily="2" charset="2"/>
                        </a:rPr>
                        <a:t>long</a:t>
                      </a:r>
                      <a:r>
                        <a:rPr lang="de-DE" sz="2000" baseline="0" dirty="0">
                          <a:latin typeface="Arial" panose="020B0604020202020204" pitchFamily="34" charset="0"/>
                          <a:cs typeface="Arial" panose="020B0604020202020204" pitchFamily="34" charset="0"/>
                          <a:sym typeface="Wingdings" panose="05000000000000000000" pitchFamily="2" charset="2"/>
                        </a:rPr>
                        <a:t>-term </a:t>
                      </a:r>
                      <a:r>
                        <a:rPr lang="de-DE" sz="2000" baseline="0" dirty="0" err="1">
                          <a:latin typeface="Arial" panose="020B0604020202020204" pitchFamily="34" charset="0"/>
                          <a:cs typeface="Arial" panose="020B0604020202020204" pitchFamily="34" charset="0"/>
                          <a:sym typeface="Wingdings" panose="05000000000000000000" pitchFamily="2" charset="2"/>
                        </a:rPr>
                        <a:t>securing</a:t>
                      </a:r>
                      <a:r>
                        <a:rPr lang="de-DE" sz="2000" baseline="0" dirty="0">
                          <a:latin typeface="Arial" panose="020B0604020202020204" pitchFamily="34" charset="0"/>
                          <a:cs typeface="Arial" panose="020B0604020202020204" pitchFamily="34" charset="0"/>
                          <a:sym typeface="Wingdings" panose="05000000000000000000" pitchFamily="2" charset="2"/>
                        </a:rPr>
                        <a:t> </a:t>
                      </a:r>
                      <a:r>
                        <a:rPr lang="de-DE" sz="2000" baseline="0" dirty="0" err="1">
                          <a:latin typeface="Arial" panose="020B0604020202020204" pitchFamily="34" charset="0"/>
                          <a:cs typeface="Arial" panose="020B0604020202020204" pitchFamily="34" charset="0"/>
                          <a:sym typeface="Wingdings" panose="05000000000000000000" pitchFamily="2" charset="2"/>
                        </a:rPr>
                        <a:t>of</a:t>
                      </a:r>
                      <a:r>
                        <a:rPr lang="de-DE" sz="2000" baseline="0" dirty="0">
                          <a:latin typeface="Arial" panose="020B0604020202020204" pitchFamily="34" charset="0"/>
                          <a:cs typeface="Arial" panose="020B0604020202020204" pitchFamily="34" charset="0"/>
                          <a:sym typeface="Wingdings" panose="05000000000000000000" pitchFamily="2" charset="2"/>
                        </a:rPr>
                        <a:t> </a:t>
                      </a:r>
                      <a:r>
                        <a:rPr lang="de-DE" sz="2000" baseline="0" dirty="0" err="1">
                          <a:latin typeface="Arial" panose="020B0604020202020204" pitchFamily="34" charset="0"/>
                          <a:cs typeface="Arial" panose="020B0604020202020204" pitchFamily="34" charset="0"/>
                          <a:sym typeface="Wingdings" panose="05000000000000000000" pitchFamily="2" charset="2"/>
                        </a:rPr>
                        <a:t>success</a:t>
                      </a:r>
                      <a:r>
                        <a:rPr lang="de-DE" sz="2000" baseline="0" dirty="0">
                          <a:latin typeface="Arial" panose="020B0604020202020204" pitchFamily="34" charset="0"/>
                          <a:cs typeface="Arial" panose="020B0604020202020204" pitchFamily="34" charset="0"/>
                          <a:sym typeface="Wingdings" panose="05000000000000000000" pitchFamily="2" charset="2"/>
                        </a:rPr>
                        <a:t> </a:t>
                      </a:r>
                      <a:r>
                        <a:rPr lang="de-DE" sz="2000" baseline="0" dirty="0" err="1">
                          <a:latin typeface="Arial" panose="020B0604020202020204" pitchFamily="34" charset="0"/>
                          <a:cs typeface="Arial" panose="020B0604020202020204" pitchFamily="34" charset="0"/>
                          <a:sym typeface="Wingdings" panose="05000000000000000000" pitchFamily="2" charset="2"/>
                        </a:rPr>
                        <a:t>for</a:t>
                      </a:r>
                      <a:r>
                        <a:rPr lang="de-DE" sz="2000" baseline="0" dirty="0">
                          <a:latin typeface="Arial" panose="020B0604020202020204" pitchFamily="34" charset="0"/>
                          <a:cs typeface="Arial" panose="020B0604020202020204" pitchFamily="34" charset="0"/>
                          <a:sym typeface="Wingdings" panose="05000000000000000000" pitchFamily="2" charset="2"/>
                        </a:rPr>
                        <a:t> </a:t>
                      </a:r>
                      <a:r>
                        <a:rPr lang="de-DE" sz="2000" baseline="0" dirty="0" err="1">
                          <a:latin typeface="Arial" panose="020B0604020202020204" pitchFamily="34" charset="0"/>
                          <a:cs typeface="Arial" panose="020B0604020202020204" pitchFamily="34" charset="0"/>
                          <a:sym typeface="Wingdings" panose="05000000000000000000" pitchFamily="2" charset="2"/>
                        </a:rPr>
                        <a:t>the</a:t>
                      </a:r>
                      <a:r>
                        <a:rPr lang="de-DE" sz="2000" baseline="0" dirty="0">
                          <a:latin typeface="Arial" panose="020B0604020202020204" pitchFamily="34" charset="0"/>
                          <a:cs typeface="Arial" panose="020B0604020202020204" pitchFamily="34" charset="0"/>
                          <a:sym typeface="Wingdings" panose="05000000000000000000" pitchFamily="2" charset="2"/>
                        </a:rPr>
                        <a:t> </a:t>
                      </a:r>
                      <a:r>
                        <a:rPr lang="de-DE" sz="2000" baseline="0" dirty="0" err="1">
                          <a:latin typeface="Arial" panose="020B0604020202020204" pitchFamily="34" charset="0"/>
                          <a:cs typeface="Arial" panose="020B0604020202020204" pitchFamily="34" charset="0"/>
                          <a:sym typeface="Wingdings" panose="05000000000000000000" pitchFamily="2" charset="2"/>
                        </a:rPr>
                        <a:t>institution</a:t>
                      </a:r>
                      <a:r>
                        <a:rPr lang="de-DE" sz="2000" baseline="0" dirty="0">
                          <a:latin typeface="Arial" panose="020B0604020202020204" pitchFamily="34" charset="0"/>
                          <a:cs typeface="Arial" panose="020B0604020202020204" pitchFamily="34" charset="0"/>
                          <a:sym typeface="Wingdings" panose="05000000000000000000" pitchFamily="2" charset="2"/>
                        </a:rPr>
                        <a:t> </a:t>
                      </a:r>
                    </a:p>
                    <a:p>
                      <a:pPr marL="342900" indent="-342900">
                        <a:buFont typeface="Wingdings" panose="05000000000000000000" pitchFamily="2" charset="2"/>
                        <a:buChar char="Ø"/>
                      </a:pPr>
                      <a:r>
                        <a:rPr lang="de-DE" sz="2000" baseline="0" dirty="0" err="1">
                          <a:latin typeface="Arial" panose="020B0604020202020204" pitchFamily="34" charset="0"/>
                          <a:cs typeface="Arial" panose="020B0604020202020204" pitchFamily="34" charset="0"/>
                          <a:sym typeface="Wingdings" panose="05000000000000000000" pitchFamily="2" charset="2"/>
                        </a:rPr>
                        <a:t>Securing</a:t>
                      </a:r>
                      <a:r>
                        <a:rPr lang="de-DE" sz="2000" baseline="0" dirty="0">
                          <a:latin typeface="Arial" panose="020B0604020202020204" pitchFamily="34" charset="0"/>
                          <a:cs typeface="Arial" panose="020B0604020202020204" pitchFamily="34" charset="0"/>
                          <a:sym typeface="Wingdings" panose="05000000000000000000" pitchFamily="2" charset="2"/>
                        </a:rPr>
                        <a:t> </a:t>
                      </a:r>
                      <a:r>
                        <a:rPr lang="de-DE" sz="2000" baseline="0" dirty="0" err="1">
                          <a:latin typeface="Arial" panose="020B0604020202020204" pitchFamily="34" charset="0"/>
                          <a:cs typeface="Arial" panose="020B0604020202020204" pitchFamily="34" charset="0"/>
                          <a:sym typeface="Wingdings" panose="05000000000000000000" pitchFamily="2" charset="2"/>
                        </a:rPr>
                        <a:t>of</a:t>
                      </a:r>
                      <a:r>
                        <a:rPr lang="de-DE" sz="2000" baseline="0" dirty="0">
                          <a:latin typeface="Arial" panose="020B0604020202020204" pitchFamily="34" charset="0"/>
                          <a:cs typeface="Arial" panose="020B0604020202020204" pitchFamily="34" charset="0"/>
                          <a:sym typeface="Wingdings" panose="05000000000000000000" pitchFamily="2" charset="2"/>
                        </a:rPr>
                        <a:t> </a:t>
                      </a:r>
                      <a:r>
                        <a:rPr lang="de-DE" sz="2000" baseline="0" dirty="0" err="1">
                          <a:latin typeface="Arial" panose="020B0604020202020204" pitchFamily="34" charset="0"/>
                          <a:cs typeface="Arial" panose="020B0604020202020204" pitchFamily="34" charset="0"/>
                          <a:sym typeface="Wingdings" panose="05000000000000000000" pitchFamily="2" charset="2"/>
                        </a:rPr>
                        <a:t>existence</a:t>
                      </a:r>
                      <a:r>
                        <a:rPr lang="de-DE" sz="2000" baseline="0" dirty="0">
                          <a:latin typeface="Arial" panose="020B0604020202020204" pitchFamily="34" charset="0"/>
                          <a:cs typeface="Arial" panose="020B0604020202020204" pitchFamily="34" charset="0"/>
                          <a:sym typeface="Wingdings" panose="05000000000000000000" pitchFamily="2" charset="2"/>
                        </a:rPr>
                        <a:t> </a:t>
                      </a:r>
                    </a:p>
                    <a:p>
                      <a:pPr marL="342900" indent="-342900">
                        <a:buFont typeface="Wingdings" panose="05000000000000000000" pitchFamily="2" charset="2"/>
                        <a:buChar char="Ø"/>
                      </a:pPr>
                      <a:r>
                        <a:rPr lang="de-DE" sz="2000" baseline="0" dirty="0">
                          <a:latin typeface="Arial" panose="020B0604020202020204" pitchFamily="34" charset="0"/>
                          <a:cs typeface="Arial" panose="020B0604020202020204" pitchFamily="34" charset="0"/>
                          <a:sym typeface="Wingdings" panose="05000000000000000000" pitchFamily="2" charset="2"/>
                        </a:rPr>
                        <a:t>Impact </a:t>
                      </a:r>
                      <a:endParaRPr lang="de-DE" sz="2000" dirty="0">
                        <a:latin typeface="Arial" panose="020B0604020202020204" pitchFamily="34" charset="0"/>
                        <a:cs typeface="Arial" panose="020B0604020202020204" pitchFamily="34" charset="0"/>
                      </a:endParaRPr>
                    </a:p>
                  </a:txBody>
                  <a:tcPr>
                    <a:solidFill>
                      <a:srgbClr val="0093DD">
                        <a:alpha val="69804"/>
                      </a:srgbClr>
                    </a:solidFill>
                  </a:tcPr>
                </a:tc>
                <a:extLst>
                  <a:ext uri="{0D108BD9-81ED-4DB2-BD59-A6C34878D82A}">
                    <a16:rowId xmlns:a16="http://schemas.microsoft.com/office/drawing/2014/main" val="1952587386"/>
                  </a:ext>
                </a:extLst>
              </a:tr>
              <a:tr h="370840">
                <a:tc>
                  <a:txBody>
                    <a:bodyPr/>
                    <a:lstStyle/>
                    <a:p>
                      <a:r>
                        <a:rPr lang="de-DE" sz="2000" b="1" dirty="0">
                          <a:latin typeface="Arial" panose="020B0604020202020204" pitchFamily="34" charset="0"/>
                          <a:cs typeface="Arial" panose="020B0604020202020204" pitchFamily="34" charset="0"/>
                        </a:rPr>
                        <a:t>Short-Term</a:t>
                      </a:r>
                      <a:r>
                        <a:rPr lang="de-DE" sz="2000" b="1" baseline="0" dirty="0">
                          <a:latin typeface="Arial" panose="020B0604020202020204" pitchFamily="34" charset="0"/>
                          <a:cs typeface="Arial" panose="020B0604020202020204" pitchFamily="34" charset="0"/>
                        </a:rPr>
                        <a:t> </a:t>
                      </a:r>
                      <a:r>
                        <a:rPr lang="de-DE" sz="2000" b="1" baseline="0" dirty="0" err="1">
                          <a:latin typeface="Arial" panose="020B0604020202020204" pitchFamily="34" charset="0"/>
                          <a:cs typeface="Arial" panose="020B0604020202020204" pitchFamily="34" charset="0"/>
                        </a:rPr>
                        <a:t>effects</a:t>
                      </a:r>
                      <a:r>
                        <a:rPr lang="de-DE" sz="2000" b="1" baseline="0" dirty="0">
                          <a:latin typeface="Arial" panose="020B0604020202020204" pitchFamily="34" charset="0"/>
                          <a:cs typeface="Arial" panose="020B0604020202020204" pitchFamily="34" charset="0"/>
                        </a:rPr>
                        <a:t> </a:t>
                      </a:r>
                      <a:endParaRPr lang="de-DE" sz="2000" b="1" dirty="0">
                        <a:latin typeface="Arial" panose="020B0604020202020204" pitchFamily="34" charset="0"/>
                        <a:cs typeface="Arial" panose="020B0604020202020204" pitchFamily="34" charset="0"/>
                      </a:endParaRPr>
                    </a:p>
                  </a:txBody>
                  <a:tcPr>
                    <a:solidFill>
                      <a:srgbClr val="0093DD">
                        <a:alpha val="20000"/>
                      </a:srgbClr>
                    </a:solidFill>
                  </a:tcPr>
                </a:tc>
                <a:tc>
                  <a:txBody>
                    <a:bodyPr/>
                    <a:lstStyle/>
                    <a:p>
                      <a:r>
                        <a:rPr lang="de-DE" sz="2000" dirty="0" err="1">
                          <a:latin typeface="Arial" panose="020B0604020202020204" pitchFamily="34" charset="0"/>
                          <a:cs typeface="Arial" panose="020B0604020202020204" pitchFamily="34" charset="0"/>
                        </a:rPr>
                        <a:t>Improvement</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of</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the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short</a:t>
                      </a:r>
                      <a:r>
                        <a:rPr lang="de-DE" sz="2000" dirty="0">
                          <a:latin typeface="Arial" panose="020B0604020202020204" pitchFamily="34" charset="0"/>
                          <a:cs typeface="Arial" panose="020B0604020202020204" pitchFamily="34" charset="0"/>
                        </a:rPr>
                        <a:t>-term </a:t>
                      </a:r>
                      <a:r>
                        <a:rPr lang="de-DE" sz="2000" dirty="0" err="1">
                          <a:latin typeface="Arial" panose="020B0604020202020204" pitchFamily="34" charset="0"/>
                          <a:cs typeface="Arial" panose="020B0604020202020204" pitchFamily="34" charset="0"/>
                        </a:rPr>
                        <a:t>profit</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and</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liquidity</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situation</a:t>
                      </a:r>
                      <a:r>
                        <a:rPr lang="de-DE" sz="2000" dirty="0">
                          <a:latin typeface="Arial" panose="020B0604020202020204" pitchFamily="34" charset="0"/>
                          <a:cs typeface="Arial" panose="020B0604020202020204" pitchFamily="34" charset="0"/>
                        </a:rPr>
                        <a:t> </a:t>
                      </a:r>
                    </a:p>
                  </a:txBody>
                  <a:tcPr>
                    <a:solidFill>
                      <a:srgbClr val="0093DD">
                        <a:alpha val="20000"/>
                      </a:srgbClr>
                    </a:solidFill>
                  </a:tcPr>
                </a:tc>
                <a:tc>
                  <a:txBody>
                    <a:bodyPr/>
                    <a:lstStyle/>
                    <a:p>
                      <a:r>
                        <a:rPr lang="de-DE" sz="2000" dirty="0" err="1">
                          <a:latin typeface="Arial" panose="020B0604020202020204" pitchFamily="34" charset="0"/>
                          <a:cs typeface="Arial" panose="020B0604020202020204" pitchFamily="34" charset="0"/>
                        </a:rPr>
                        <a:t>Burden</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of</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the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short</a:t>
                      </a:r>
                      <a:r>
                        <a:rPr lang="de-DE" sz="2000" dirty="0">
                          <a:latin typeface="Arial" panose="020B0604020202020204" pitchFamily="34" charset="0"/>
                          <a:cs typeface="Arial" panose="020B0604020202020204" pitchFamily="34" charset="0"/>
                        </a:rPr>
                        <a:t>-term</a:t>
                      </a:r>
                      <a:r>
                        <a:rPr lang="de-DE" sz="2000" baseline="0" dirty="0">
                          <a:latin typeface="Arial" panose="020B0604020202020204" pitchFamily="34" charset="0"/>
                          <a:cs typeface="Arial" panose="020B0604020202020204" pitchFamily="34" charset="0"/>
                        </a:rPr>
                        <a:t> </a:t>
                      </a:r>
                      <a:r>
                        <a:rPr lang="de-DE" sz="2000" baseline="0" dirty="0" err="1">
                          <a:latin typeface="Arial" panose="020B0604020202020204" pitchFamily="34" charset="0"/>
                          <a:cs typeface="Arial" panose="020B0604020202020204" pitchFamily="34" charset="0"/>
                        </a:rPr>
                        <a:t>profit</a:t>
                      </a:r>
                      <a:r>
                        <a:rPr lang="de-DE" sz="2000" baseline="0" dirty="0">
                          <a:latin typeface="Arial" panose="020B0604020202020204" pitchFamily="34" charset="0"/>
                          <a:cs typeface="Arial" panose="020B0604020202020204" pitchFamily="34" charset="0"/>
                        </a:rPr>
                        <a:t> </a:t>
                      </a:r>
                      <a:r>
                        <a:rPr lang="de-DE" sz="2000" baseline="0" dirty="0" err="1">
                          <a:latin typeface="Arial" panose="020B0604020202020204" pitchFamily="34" charset="0"/>
                          <a:cs typeface="Arial" panose="020B0604020202020204" pitchFamily="34" charset="0"/>
                        </a:rPr>
                        <a:t>and</a:t>
                      </a:r>
                      <a:r>
                        <a:rPr lang="de-DE" sz="2000" baseline="0" dirty="0">
                          <a:latin typeface="Arial" panose="020B0604020202020204" pitchFamily="34" charset="0"/>
                          <a:cs typeface="Arial" panose="020B0604020202020204" pitchFamily="34" charset="0"/>
                        </a:rPr>
                        <a:t> </a:t>
                      </a:r>
                      <a:r>
                        <a:rPr lang="de-DE" sz="2000" baseline="0" dirty="0" err="1">
                          <a:latin typeface="Arial" panose="020B0604020202020204" pitchFamily="34" charset="0"/>
                          <a:cs typeface="Arial" panose="020B0604020202020204" pitchFamily="34" charset="0"/>
                        </a:rPr>
                        <a:t>liquidity</a:t>
                      </a:r>
                      <a:r>
                        <a:rPr lang="de-DE" sz="2000" baseline="0" dirty="0">
                          <a:latin typeface="Arial" panose="020B0604020202020204" pitchFamily="34" charset="0"/>
                          <a:cs typeface="Arial" panose="020B0604020202020204" pitchFamily="34" charset="0"/>
                        </a:rPr>
                        <a:t> </a:t>
                      </a:r>
                      <a:r>
                        <a:rPr lang="de-DE" sz="2000" baseline="0" dirty="0" err="1">
                          <a:latin typeface="Arial" panose="020B0604020202020204" pitchFamily="34" charset="0"/>
                          <a:cs typeface="Arial" panose="020B0604020202020204" pitchFamily="34" charset="0"/>
                        </a:rPr>
                        <a:t>status</a:t>
                      </a:r>
                      <a:r>
                        <a:rPr lang="de-DE" sz="2000" baseline="0" dirty="0">
                          <a:latin typeface="Arial" panose="020B0604020202020204" pitchFamily="34" charset="0"/>
                          <a:cs typeface="Arial" panose="020B0604020202020204" pitchFamily="34" charset="0"/>
                        </a:rPr>
                        <a:t> </a:t>
                      </a:r>
                      <a:endParaRPr lang="de-DE" sz="2000" dirty="0">
                        <a:latin typeface="Arial" panose="020B0604020202020204" pitchFamily="34" charset="0"/>
                        <a:cs typeface="Arial" panose="020B0604020202020204" pitchFamily="34" charset="0"/>
                      </a:endParaRPr>
                    </a:p>
                  </a:txBody>
                  <a:tcPr>
                    <a:solidFill>
                      <a:srgbClr val="0093DD">
                        <a:alpha val="20000"/>
                      </a:srgbClr>
                    </a:solidFill>
                  </a:tcPr>
                </a:tc>
                <a:extLst>
                  <a:ext uri="{0D108BD9-81ED-4DB2-BD59-A6C34878D82A}">
                    <a16:rowId xmlns:a16="http://schemas.microsoft.com/office/drawing/2014/main" val="4272179189"/>
                  </a:ext>
                </a:extLst>
              </a:tr>
              <a:tr h="370840">
                <a:tc>
                  <a:txBody>
                    <a:bodyPr/>
                    <a:lstStyle/>
                    <a:p>
                      <a:r>
                        <a:rPr lang="de-DE" sz="2000" b="1" dirty="0" err="1">
                          <a:latin typeface="Arial" panose="020B0604020202020204" pitchFamily="34" charset="0"/>
                          <a:cs typeface="Arial" panose="020B0604020202020204" pitchFamily="34" charset="0"/>
                        </a:rPr>
                        <a:t>Subject</a:t>
                      </a:r>
                      <a:r>
                        <a:rPr lang="de-DE" sz="2000" b="1" dirty="0">
                          <a:latin typeface="Arial" panose="020B0604020202020204" pitchFamily="34" charset="0"/>
                          <a:cs typeface="Arial" panose="020B0604020202020204" pitchFamily="34" charset="0"/>
                        </a:rPr>
                        <a:t> </a:t>
                      </a:r>
                    </a:p>
                  </a:txBody>
                  <a:tcPr>
                    <a:solidFill>
                      <a:srgbClr val="0093DD">
                        <a:alpha val="69804"/>
                      </a:srgbClr>
                    </a:solidFill>
                  </a:tcPr>
                </a:tc>
                <a:tc>
                  <a:txBody>
                    <a:bodyPr/>
                    <a:lstStyle/>
                    <a:p>
                      <a:r>
                        <a:rPr lang="en-GB" sz="2000" kern="1200" dirty="0">
                          <a:solidFill>
                            <a:schemeClr val="dk1"/>
                          </a:solidFill>
                          <a:effectLst/>
                          <a:latin typeface="Arial" panose="020B0604020202020204" pitchFamily="34" charset="0"/>
                          <a:ea typeface="+mn-ea"/>
                          <a:cs typeface="Arial" panose="020B0604020202020204" pitchFamily="34" charset="0"/>
                        </a:rPr>
                        <a:t>Comparisons of:</a:t>
                      </a:r>
                      <a:r>
                        <a:rPr lang="en-GB" sz="2000" kern="1200" baseline="0" dirty="0">
                          <a:solidFill>
                            <a:schemeClr val="dk1"/>
                          </a:solidFill>
                          <a:effectLst/>
                          <a:latin typeface="Arial" panose="020B0604020202020204" pitchFamily="34" charset="0"/>
                          <a:ea typeface="+mn-ea"/>
                          <a:cs typeface="Arial" panose="020B0604020202020204" pitchFamily="34" charset="0"/>
                        </a:rPr>
                        <a:t> </a:t>
                      </a:r>
                    </a:p>
                    <a:p>
                      <a:pPr marL="342900" indent="-342900">
                        <a:buFont typeface="Wingdings" panose="05000000000000000000" pitchFamily="2" charset="2"/>
                        <a:buChar char="Ø"/>
                      </a:pPr>
                      <a:r>
                        <a:rPr lang="en-GB" sz="2000" kern="1200" baseline="0" dirty="0">
                          <a:solidFill>
                            <a:schemeClr val="dk1"/>
                          </a:solidFill>
                          <a:effectLst/>
                          <a:latin typeface="Arial" panose="020B0604020202020204" pitchFamily="34" charset="0"/>
                          <a:ea typeface="+mn-ea"/>
                          <a:cs typeface="Arial" panose="020B0604020202020204" pitchFamily="34" charset="0"/>
                          <a:sym typeface="Wingdings" panose="05000000000000000000" pitchFamily="2" charset="2"/>
                        </a:rPr>
                        <a:t>P</a:t>
                      </a:r>
                      <a:r>
                        <a:rPr lang="en-GB" sz="2000" kern="1200" dirty="0">
                          <a:solidFill>
                            <a:schemeClr val="dk1"/>
                          </a:solidFill>
                          <a:effectLst/>
                          <a:latin typeface="Arial" panose="020B0604020202020204" pitchFamily="34" charset="0"/>
                          <a:ea typeface="+mn-ea"/>
                          <a:cs typeface="Arial" panose="020B0604020202020204" pitchFamily="34" charset="0"/>
                        </a:rPr>
                        <a:t>lanned/actual data</a:t>
                      </a:r>
                    </a:p>
                    <a:p>
                      <a:pPr marL="342900" indent="-342900">
                        <a:buFont typeface="Wingdings" panose="05000000000000000000" pitchFamily="2" charset="2"/>
                        <a:buChar char="Ø"/>
                      </a:pPr>
                      <a:r>
                        <a:rPr lang="en-GB" sz="2000" kern="1200" dirty="0">
                          <a:solidFill>
                            <a:schemeClr val="dk1"/>
                          </a:solidFill>
                          <a:effectLst/>
                          <a:latin typeface="Arial" panose="020B0604020202020204" pitchFamily="34" charset="0"/>
                          <a:ea typeface="+mn-ea"/>
                          <a:cs typeface="Arial" panose="020B0604020202020204" pitchFamily="34" charset="0"/>
                        </a:rPr>
                        <a:t>Expenses vs. income</a:t>
                      </a:r>
                    </a:p>
                    <a:p>
                      <a:pPr marL="342900" indent="-342900">
                        <a:buFont typeface="Wingdings" panose="05000000000000000000" pitchFamily="2" charset="2"/>
                        <a:buChar char="Ø"/>
                      </a:pPr>
                      <a:r>
                        <a:rPr lang="en-GB" sz="2000" kern="1200" dirty="0">
                          <a:solidFill>
                            <a:schemeClr val="dk1"/>
                          </a:solidFill>
                          <a:effectLst/>
                          <a:latin typeface="Arial" panose="020B0604020202020204" pitchFamily="34" charset="0"/>
                          <a:ea typeface="+mn-ea"/>
                          <a:cs typeface="Arial" panose="020B0604020202020204" pitchFamily="34" charset="0"/>
                        </a:rPr>
                        <a:t>Costs vs. revenues</a:t>
                      </a:r>
                    </a:p>
                    <a:p>
                      <a:pPr marL="342900" indent="-342900">
                        <a:buFont typeface="Wingdings" panose="05000000000000000000" pitchFamily="2" charset="2"/>
                        <a:buChar char="Ø"/>
                      </a:pPr>
                      <a:r>
                        <a:rPr lang="en-GB" sz="2000" kern="1200" dirty="0">
                          <a:solidFill>
                            <a:schemeClr val="dk1"/>
                          </a:solidFill>
                          <a:effectLst/>
                          <a:latin typeface="Arial" panose="020B0604020202020204" pitchFamily="34" charset="0"/>
                          <a:ea typeface="+mn-ea"/>
                          <a:cs typeface="Arial" panose="020B0604020202020204" pitchFamily="34" charset="0"/>
                        </a:rPr>
                        <a:t>Expenses vs. income</a:t>
                      </a:r>
                      <a:endParaRPr lang="de-DE" sz="2000" dirty="0">
                        <a:latin typeface="Arial" panose="020B0604020202020204" pitchFamily="34" charset="0"/>
                        <a:cs typeface="Arial" panose="020B0604020202020204" pitchFamily="34" charset="0"/>
                      </a:endParaRPr>
                    </a:p>
                  </a:txBody>
                  <a:tcPr>
                    <a:solidFill>
                      <a:srgbClr val="0093DD">
                        <a:alpha val="69804"/>
                      </a:srgbClr>
                    </a:solidFill>
                  </a:tcPr>
                </a:tc>
                <a:tc>
                  <a:txBody>
                    <a:bodyPr/>
                    <a:lstStyle/>
                    <a:p>
                      <a:pPr>
                        <a:lnSpc>
                          <a:spcPct val="107000"/>
                        </a:lnSpc>
                        <a:spcAft>
                          <a:spcPts val="0"/>
                        </a:spcAft>
                      </a:pPr>
                      <a:r>
                        <a:rPr lang="en-GB" sz="2000" dirty="0">
                          <a:effectLst/>
                          <a:latin typeface="Arial" panose="020B0604020202020204" pitchFamily="34" charset="0"/>
                          <a:ea typeface="Calibri" panose="020F0502020204030204" pitchFamily="34" charset="0"/>
                          <a:cs typeface="Arial" panose="020B0604020202020204" pitchFamily="34" charset="0"/>
                        </a:rPr>
                        <a:t>Comparisons of: </a:t>
                      </a:r>
                    </a:p>
                    <a:p>
                      <a:pPr marL="342900" indent="-342900">
                        <a:lnSpc>
                          <a:spcPct val="107000"/>
                        </a:lnSpc>
                        <a:spcAft>
                          <a:spcPts val="0"/>
                        </a:spcAft>
                        <a:buFont typeface="Wingdings" panose="05000000000000000000" pitchFamily="2" charset="2"/>
                        <a:buChar char="Ø"/>
                      </a:pPr>
                      <a:r>
                        <a:rPr lang="en-GB" sz="2000" dirty="0">
                          <a:effectLst/>
                          <a:latin typeface="Arial" panose="020B0604020202020204" pitchFamily="34" charset="0"/>
                          <a:ea typeface="Calibri" panose="020F0502020204030204" pitchFamily="34" charset="0"/>
                          <a:cs typeface="Arial" panose="020B0604020202020204" pitchFamily="34" charset="0"/>
                        </a:rPr>
                        <a:t> Opportunities vs. risks</a:t>
                      </a:r>
                    </a:p>
                    <a:p>
                      <a:pPr marL="342900" indent="-342900">
                        <a:lnSpc>
                          <a:spcPct val="107000"/>
                        </a:lnSpc>
                        <a:spcAft>
                          <a:spcPts val="0"/>
                        </a:spcAft>
                        <a:buFont typeface="Wingdings" panose="05000000000000000000" pitchFamily="2" charset="2"/>
                        <a:buChar char="Ø"/>
                      </a:pPr>
                      <a:r>
                        <a:rPr lang="en-GB" sz="2000" dirty="0">
                          <a:effectLst/>
                          <a:latin typeface="Arial" panose="020B0604020202020204" pitchFamily="34" charset="0"/>
                          <a:ea typeface="Calibri" panose="020F0502020204030204" pitchFamily="34" charset="0"/>
                          <a:cs typeface="Arial" panose="020B0604020202020204" pitchFamily="34" charset="0"/>
                        </a:rPr>
                        <a:t> Strengths vs. weaknesses</a:t>
                      </a:r>
                    </a:p>
                    <a:p>
                      <a:pPr marL="342900" indent="-342900">
                        <a:lnSpc>
                          <a:spcPct val="107000"/>
                        </a:lnSpc>
                        <a:spcAft>
                          <a:spcPts val="0"/>
                        </a:spcAft>
                        <a:buFont typeface="Wingdings" panose="05000000000000000000" pitchFamily="2" charset="2"/>
                        <a:buChar char="Ø"/>
                      </a:pPr>
                      <a:r>
                        <a:rPr lang="en-GB" sz="2000" dirty="0">
                          <a:effectLst/>
                          <a:latin typeface="Arial" panose="020B0604020202020204" pitchFamily="34" charset="0"/>
                          <a:ea typeface="Calibri" panose="020F0502020204030204" pitchFamily="34" charset="0"/>
                          <a:cs typeface="Arial" panose="020B0604020202020204" pitchFamily="34" charset="0"/>
                        </a:rPr>
                        <a:t> Environmental analyses</a:t>
                      </a:r>
                    </a:p>
                    <a:p>
                      <a:pPr marL="342900" indent="-342900">
                        <a:lnSpc>
                          <a:spcPct val="107000"/>
                        </a:lnSpc>
                        <a:spcAft>
                          <a:spcPts val="0"/>
                        </a:spcAft>
                        <a:buFont typeface="Wingdings" panose="05000000000000000000" pitchFamily="2" charset="2"/>
                        <a:buChar char="Ø"/>
                      </a:pPr>
                      <a:r>
                        <a:rPr lang="en-GB" sz="2000" dirty="0">
                          <a:effectLst/>
                          <a:latin typeface="Arial" panose="020B0604020202020204" pitchFamily="34" charset="0"/>
                          <a:ea typeface="Calibri" panose="020F0502020204030204" pitchFamily="34" charset="0"/>
                          <a:cs typeface="Arial" panose="020B0604020202020204" pitchFamily="34" charset="0"/>
                        </a:rPr>
                        <a:t> Evaluation of forewarning signals</a:t>
                      </a:r>
                      <a:endParaRPr lang="de-D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93DD">
                        <a:alpha val="69804"/>
                      </a:srgbClr>
                    </a:solidFill>
                  </a:tcPr>
                </a:tc>
                <a:extLst>
                  <a:ext uri="{0D108BD9-81ED-4DB2-BD59-A6C34878D82A}">
                    <a16:rowId xmlns:a16="http://schemas.microsoft.com/office/drawing/2014/main" val="3365361970"/>
                  </a:ext>
                </a:extLst>
              </a:tr>
            </a:tbl>
          </a:graphicData>
        </a:graphic>
      </p:graphicFrame>
    </p:spTree>
    <p:extLst>
      <p:ext uri="{BB962C8B-B14F-4D97-AF65-F5344CB8AC3E}">
        <p14:creationId xmlns:p14="http://schemas.microsoft.com/office/powerpoint/2010/main" val="3846706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Requirements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for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controlling</a:t>
            </a:r>
            <a:r>
              <a:rPr lang="de-DE" dirty="0">
                <a:latin typeface="Arial" panose="020B0604020202020204" pitchFamily="34" charset="0"/>
                <a:cs typeface="Arial" panose="020B0604020202020204" pitchFamily="34" charset="0"/>
              </a:rPr>
              <a:t> in </a:t>
            </a:r>
            <a:r>
              <a:rPr lang="de-DE" dirty="0" err="1">
                <a:latin typeface="Arial" panose="020B0604020202020204" pitchFamily="34" charset="0"/>
                <a:cs typeface="Arial" panose="020B0604020202020204" pitchFamily="34" charset="0"/>
              </a:rPr>
              <a:t>Social</a:t>
            </a:r>
            <a:r>
              <a:rPr lang="de-DE" dirty="0">
                <a:latin typeface="Arial" panose="020B0604020202020204" pitchFamily="34" charset="0"/>
                <a:cs typeface="Arial" panose="020B0604020202020204" pitchFamily="34" charset="0"/>
              </a:rPr>
              <a:t> Economy </a:t>
            </a:r>
            <a:r>
              <a:rPr lang="de-DE" dirty="0" err="1">
                <a:latin typeface="Arial" panose="020B0604020202020204" pitchFamily="34" charset="0"/>
                <a:cs typeface="Arial" panose="020B0604020202020204" pitchFamily="34" charset="0"/>
              </a:rPr>
              <a:t>organisations</a:t>
            </a:r>
            <a:r>
              <a:rPr lang="de-DE" dirty="0">
                <a:latin typeface="Arial" panose="020B0604020202020204" pitchFamily="34" charset="0"/>
                <a:cs typeface="Arial" panose="020B0604020202020204" pitchFamily="34" charset="0"/>
              </a:rPr>
              <a:t> </a:t>
            </a: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2973213009"/>
              </p:ext>
            </p:extLst>
          </p:nvPr>
        </p:nvGraphicFramePr>
        <p:xfrm>
          <a:off x="1003111" y="1840396"/>
          <a:ext cx="10536238" cy="4792980"/>
        </p:xfrm>
        <a:graphic>
          <a:graphicData uri="http://schemas.openxmlformats.org/drawingml/2006/table">
            <a:tbl>
              <a:tblPr firstRow="1" bandRow="1">
                <a:tableStyleId>{5C22544A-7EE6-4342-B048-85BDC9FD1C3A}</a:tableStyleId>
              </a:tblPr>
              <a:tblGrid>
                <a:gridCol w="3240069">
                  <a:extLst>
                    <a:ext uri="{9D8B030D-6E8A-4147-A177-3AD203B41FA5}">
                      <a16:colId xmlns:a16="http://schemas.microsoft.com/office/drawing/2014/main" val="1580158261"/>
                    </a:ext>
                  </a:extLst>
                </a:gridCol>
                <a:gridCol w="7296169">
                  <a:extLst>
                    <a:ext uri="{9D8B030D-6E8A-4147-A177-3AD203B41FA5}">
                      <a16:colId xmlns:a16="http://schemas.microsoft.com/office/drawing/2014/main" val="1844481532"/>
                    </a:ext>
                  </a:extLst>
                </a:gridCol>
              </a:tblGrid>
              <a:tr h="800100">
                <a:tc>
                  <a:txBody>
                    <a:bodyPr/>
                    <a:lstStyle/>
                    <a:p>
                      <a:r>
                        <a:rPr lang="de-DE" sz="2000" dirty="0">
                          <a:latin typeface="Arial" panose="020B0604020202020204" pitchFamily="34" charset="0"/>
                          <a:cs typeface="Arial" panose="020B0604020202020204" pitchFamily="34" charset="0"/>
                        </a:rPr>
                        <a:t>Management </a:t>
                      </a:r>
                      <a:r>
                        <a:rPr lang="de-DE" sz="2000" dirty="0" err="1">
                          <a:latin typeface="Arial" panose="020B0604020202020204" pitchFamily="34" charset="0"/>
                          <a:cs typeface="Arial" panose="020B0604020202020204" pitchFamily="34" charset="0"/>
                        </a:rPr>
                        <a:t>ability</a:t>
                      </a:r>
                      <a:r>
                        <a:rPr lang="de-DE" sz="2000" dirty="0">
                          <a:latin typeface="Arial" panose="020B0604020202020204" pitchFamily="34" charset="0"/>
                          <a:cs typeface="Arial" panose="020B0604020202020204" pitchFamily="34" charset="0"/>
                        </a:rPr>
                        <a:t> </a:t>
                      </a:r>
                    </a:p>
                  </a:txBody>
                  <a:tcPr>
                    <a:solidFill>
                      <a:srgbClr val="0093DD"/>
                    </a:solidFill>
                  </a:tcPr>
                </a:tc>
                <a:tc>
                  <a:txBody>
                    <a:bodyPr/>
                    <a:lstStyle/>
                    <a:p>
                      <a:r>
                        <a:rPr lang="en-GB" sz="2000" b="1" kern="1200" dirty="0">
                          <a:solidFill>
                            <a:schemeClr val="lt1"/>
                          </a:solidFill>
                          <a:effectLst/>
                          <a:latin typeface="Arial" panose="020B0604020202020204" pitchFamily="34" charset="0"/>
                          <a:ea typeface="+mn-ea"/>
                          <a:cs typeface="Arial" panose="020B0604020202020204" pitchFamily="34" charset="0"/>
                        </a:rPr>
                        <a:t>A minimum level of management ability is necessary </a:t>
                      </a:r>
                      <a:endParaRPr lang="de-DE" sz="2000" dirty="0">
                        <a:latin typeface="Arial" panose="020B0604020202020204" pitchFamily="34" charset="0"/>
                        <a:cs typeface="Arial" panose="020B0604020202020204" pitchFamily="34" charset="0"/>
                      </a:endParaRPr>
                    </a:p>
                  </a:txBody>
                  <a:tcPr>
                    <a:solidFill>
                      <a:srgbClr val="0093DD"/>
                    </a:solidFill>
                  </a:tcPr>
                </a:tc>
                <a:extLst>
                  <a:ext uri="{0D108BD9-81ED-4DB2-BD59-A6C34878D82A}">
                    <a16:rowId xmlns:a16="http://schemas.microsoft.com/office/drawing/2014/main" val="982002953"/>
                  </a:ext>
                </a:extLst>
              </a:tr>
              <a:tr h="1181100">
                <a:tc>
                  <a:txBody>
                    <a:bodyPr/>
                    <a:lstStyle/>
                    <a:p>
                      <a:r>
                        <a:rPr lang="de-DE" sz="2000" b="1" dirty="0" err="1">
                          <a:latin typeface="Arial" panose="020B0604020202020204" pitchFamily="34" charset="0"/>
                          <a:cs typeface="Arial" panose="020B0604020202020204" pitchFamily="34" charset="0"/>
                        </a:rPr>
                        <a:t>Acceptance</a:t>
                      </a:r>
                      <a:r>
                        <a:rPr lang="de-DE" sz="2000" b="1" dirty="0">
                          <a:latin typeface="Arial" panose="020B0604020202020204" pitchFamily="34" charset="0"/>
                          <a:cs typeface="Arial" panose="020B0604020202020204" pitchFamily="34" charset="0"/>
                        </a:rPr>
                        <a:t> </a:t>
                      </a:r>
                      <a:r>
                        <a:rPr lang="de-DE" sz="2000" b="1" dirty="0" err="1">
                          <a:latin typeface="Arial" panose="020B0604020202020204" pitchFamily="34" charset="0"/>
                          <a:cs typeface="Arial" panose="020B0604020202020204" pitchFamily="34" charset="0"/>
                        </a:rPr>
                        <a:t>by</a:t>
                      </a:r>
                      <a:r>
                        <a:rPr lang="de-DE" sz="2000" b="1" dirty="0">
                          <a:latin typeface="Arial" panose="020B0604020202020204" pitchFamily="34" charset="0"/>
                          <a:cs typeface="Arial" panose="020B0604020202020204" pitchFamily="34" charset="0"/>
                        </a:rPr>
                        <a:t> </a:t>
                      </a:r>
                      <a:r>
                        <a:rPr lang="de-DE" sz="2000" b="1" dirty="0" err="1">
                          <a:latin typeface="Arial" panose="020B0604020202020204" pitchFamily="34" charset="0"/>
                          <a:cs typeface="Arial" panose="020B0604020202020204" pitchFamily="34" charset="0"/>
                        </a:rPr>
                        <a:t>stakeholders</a:t>
                      </a:r>
                      <a:r>
                        <a:rPr lang="de-DE" sz="2000" b="1" dirty="0">
                          <a:latin typeface="Arial" panose="020B0604020202020204" pitchFamily="34" charset="0"/>
                          <a:cs typeface="Arial" panose="020B0604020202020204" pitchFamily="34" charset="0"/>
                        </a:rPr>
                        <a:t> (internal </a:t>
                      </a:r>
                      <a:r>
                        <a:rPr lang="de-DE" sz="2000" b="1" dirty="0" err="1">
                          <a:latin typeface="Arial" panose="020B0604020202020204" pitchFamily="34" charset="0"/>
                          <a:cs typeface="Arial" panose="020B0604020202020204" pitchFamily="34" charset="0"/>
                        </a:rPr>
                        <a:t>and</a:t>
                      </a:r>
                      <a:r>
                        <a:rPr lang="de-DE" sz="2000" b="1" dirty="0">
                          <a:latin typeface="Arial" panose="020B0604020202020204" pitchFamily="34" charset="0"/>
                          <a:cs typeface="Arial" panose="020B0604020202020204" pitchFamily="34" charset="0"/>
                        </a:rPr>
                        <a:t> </a:t>
                      </a:r>
                      <a:r>
                        <a:rPr lang="de-DE" sz="2000" b="1" dirty="0" err="1">
                          <a:latin typeface="Arial" panose="020B0604020202020204" pitchFamily="34" charset="0"/>
                          <a:cs typeface="Arial" panose="020B0604020202020204" pitchFamily="34" charset="0"/>
                        </a:rPr>
                        <a:t>external</a:t>
                      </a:r>
                      <a:r>
                        <a:rPr lang="de-DE" sz="2000" b="1" dirty="0">
                          <a:latin typeface="Arial" panose="020B0604020202020204" pitchFamily="34" charset="0"/>
                          <a:cs typeface="Arial" panose="020B0604020202020204" pitchFamily="34" charset="0"/>
                        </a:rPr>
                        <a:t>)</a:t>
                      </a:r>
                      <a:r>
                        <a:rPr lang="de-DE" sz="2000" b="1" baseline="0" dirty="0">
                          <a:latin typeface="Arial" panose="020B0604020202020204" pitchFamily="34" charset="0"/>
                          <a:cs typeface="Arial" panose="020B0604020202020204" pitchFamily="34" charset="0"/>
                        </a:rPr>
                        <a:t> </a:t>
                      </a:r>
                      <a:endParaRPr lang="de-DE" sz="2000" b="1" dirty="0">
                        <a:latin typeface="Arial" panose="020B0604020202020204" pitchFamily="34" charset="0"/>
                        <a:cs typeface="Arial" panose="020B0604020202020204" pitchFamily="34" charset="0"/>
                      </a:endParaRPr>
                    </a:p>
                  </a:txBody>
                  <a:tcPr>
                    <a:solidFill>
                      <a:srgbClr val="0093DD">
                        <a:alpha val="69804"/>
                      </a:srgbClr>
                    </a:solidFill>
                  </a:tcPr>
                </a:tc>
                <a:tc>
                  <a:txBody>
                    <a:bodyPr/>
                    <a:lstStyle/>
                    <a:p>
                      <a:pPr marL="285750" indent="-285750">
                        <a:lnSpc>
                          <a:spcPct val="107000"/>
                        </a:lnSpc>
                        <a:spcAft>
                          <a:spcPts val="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Efficiency in terms of mission fulfilment</a:t>
                      </a:r>
                      <a:endParaRPr lang="de-DE" sz="2000" dirty="0">
                        <a:effectLst/>
                        <a:latin typeface="Arial" panose="020B0604020202020204" pitchFamily="34" charset="0"/>
                        <a:ea typeface="Times New Roman" panose="02020603050405020304" pitchFamily="18" charset="0"/>
                        <a:cs typeface="Arial" panose="020B0604020202020204" pitchFamily="34" charset="0"/>
                      </a:endParaRPr>
                    </a:p>
                    <a:p>
                      <a:pPr marL="285750" lvl="0" indent="-285750">
                        <a:spcAft>
                          <a:spcPts val="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Turning away from the bureaucratic management philosophy</a:t>
                      </a:r>
                      <a:endParaRPr lang="de-DE" sz="2000" dirty="0">
                        <a:effectLst/>
                        <a:latin typeface="Arial" panose="020B0604020202020204" pitchFamily="34" charset="0"/>
                        <a:ea typeface="Times New Roman" panose="02020603050405020304" pitchFamily="18" charset="0"/>
                        <a:cs typeface="Arial" panose="020B0604020202020204" pitchFamily="34" charset="0"/>
                      </a:endParaRPr>
                    </a:p>
                    <a:p>
                      <a:pPr marL="285750" lvl="0" indent="-285750">
                        <a:lnSpc>
                          <a:spcPct val="150000"/>
                        </a:lnSpc>
                        <a:spcAft>
                          <a:spcPts val="80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Consider controlling as a planning and management tool</a:t>
                      </a:r>
                      <a:endParaRPr lang="de-DE" sz="2000" dirty="0">
                        <a:latin typeface="Arial" panose="020B0604020202020204" pitchFamily="34" charset="0"/>
                        <a:cs typeface="Arial" panose="020B0604020202020204" pitchFamily="34" charset="0"/>
                      </a:endParaRPr>
                    </a:p>
                  </a:txBody>
                  <a:tcPr>
                    <a:solidFill>
                      <a:srgbClr val="0093DD">
                        <a:alpha val="69804"/>
                      </a:srgbClr>
                    </a:solidFill>
                  </a:tcPr>
                </a:tc>
                <a:extLst>
                  <a:ext uri="{0D108BD9-81ED-4DB2-BD59-A6C34878D82A}">
                    <a16:rowId xmlns:a16="http://schemas.microsoft.com/office/drawing/2014/main" val="1576454282"/>
                  </a:ext>
                </a:extLst>
              </a:tr>
              <a:tr h="800100">
                <a:tc>
                  <a:txBody>
                    <a:bodyPr/>
                    <a:lstStyle/>
                    <a:p>
                      <a:r>
                        <a:rPr lang="de-DE" sz="2000" b="1" dirty="0">
                          <a:latin typeface="Arial" panose="020B0604020202020204" pitchFamily="34" charset="0"/>
                          <a:cs typeface="Arial" panose="020B0604020202020204" pitchFamily="34" charset="0"/>
                        </a:rPr>
                        <a:t>Controlling-</a:t>
                      </a:r>
                      <a:r>
                        <a:rPr lang="de-DE" sz="2000" b="1" dirty="0" err="1">
                          <a:latin typeface="Arial" panose="020B0604020202020204" pitchFamily="34" charset="0"/>
                          <a:cs typeface="Arial" panose="020B0604020202020204" pitchFamily="34" charset="0"/>
                        </a:rPr>
                        <a:t>oriented</a:t>
                      </a:r>
                      <a:r>
                        <a:rPr lang="de-DE" sz="2000" b="1" dirty="0">
                          <a:latin typeface="Arial" panose="020B0604020202020204" pitchFamily="34" charset="0"/>
                          <a:cs typeface="Arial" panose="020B0604020202020204" pitchFamily="34" charset="0"/>
                        </a:rPr>
                        <a:t> </a:t>
                      </a:r>
                      <a:r>
                        <a:rPr lang="de-DE" sz="2000" b="1" dirty="0" err="1">
                          <a:latin typeface="Arial" panose="020B0604020202020204" pitchFamily="34" charset="0"/>
                          <a:cs typeface="Arial" panose="020B0604020202020204" pitchFamily="34" charset="0"/>
                        </a:rPr>
                        <a:t>structure</a:t>
                      </a:r>
                      <a:r>
                        <a:rPr lang="de-DE" sz="2000" b="1" dirty="0">
                          <a:latin typeface="Arial" panose="020B0604020202020204" pitchFamily="34" charset="0"/>
                          <a:cs typeface="Arial" panose="020B0604020202020204" pitchFamily="34" charset="0"/>
                        </a:rPr>
                        <a:t> </a:t>
                      </a:r>
                      <a:r>
                        <a:rPr lang="de-DE" sz="2000" b="1" dirty="0" err="1">
                          <a:latin typeface="Arial" panose="020B0604020202020204" pitchFamily="34" charset="0"/>
                          <a:cs typeface="Arial" panose="020B0604020202020204" pitchFamily="34" charset="0"/>
                        </a:rPr>
                        <a:t>and</a:t>
                      </a:r>
                      <a:r>
                        <a:rPr lang="de-DE" sz="2000" b="1" dirty="0">
                          <a:latin typeface="Arial" panose="020B0604020202020204" pitchFamily="34" charset="0"/>
                          <a:cs typeface="Arial" panose="020B0604020202020204" pitchFamily="34" charset="0"/>
                        </a:rPr>
                        <a:t> </a:t>
                      </a:r>
                      <a:r>
                        <a:rPr lang="de-DE" sz="2000" b="1" dirty="0" err="1">
                          <a:latin typeface="Arial" panose="020B0604020202020204" pitchFamily="34" charset="0"/>
                          <a:cs typeface="Arial" panose="020B0604020202020204" pitchFamily="34" charset="0"/>
                        </a:rPr>
                        <a:t>organisation</a:t>
                      </a:r>
                      <a:r>
                        <a:rPr lang="de-DE" sz="2000" b="1" baseline="0" dirty="0">
                          <a:latin typeface="Arial" panose="020B0604020202020204" pitchFamily="34" charset="0"/>
                          <a:cs typeface="Arial" panose="020B0604020202020204" pitchFamily="34" charset="0"/>
                        </a:rPr>
                        <a:t> </a:t>
                      </a:r>
                      <a:endParaRPr lang="de-DE" sz="2000" b="1" dirty="0">
                        <a:latin typeface="Arial" panose="020B0604020202020204" pitchFamily="34" charset="0"/>
                        <a:cs typeface="Arial" panose="020B0604020202020204" pitchFamily="34" charset="0"/>
                      </a:endParaRPr>
                    </a:p>
                  </a:txBody>
                  <a:tcPr>
                    <a:solidFill>
                      <a:srgbClr val="0093DD">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effectLst/>
                          <a:latin typeface="Arial" panose="020B0604020202020204" pitchFamily="34" charset="0"/>
                          <a:ea typeface="+mn-ea"/>
                          <a:cs typeface="Arial" panose="020B0604020202020204" pitchFamily="34" charset="0"/>
                        </a:rPr>
                        <a:t>Structure (e.g. planning structure, structure of cost accounting, reporting) and organisational culture (management, leadership and)</a:t>
                      </a:r>
                      <a:endParaRPr lang="de-DE" sz="2000" dirty="0">
                        <a:latin typeface="Arial" panose="020B0604020202020204" pitchFamily="34" charset="0"/>
                        <a:cs typeface="Arial" panose="020B0604020202020204" pitchFamily="34" charset="0"/>
                      </a:endParaRPr>
                    </a:p>
                  </a:txBody>
                  <a:tcPr>
                    <a:solidFill>
                      <a:srgbClr val="0093DD">
                        <a:alpha val="20000"/>
                      </a:srgbClr>
                    </a:solidFill>
                  </a:tcPr>
                </a:tc>
                <a:extLst>
                  <a:ext uri="{0D108BD9-81ED-4DB2-BD59-A6C34878D82A}">
                    <a16:rowId xmlns:a16="http://schemas.microsoft.com/office/drawing/2014/main" val="2853475753"/>
                  </a:ext>
                </a:extLst>
              </a:tr>
              <a:tr h="800100">
                <a:tc>
                  <a:txBody>
                    <a:bodyPr/>
                    <a:lstStyle/>
                    <a:p>
                      <a:r>
                        <a:rPr lang="de-DE" sz="2000" b="1" dirty="0" err="1">
                          <a:latin typeface="Arial" panose="020B0604020202020204" pitchFamily="34" charset="0"/>
                          <a:cs typeface="Arial" panose="020B0604020202020204" pitchFamily="34" charset="0"/>
                        </a:rPr>
                        <a:t>Comparison</a:t>
                      </a:r>
                      <a:r>
                        <a:rPr lang="de-DE" sz="2000" b="1" dirty="0">
                          <a:latin typeface="Arial" panose="020B0604020202020204" pitchFamily="34" charset="0"/>
                          <a:cs typeface="Arial" panose="020B0604020202020204" pitchFamily="34" charset="0"/>
                        </a:rPr>
                        <a:t> </a:t>
                      </a:r>
                      <a:r>
                        <a:rPr lang="de-DE" sz="2000" b="1" dirty="0" err="1">
                          <a:latin typeface="Arial" panose="020B0604020202020204" pitchFamily="34" charset="0"/>
                          <a:cs typeface="Arial" panose="020B0604020202020204" pitchFamily="34" charset="0"/>
                        </a:rPr>
                        <a:t>with</a:t>
                      </a:r>
                      <a:r>
                        <a:rPr lang="de-DE" sz="2000" b="1" dirty="0">
                          <a:latin typeface="Arial" panose="020B0604020202020204" pitchFamily="34" charset="0"/>
                          <a:cs typeface="Arial" panose="020B0604020202020204" pitchFamily="34" charset="0"/>
                        </a:rPr>
                        <a:t> </a:t>
                      </a:r>
                      <a:r>
                        <a:rPr lang="de-DE" sz="2000" b="1" dirty="0" err="1">
                          <a:latin typeface="Arial" panose="020B0604020202020204" pitchFamily="34" charset="0"/>
                          <a:cs typeface="Arial" panose="020B0604020202020204" pitchFamily="34" charset="0"/>
                        </a:rPr>
                        <a:t>previous</a:t>
                      </a:r>
                      <a:r>
                        <a:rPr lang="de-DE" sz="2000" b="1" dirty="0">
                          <a:latin typeface="Arial" panose="020B0604020202020204" pitchFamily="34" charset="0"/>
                          <a:cs typeface="Arial" panose="020B0604020202020204" pitchFamily="34" charset="0"/>
                        </a:rPr>
                        <a:t> </a:t>
                      </a:r>
                      <a:r>
                        <a:rPr lang="de-DE" sz="2000" b="1" dirty="0" err="1">
                          <a:latin typeface="Arial" panose="020B0604020202020204" pitchFamily="34" charset="0"/>
                          <a:cs typeface="Arial" panose="020B0604020202020204" pitchFamily="34" charset="0"/>
                        </a:rPr>
                        <a:t>periods</a:t>
                      </a:r>
                      <a:r>
                        <a:rPr lang="de-DE" sz="2000" b="1" baseline="0" dirty="0">
                          <a:latin typeface="Arial" panose="020B0604020202020204" pitchFamily="34" charset="0"/>
                          <a:cs typeface="Arial" panose="020B0604020202020204" pitchFamily="34" charset="0"/>
                        </a:rPr>
                        <a:t> </a:t>
                      </a:r>
                      <a:endParaRPr lang="de-DE" sz="2000" b="1" dirty="0">
                        <a:latin typeface="Arial" panose="020B0604020202020204" pitchFamily="34" charset="0"/>
                        <a:cs typeface="Arial" panose="020B0604020202020204" pitchFamily="34" charset="0"/>
                      </a:endParaRPr>
                    </a:p>
                  </a:txBody>
                  <a:tcPr>
                    <a:solidFill>
                      <a:srgbClr val="0093DD">
                        <a:alpha val="6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effectLst/>
                          <a:latin typeface="Arial" panose="020B0604020202020204" pitchFamily="34" charset="0"/>
                          <a:ea typeface="+mn-ea"/>
                          <a:cs typeface="Arial" panose="020B0604020202020204" pitchFamily="34" charset="0"/>
                        </a:rPr>
                        <a:t>Ideally the figures must be compared with corresponding comparative figures from previous periods.</a:t>
                      </a:r>
                      <a:endParaRPr lang="de-DE" sz="2000" kern="1200" dirty="0">
                        <a:solidFill>
                          <a:schemeClr val="dk1"/>
                        </a:solidFill>
                        <a:effectLst/>
                        <a:latin typeface="Arial" panose="020B0604020202020204" pitchFamily="34" charset="0"/>
                        <a:ea typeface="+mn-ea"/>
                        <a:cs typeface="Arial" panose="020B0604020202020204" pitchFamily="34" charset="0"/>
                      </a:endParaRPr>
                    </a:p>
                    <a:p>
                      <a:endParaRPr lang="de-DE" sz="2000" dirty="0">
                        <a:latin typeface="Arial" panose="020B0604020202020204" pitchFamily="34" charset="0"/>
                        <a:cs typeface="Arial" panose="020B0604020202020204" pitchFamily="34" charset="0"/>
                      </a:endParaRPr>
                    </a:p>
                  </a:txBody>
                  <a:tcPr>
                    <a:solidFill>
                      <a:srgbClr val="0093DD">
                        <a:alpha val="69804"/>
                      </a:srgbClr>
                    </a:solidFill>
                  </a:tcPr>
                </a:tc>
                <a:extLst>
                  <a:ext uri="{0D108BD9-81ED-4DB2-BD59-A6C34878D82A}">
                    <a16:rowId xmlns:a16="http://schemas.microsoft.com/office/drawing/2014/main" val="603521009"/>
                  </a:ext>
                </a:extLst>
              </a:tr>
              <a:tr h="800100">
                <a:tc>
                  <a:txBody>
                    <a:bodyPr/>
                    <a:lstStyle/>
                    <a:p>
                      <a:r>
                        <a:rPr lang="de-DE" sz="2000" b="1" dirty="0">
                          <a:latin typeface="Arial" panose="020B0604020202020204" pitchFamily="34" charset="0"/>
                          <a:cs typeface="Arial" panose="020B0604020202020204" pitchFamily="34" charset="0"/>
                        </a:rPr>
                        <a:t>Size </a:t>
                      </a:r>
                      <a:r>
                        <a:rPr lang="de-DE" sz="2000" b="1" dirty="0" err="1">
                          <a:latin typeface="Arial" panose="020B0604020202020204" pitchFamily="34" charset="0"/>
                          <a:cs typeface="Arial" panose="020B0604020202020204" pitchFamily="34" charset="0"/>
                        </a:rPr>
                        <a:t>of</a:t>
                      </a:r>
                      <a:r>
                        <a:rPr lang="de-DE" sz="2000" b="1" dirty="0">
                          <a:latin typeface="Arial" panose="020B0604020202020204" pitchFamily="34" charset="0"/>
                          <a:cs typeface="Arial" panose="020B0604020202020204" pitchFamily="34" charset="0"/>
                        </a:rPr>
                        <a:t> </a:t>
                      </a:r>
                      <a:r>
                        <a:rPr lang="de-DE" sz="2000" b="1" dirty="0" err="1">
                          <a:latin typeface="Arial" panose="020B0604020202020204" pitchFamily="34" charset="0"/>
                          <a:cs typeface="Arial" panose="020B0604020202020204" pitchFamily="34" charset="0"/>
                        </a:rPr>
                        <a:t>the</a:t>
                      </a:r>
                      <a:r>
                        <a:rPr lang="de-DE" sz="2000" b="1" dirty="0">
                          <a:latin typeface="Arial" panose="020B0604020202020204" pitchFamily="34" charset="0"/>
                          <a:cs typeface="Arial" panose="020B0604020202020204" pitchFamily="34" charset="0"/>
                        </a:rPr>
                        <a:t> </a:t>
                      </a:r>
                      <a:r>
                        <a:rPr lang="de-DE" sz="2000" b="1" dirty="0" err="1">
                          <a:latin typeface="Arial" panose="020B0604020202020204" pitchFamily="34" charset="0"/>
                          <a:cs typeface="Arial" panose="020B0604020202020204" pitchFamily="34" charset="0"/>
                        </a:rPr>
                        <a:t>organisation</a:t>
                      </a:r>
                      <a:r>
                        <a:rPr lang="de-DE" sz="2000" b="1" dirty="0">
                          <a:latin typeface="Arial" panose="020B0604020202020204" pitchFamily="34" charset="0"/>
                          <a:cs typeface="Arial" panose="020B0604020202020204" pitchFamily="34" charset="0"/>
                        </a:rPr>
                        <a:t> </a:t>
                      </a:r>
                    </a:p>
                  </a:txBody>
                  <a:tcPr>
                    <a:solidFill>
                      <a:srgbClr val="0093DD">
                        <a:alpha val="20000"/>
                      </a:srgbClr>
                    </a:solidFill>
                  </a:tcPr>
                </a:tc>
                <a:tc>
                  <a:txBody>
                    <a:bodyPr/>
                    <a:lstStyle/>
                    <a:p>
                      <a:r>
                        <a:rPr lang="en-GB" sz="2000" kern="1200" dirty="0">
                          <a:solidFill>
                            <a:schemeClr val="dk1"/>
                          </a:solidFill>
                          <a:effectLst/>
                          <a:latin typeface="Arial" panose="020B0604020202020204" pitchFamily="34" charset="0"/>
                          <a:ea typeface="+mn-ea"/>
                          <a:cs typeface="Arial" panose="020B0604020202020204" pitchFamily="34" charset="0"/>
                        </a:rPr>
                        <a:t>The organisation must have a minimum size for a controlling department to be established </a:t>
                      </a:r>
                      <a:endParaRPr lang="de-DE" sz="2000" dirty="0">
                        <a:latin typeface="Arial" panose="020B0604020202020204" pitchFamily="34" charset="0"/>
                        <a:cs typeface="Arial" panose="020B0604020202020204" pitchFamily="34" charset="0"/>
                      </a:endParaRPr>
                    </a:p>
                  </a:txBody>
                  <a:tcPr>
                    <a:solidFill>
                      <a:srgbClr val="0093DD">
                        <a:alpha val="20000"/>
                      </a:srgbClr>
                    </a:solidFill>
                  </a:tcPr>
                </a:tc>
                <a:extLst>
                  <a:ext uri="{0D108BD9-81ED-4DB2-BD59-A6C34878D82A}">
                    <a16:rowId xmlns:a16="http://schemas.microsoft.com/office/drawing/2014/main" val="742704389"/>
                  </a:ext>
                </a:extLst>
              </a:tr>
            </a:tbl>
          </a:graphicData>
        </a:graphic>
      </p:graphicFrame>
    </p:spTree>
    <p:extLst>
      <p:ext uri="{BB962C8B-B14F-4D97-AF65-F5344CB8AC3E}">
        <p14:creationId xmlns:p14="http://schemas.microsoft.com/office/powerpoint/2010/main" val="1819365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a:xfrm>
            <a:off x="729204" y="469298"/>
            <a:ext cx="10068330" cy="1325563"/>
          </a:xfrm>
        </p:spPr>
        <p:txBody>
          <a:bodyPr>
            <a:normAutofit fontScale="90000"/>
          </a:bodyPr>
          <a:lstStyle/>
          <a:p>
            <a:r>
              <a:rPr lang="de-DE" dirty="0" err="1">
                <a:latin typeface="Arial" panose="020B0604020202020204" pitchFamily="34" charset="0"/>
                <a:cs typeface="Arial" panose="020B0604020202020204" pitchFamily="34" charset="0"/>
              </a:rPr>
              <a:t>Requirements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for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controlling</a:t>
            </a:r>
            <a:r>
              <a:rPr lang="de-DE" dirty="0">
                <a:latin typeface="Arial" panose="020B0604020202020204" pitchFamily="34" charset="0"/>
                <a:cs typeface="Arial" panose="020B0604020202020204" pitchFamily="34" charset="0"/>
              </a:rPr>
              <a:t> in </a:t>
            </a:r>
            <a:r>
              <a:rPr lang="de-DE" dirty="0" err="1">
                <a:latin typeface="Arial" panose="020B0604020202020204" pitchFamily="34" charset="0"/>
                <a:cs typeface="Arial" panose="020B0604020202020204" pitchFamily="34" charset="0"/>
              </a:rPr>
              <a:t>Social</a:t>
            </a:r>
            <a:r>
              <a:rPr lang="de-DE" dirty="0">
                <a:latin typeface="Arial" panose="020B0604020202020204" pitchFamily="34" charset="0"/>
                <a:cs typeface="Arial" panose="020B0604020202020204" pitchFamily="34" charset="0"/>
              </a:rPr>
              <a:t> Economy </a:t>
            </a:r>
            <a:r>
              <a:rPr lang="de-DE" dirty="0" err="1">
                <a:latin typeface="Arial" panose="020B0604020202020204" pitchFamily="34" charset="0"/>
                <a:cs typeface="Arial" panose="020B0604020202020204" pitchFamily="34" charset="0"/>
              </a:rPr>
              <a:t>organisations</a:t>
            </a:r>
            <a:r>
              <a:rPr lang="de-DE" dirty="0">
                <a:latin typeface="Arial" panose="020B0604020202020204" pitchFamily="34" charset="0"/>
                <a:cs typeface="Arial" panose="020B0604020202020204" pitchFamily="34" charset="0"/>
              </a:rPr>
              <a:t> – </a:t>
            </a:r>
            <a:r>
              <a:rPr lang="de-DE" dirty="0" err="1">
                <a:latin typeface="Arial" panose="020B0604020202020204" pitchFamily="34" charset="0"/>
                <a:cs typeface="Arial" panose="020B0604020202020204" pitchFamily="34" charset="0"/>
              </a:rPr>
              <a:t>special</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conditions</a:t>
            </a:r>
            <a:endParaRPr lang="de-DE"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827890" y="1925256"/>
            <a:ext cx="10536219" cy="4724400"/>
          </a:xfrm>
        </p:spPr>
        <p:txBody>
          <a:bodyPr>
            <a:normAutofit/>
          </a:bodyPr>
          <a:lstStyle/>
          <a:p>
            <a:pPr lvl="0">
              <a:lnSpc>
                <a:spcPct val="100000"/>
              </a:lnSpc>
            </a:pPr>
            <a:r>
              <a:rPr lang="en-GB" sz="2600" dirty="0">
                <a:latin typeface="Arial" panose="020B0604020202020204" pitchFamily="34" charset="0"/>
                <a:cs typeface="Arial" panose="020B0604020202020204" pitchFamily="34" charset="0"/>
              </a:rPr>
              <a:t>limitations by the requirements of various cost centres and sponsors 	</a:t>
            </a:r>
            <a:r>
              <a:rPr lang="en-GB" sz="2600" dirty="0">
                <a:latin typeface="Arial" panose="020B0604020202020204" pitchFamily="34" charset="0"/>
                <a:cs typeface="Arial" panose="020B0604020202020204" pitchFamily="34" charset="0"/>
                <a:sym typeface="Wingdings" panose="05000000000000000000" pitchFamily="2" charset="2"/>
              </a:rPr>
              <a:t> limited decision making </a:t>
            </a:r>
            <a:endParaRPr lang="en-GB" sz="2600" dirty="0">
              <a:latin typeface="Arial" panose="020B0604020202020204" pitchFamily="34" charset="0"/>
              <a:cs typeface="Arial" panose="020B0604020202020204" pitchFamily="34" charset="0"/>
            </a:endParaRPr>
          </a:p>
          <a:p>
            <a:pPr lvl="0">
              <a:lnSpc>
                <a:spcPct val="100000"/>
              </a:lnSpc>
            </a:pPr>
            <a:r>
              <a:rPr lang="en-GB" sz="2600" dirty="0">
                <a:latin typeface="Arial" panose="020B0604020202020204" pitchFamily="34" charset="0"/>
                <a:cs typeface="Arial" panose="020B0604020202020204" pitchFamily="34" charset="0"/>
              </a:rPr>
              <a:t>few comparable departments/areas within an organisation </a:t>
            </a:r>
          </a:p>
          <a:p>
            <a:pPr lvl="0">
              <a:lnSpc>
                <a:spcPct val="100000"/>
              </a:lnSpc>
            </a:pPr>
            <a:r>
              <a:rPr lang="en-GB" sz="2600" dirty="0">
                <a:latin typeface="Arial" panose="020B0604020202020204" pitchFamily="34" charset="0"/>
                <a:cs typeface="Arial" panose="020B0604020202020204" pitchFamily="34" charset="0"/>
              </a:rPr>
              <a:t>social mission vs. financial objectives </a:t>
            </a:r>
          </a:p>
          <a:p>
            <a:pPr lvl="0">
              <a:lnSpc>
                <a:spcPct val="100000"/>
              </a:lnSpc>
            </a:pPr>
            <a:r>
              <a:rPr lang="en-GB" sz="2600" dirty="0">
                <a:latin typeface="Arial" panose="020B0604020202020204" pitchFamily="34" charset="0"/>
                <a:cs typeface="Arial" panose="020B0604020202020204" pitchFamily="34" charset="0"/>
              </a:rPr>
              <a:t>decision-making structures in traditional associations </a:t>
            </a:r>
          </a:p>
          <a:p>
            <a:pPr marL="0" lvl="0" indent="0">
              <a:lnSpc>
                <a:spcPct val="100000"/>
              </a:lnSpc>
              <a:buNone/>
            </a:pPr>
            <a:r>
              <a:rPr lang="en-GB" sz="2600" dirty="0">
                <a:latin typeface="Arial" panose="020B0604020202020204" pitchFamily="34" charset="0"/>
                <a:cs typeface="Arial" panose="020B0604020202020204" pitchFamily="34" charset="0"/>
                <a:sym typeface="Wingdings" panose="05000000000000000000" pitchFamily="2" charset="2"/>
              </a:rPr>
              <a:t>	 </a:t>
            </a:r>
            <a:r>
              <a:rPr lang="en-GB" sz="2600" dirty="0">
                <a:latin typeface="Arial" panose="020B0604020202020204" pitchFamily="34" charset="0"/>
                <a:cs typeface="Arial" panose="020B0604020202020204" pitchFamily="34" charset="0"/>
              </a:rPr>
              <a:t>limited range of action of the management.</a:t>
            </a:r>
            <a:endParaRPr lang="de-DE" sz="2600" dirty="0">
              <a:latin typeface="Arial" panose="020B0604020202020204" pitchFamily="34" charset="0"/>
              <a:cs typeface="Arial" panose="020B0604020202020204" pitchFamily="34" charset="0"/>
            </a:endParaRPr>
          </a:p>
          <a:p>
            <a:pPr lvl="0">
              <a:lnSpc>
                <a:spcPct val="100000"/>
              </a:lnSpc>
            </a:pPr>
            <a:r>
              <a:rPr lang="en-GB" sz="2600" dirty="0">
                <a:latin typeface="Arial" panose="020B0604020202020204" pitchFamily="34" charset="0"/>
                <a:cs typeface="Arial" panose="020B0604020202020204" pitchFamily="34" charset="0"/>
              </a:rPr>
              <a:t>involvement of volunteers</a:t>
            </a:r>
          </a:p>
          <a:p>
            <a:pPr lvl="0">
              <a:lnSpc>
                <a:spcPct val="100000"/>
              </a:lnSpc>
            </a:pPr>
            <a:r>
              <a:rPr lang="en-GB" sz="2600" dirty="0">
                <a:latin typeface="Arial" panose="020B0604020202020204" pitchFamily="34" charset="0"/>
                <a:cs typeface="Arial" panose="020B0604020202020204" pitchFamily="34" charset="0"/>
              </a:rPr>
              <a:t>use of proper evaluation criteria.</a:t>
            </a:r>
            <a:endParaRPr lang="de-DE" sz="2600" dirty="0">
              <a:latin typeface="Arial" panose="020B0604020202020204" pitchFamily="34" charset="0"/>
              <a:cs typeface="Arial" panose="020B0604020202020204" pitchFamily="34" charset="0"/>
            </a:endParaRPr>
          </a:p>
          <a:p>
            <a:pPr lvl="0">
              <a:lnSpc>
                <a:spcPct val="100000"/>
              </a:lnSpc>
            </a:pPr>
            <a:r>
              <a:rPr lang="en-GB" sz="2600" dirty="0">
                <a:latin typeface="Arial" panose="020B0604020202020204" pitchFamily="34" charset="0"/>
                <a:cs typeface="Arial" panose="020B0604020202020204" pitchFamily="34" charset="0"/>
              </a:rPr>
              <a:t>challenge of assessment of qualitative criteria</a:t>
            </a:r>
            <a:endParaRPr lang="de-DE" sz="2600" dirty="0">
              <a:latin typeface="Arial" panose="020B0604020202020204" pitchFamily="34" charset="0"/>
              <a:cs typeface="Arial" panose="020B0604020202020204" pitchFamily="34" charset="0"/>
            </a:endParaRPr>
          </a:p>
          <a:p>
            <a:pPr>
              <a:lnSpc>
                <a:spcPct val="100000"/>
              </a:lnSpc>
            </a:pPr>
            <a:endParaRPr lang="de-DE" sz="1800" b="1" dirty="0">
              <a:latin typeface="Arial" panose="020B0604020202020204" pitchFamily="34" charset="0"/>
              <a:cs typeface="Arial" panose="020B0604020202020204" pitchFamily="34" charset="0"/>
            </a:endParaRPr>
          </a:p>
        </p:txBody>
      </p:sp>
      <p:sp>
        <p:nvSpPr>
          <p:cNvPr id="4" name="Gewitterblitz 3"/>
          <p:cNvSpPr/>
          <p:nvPr/>
        </p:nvSpPr>
        <p:spPr>
          <a:xfrm rot="308183">
            <a:off x="6757196" y="3320717"/>
            <a:ext cx="450755" cy="568396"/>
          </a:xfrm>
          <a:prstGeom prst="lightningBolt">
            <a:avLst/>
          </a:prstGeom>
          <a:solidFill>
            <a:srgbClr val="FDCD05"/>
          </a:solidFill>
          <a:ln>
            <a:solidFill>
              <a:srgbClr val="FDC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486093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93DD"/>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EAEE198-CBD4-ED4F-896E-0B05068E281F}"/>
              </a:ext>
            </a:extLst>
          </p:cNvPr>
          <p:cNvSpPr/>
          <p:nvPr/>
        </p:nvSpPr>
        <p:spPr>
          <a:xfrm>
            <a:off x="9753600" y="58056"/>
            <a:ext cx="2336800" cy="1698171"/>
          </a:xfrm>
          <a:prstGeom prst="rect">
            <a:avLst/>
          </a:prstGeom>
          <a:solidFill>
            <a:srgbClr val="0093DD"/>
          </a:solidFill>
          <a:ln>
            <a:solidFill>
              <a:srgbClr val="009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Oval 4">
            <a:extLst>
              <a:ext uri="{FF2B5EF4-FFF2-40B4-BE49-F238E27FC236}">
                <a16:creationId xmlns:a16="http://schemas.microsoft.com/office/drawing/2014/main" id="{64059122-F904-2D4D-99F8-C1F79F53A327}"/>
              </a:ext>
            </a:extLst>
          </p:cNvPr>
          <p:cNvSpPr/>
          <p:nvPr/>
        </p:nvSpPr>
        <p:spPr>
          <a:xfrm>
            <a:off x="4971141" y="1378857"/>
            <a:ext cx="2336799" cy="2293258"/>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6" name="Textfeld 5">
            <a:extLst>
              <a:ext uri="{FF2B5EF4-FFF2-40B4-BE49-F238E27FC236}">
                <a16:creationId xmlns:a16="http://schemas.microsoft.com/office/drawing/2014/main" id="{A63F2B29-B221-394D-AD89-D3B00E8930A7}"/>
              </a:ext>
            </a:extLst>
          </p:cNvPr>
          <p:cNvSpPr txBox="1"/>
          <p:nvPr/>
        </p:nvSpPr>
        <p:spPr>
          <a:xfrm>
            <a:off x="3193571" y="4020458"/>
            <a:ext cx="5950431" cy="861774"/>
          </a:xfrm>
          <a:prstGeom prst="rect">
            <a:avLst/>
          </a:prstGeom>
          <a:noFill/>
        </p:spPr>
        <p:txBody>
          <a:bodyPr wrap="square" rtlCol="0">
            <a:spAutoFit/>
          </a:bodyPr>
          <a:lstStyle/>
          <a:p>
            <a:pPr algn="ctr"/>
            <a:r>
              <a:rPr lang="de-DE" sz="2500" dirty="0" err="1">
                <a:solidFill>
                  <a:schemeClr val="bg1"/>
                </a:solidFill>
                <a:latin typeface="Arial" panose="020B0604020202020204" pitchFamily="34" charset="0"/>
                <a:cs typeface="Arial" panose="020B0604020202020204" pitchFamily="34" charset="0"/>
              </a:rPr>
              <a:t>Practical</a:t>
            </a:r>
            <a:r>
              <a:rPr lang="de-DE" sz="2500" dirty="0">
                <a:solidFill>
                  <a:schemeClr val="bg1"/>
                </a:solidFill>
                <a:latin typeface="Arial" panose="020B0604020202020204" pitchFamily="34" charset="0"/>
                <a:cs typeface="Arial" panose="020B0604020202020204" pitchFamily="34" charset="0"/>
              </a:rPr>
              <a:t> </a:t>
            </a:r>
            <a:r>
              <a:rPr lang="de-DE" sz="2500" dirty="0" err="1">
                <a:solidFill>
                  <a:schemeClr val="bg1"/>
                </a:solidFill>
                <a:latin typeface="Arial" panose="020B0604020202020204" pitchFamily="34" charset="0"/>
                <a:cs typeface="Arial" panose="020B0604020202020204" pitchFamily="34" charset="0"/>
              </a:rPr>
              <a:t>Examples</a:t>
            </a:r>
            <a:r>
              <a:rPr lang="de-DE" sz="2500" dirty="0">
                <a:solidFill>
                  <a:schemeClr val="bg1"/>
                </a:solidFill>
                <a:latin typeface="Arial" panose="020B0604020202020204" pitchFamily="34" charset="0"/>
                <a:cs typeface="Arial" panose="020B0604020202020204" pitchFamily="34" charset="0"/>
              </a:rPr>
              <a:t> </a:t>
            </a:r>
            <a:br>
              <a:rPr lang="de-DE" sz="2500" dirty="0">
                <a:solidFill>
                  <a:schemeClr val="bg1"/>
                </a:solidFill>
                <a:latin typeface="Arial" panose="020B0604020202020204" pitchFamily="34" charset="0"/>
                <a:cs typeface="Arial" panose="020B0604020202020204" pitchFamily="34" charset="0"/>
              </a:rPr>
            </a:br>
            <a:r>
              <a:rPr lang="de-DE" sz="2500" dirty="0">
                <a:solidFill>
                  <a:schemeClr val="bg1"/>
                </a:solidFill>
                <a:latin typeface="Arial" panose="020B0604020202020204" pitchFamily="34" charset="0"/>
                <a:cs typeface="Arial" panose="020B0604020202020204" pitchFamily="34" charset="0"/>
              </a:rPr>
              <a:t>„Caritas Vienna (AT)“ &amp; „</a:t>
            </a:r>
            <a:r>
              <a:rPr lang="de-DE" sz="2500" dirty="0" err="1">
                <a:solidFill>
                  <a:schemeClr val="bg1"/>
                </a:solidFill>
                <a:latin typeface="Arial" panose="020B0604020202020204" pitchFamily="34" charset="0"/>
                <a:cs typeface="Arial" panose="020B0604020202020204" pitchFamily="34" charset="0"/>
              </a:rPr>
              <a:t>Equalizent</a:t>
            </a:r>
            <a:r>
              <a:rPr lang="de-DE" sz="2500" dirty="0">
                <a:solidFill>
                  <a:schemeClr val="bg1"/>
                </a:solidFill>
                <a:latin typeface="Arial" panose="020B0604020202020204" pitchFamily="34" charset="0"/>
                <a:cs typeface="Arial" panose="020B0604020202020204" pitchFamily="34" charset="0"/>
              </a:rPr>
              <a:t> (AT)“ </a:t>
            </a:r>
          </a:p>
        </p:txBody>
      </p:sp>
      <p:pic>
        <p:nvPicPr>
          <p:cNvPr id="7" name="Grafik 6" descr="Zahnräder mit einfarbiger Füllung">
            <a:extLst>
              <a:ext uri="{FF2B5EF4-FFF2-40B4-BE49-F238E27FC236}">
                <a16:creationId xmlns:a16="http://schemas.microsoft.com/office/drawing/2014/main" id="{980F2E60-A24C-5045-BD93-A630C307143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rot="2653035">
            <a:off x="5531753" y="1917699"/>
            <a:ext cx="1215573" cy="1215573"/>
          </a:xfrm>
          <a:prstGeom prst="rect">
            <a:avLst/>
          </a:prstGeom>
        </p:spPr>
      </p:pic>
    </p:spTree>
    <p:extLst>
      <p:ext uri="{BB962C8B-B14F-4D97-AF65-F5344CB8AC3E}">
        <p14:creationId xmlns:p14="http://schemas.microsoft.com/office/powerpoint/2010/main" val="1893852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Practical</a:t>
            </a:r>
            <a:r>
              <a:rPr lang="de-DE"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Example</a:t>
            </a:r>
            <a:r>
              <a:rPr lang="de-DE" dirty="0">
                <a:latin typeface="Arial" panose="020B0604020202020204" pitchFamily="34" charset="0"/>
                <a:cs typeface="Arial" panose="020B0604020202020204" pitchFamily="34" charset="0"/>
              </a:rPr>
              <a:t>: Caritas Vienna and Equalizent </a:t>
            </a:r>
          </a:p>
        </p:txBody>
      </p:sp>
      <p:sp>
        <p:nvSpPr>
          <p:cNvPr id="3" name="Inhaltsplatzhalter 2"/>
          <p:cNvSpPr>
            <a:spLocks noGrp="1"/>
          </p:cNvSpPr>
          <p:nvPr>
            <p:ph idx="1"/>
          </p:nvPr>
        </p:nvSpPr>
        <p:spPr>
          <a:xfrm>
            <a:off x="817582" y="1885950"/>
            <a:ext cx="10536219" cy="4724400"/>
          </a:xfrm>
        </p:spPr>
        <p:txBody>
          <a:bodyPr>
            <a:normAutofit/>
          </a:bodyPr>
          <a:lstStyle/>
          <a:p>
            <a:r>
              <a:rPr lang="en-US" sz="2600" dirty="0">
                <a:latin typeface="Arial" panose="020B0604020202020204" pitchFamily="34" charset="0"/>
                <a:cs typeface="Arial" panose="020B0604020202020204" pitchFamily="34" charset="0"/>
              </a:rPr>
              <a:t>Controlling is carried out differently depending on to the size of the </a:t>
            </a:r>
            <a:r>
              <a:rPr lang="en-GB" sz="2600" dirty="0">
                <a:latin typeface="Arial" panose="020B0604020202020204" pitchFamily="34" charset="0"/>
                <a:cs typeface="Arial" panose="020B0604020202020204" pitchFamily="34" charset="0"/>
              </a:rPr>
              <a:t>organisation</a:t>
            </a:r>
            <a:r>
              <a:rPr lang="en-US" sz="2600" dirty="0">
                <a:latin typeface="Arial" panose="020B0604020202020204" pitchFamily="34" charset="0"/>
                <a:cs typeface="Arial" panose="020B0604020202020204" pitchFamily="34" charset="0"/>
              </a:rPr>
              <a:t>. </a:t>
            </a:r>
          </a:p>
          <a:p>
            <a:endParaRPr lang="en-US" sz="2600" dirty="0">
              <a:latin typeface="Arial" panose="020B0604020202020204" pitchFamily="34" charset="0"/>
              <a:cs typeface="Arial" panose="020B0604020202020204" pitchFamily="34" charset="0"/>
            </a:endParaRPr>
          </a:p>
          <a:p>
            <a:pPr marL="0" indent="0">
              <a:buNone/>
            </a:pPr>
            <a:endParaRPr lang="de-DE" sz="2600" dirty="0">
              <a:latin typeface="Arial" panose="020B0604020202020204" pitchFamily="34" charset="0"/>
              <a:cs typeface="Arial" panose="020B0604020202020204" pitchFamily="34" charset="0"/>
            </a:endParaRPr>
          </a:p>
        </p:txBody>
      </p:sp>
      <p:graphicFrame>
        <p:nvGraphicFramePr>
          <p:cNvPr id="5" name="Tabelle 4"/>
          <p:cNvGraphicFramePr>
            <a:graphicFrameLocks noGrp="1"/>
          </p:cNvGraphicFramePr>
          <p:nvPr>
            <p:extLst>
              <p:ext uri="{D42A27DB-BD31-4B8C-83A1-F6EECF244321}">
                <p14:modId xmlns:p14="http://schemas.microsoft.com/office/powerpoint/2010/main" val="4175337043"/>
              </p:ext>
            </p:extLst>
          </p:nvPr>
        </p:nvGraphicFramePr>
        <p:xfrm>
          <a:off x="817582" y="2762683"/>
          <a:ext cx="9783183" cy="3666914"/>
        </p:xfrm>
        <a:graphic>
          <a:graphicData uri="http://schemas.openxmlformats.org/drawingml/2006/table">
            <a:tbl>
              <a:tblPr firstRow="1" bandRow="1">
                <a:tableStyleId>{616DA210-FB5B-4158-B5E0-FEB733F419BA}</a:tableStyleId>
              </a:tblPr>
              <a:tblGrid>
                <a:gridCol w="2363769">
                  <a:extLst>
                    <a:ext uri="{9D8B030D-6E8A-4147-A177-3AD203B41FA5}">
                      <a16:colId xmlns:a16="http://schemas.microsoft.com/office/drawing/2014/main" val="1415379173"/>
                    </a:ext>
                  </a:extLst>
                </a:gridCol>
                <a:gridCol w="3752850">
                  <a:extLst>
                    <a:ext uri="{9D8B030D-6E8A-4147-A177-3AD203B41FA5}">
                      <a16:colId xmlns:a16="http://schemas.microsoft.com/office/drawing/2014/main" val="3508435938"/>
                    </a:ext>
                  </a:extLst>
                </a:gridCol>
                <a:gridCol w="3666564">
                  <a:extLst>
                    <a:ext uri="{9D8B030D-6E8A-4147-A177-3AD203B41FA5}">
                      <a16:colId xmlns:a16="http://schemas.microsoft.com/office/drawing/2014/main" val="3699092624"/>
                    </a:ext>
                  </a:extLst>
                </a:gridCol>
              </a:tblGrid>
              <a:tr h="629497">
                <a:tc>
                  <a:txBody>
                    <a:bodyPr/>
                    <a:lstStyle/>
                    <a:p>
                      <a:endParaRPr lang="de-DE" sz="2000" dirty="0">
                        <a:latin typeface="Arial" panose="020B0604020202020204" pitchFamily="34" charset="0"/>
                        <a:cs typeface="Arial" panose="020B0604020202020204" pitchFamily="34" charset="0"/>
                      </a:endParaRPr>
                    </a:p>
                  </a:txBody>
                  <a:tcPr>
                    <a:solidFill>
                      <a:srgbClr val="FDCD05"/>
                    </a:solidFill>
                  </a:tcPr>
                </a:tc>
                <a:tc>
                  <a:txBody>
                    <a:bodyPr/>
                    <a:lstStyle/>
                    <a:p>
                      <a:r>
                        <a:rPr lang="de-DE" sz="2000" dirty="0">
                          <a:latin typeface="Arial" panose="020B0604020202020204" pitchFamily="34" charset="0"/>
                          <a:cs typeface="Arial" panose="020B0604020202020204" pitchFamily="34" charset="0"/>
                        </a:rPr>
                        <a:t>Caritas </a:t>
                      </a:r>
                    </a:p>
                  </a:txBody>
                  <a:tcPr>
                    <a:solidFill>
                      <a:srgbClr val="FDCD05"/>
                    </a:solidFill>
                  </a:tcPr>
                </a:tc>
                <a:tc>
                  <a:txBody>
                    <a:bodyPr/>
                    <a:lstStyle/>
                    <a:p>
                      <a:r>
                        <a:rPr lang="de-DE" sz="2000" dirty="0">
                          <a:latin typeface="Arial" panose="020B0604020202020204" pitchFamily="34" charset="0"/>
                          <a:cs typeface="Arial" panose="020B0604020202020204" pitchFamily="34" charset="0"/>
                        </a:rPr>
                        <a:t>Equalizent </a:t>
                      </a:r>
                    </a:p>
                  </a:txBody>
                  <a:tcPr>
                    <a:solidFill>
                      <a:srgbClr val="FDCD05"/>
                    </a:solidFill>
                  </a:tcPr>
                </a:tc>
                <a:extLst>
                  <a:ext uri="{0D108BD9-81ED-4DB2-BD59-A6C34878D82A}">
                    <a16:rowId xmlns:a16="http://schemas.microsoft.com/office/drawing/2014/main" val="1358798931"/>
                  </a:ext>
                </a:extLst>
              </a:tr>
              <a:tr h="629497">
                <a:tc>
                  <a:txBody>
                    <a:bodyPr/>
                    <a:lstStyle/>
                    <a:p>
                      <a:r>
                        <a:rPr lang="de-DE" sz="2000" b="1" dirty="0">
                          <a:latin typeface="Arial" panose="020B0604020202020204" pitchFamily="34" charset="0"/>
                          <a:cs typeface="Arial" panose="020B0604020202020204" pitchFamily="34" charset="0"/>
                        </a:rPr>
                        <a:t>Key </a:t>
                      </a:r>
                      <a:r>
                        <a:rPr lang="de-DE" sz="2000" b="1" dirty="0" err="1">
                          <a:latin typeface="Arial" panose="020B0604020202020204" pitchFamily="34" charset="0"/>
                          <a:cs typeface="Arial" panose="020B0604020202020204" pitchFamily="34" charset="0"/>
                        </a:rPr>
                        <a:t>activities</a:t>
                      </a:r>
                      <a:r>
                        <a:rPr lang="de-DE" sz="2000" b="1" baseline="0" dirty="0">
                          <a:latin typeface="Arial" panose="020B0604020202020204" pitchFamily="34" charset="0"/>
                          <a:cs typeface="Arial" panose="020B0604020202020204" pitchFamily="34" charset="0"/>
                        </a:rPr>
                        <a:t> </a:t>
                      </a:r>
                      <a:endParaRPr lang="de-DE" sz="2000" b="1" dirty="0">
                        <a:latin typeface="Arial" panose="020B0604020202020204" pitchFamily="34" charset="0"/>
                        <a:cs typeface="Arial" panose="020B0604020202020204" pitchFamily="34" charset="0"/>
                      </a:endParaRPr>
                    </a:p>
                  </a:txBody>
                  <a:tcPr>
                    <a:solidFill>
                      <a:srgbClr val="FDCD05">
                        <a:alpha val="60000"/>
                      </a:srgbClr>
                    </a:solidFill>
                  </a:tcPr>
                </a:tc>
                <a:tc>
                  <a:txBody>
                    <a:bodyPr/>
                    <a:lstStyle/>
                    <a:p>
                      <a:r>
                        <a:rPr lang="de-DE" sz="2000" dirty="0" err="1">
                          <a:latin typeface="Arial" panose="020B0604020202020204" pitchFamily="34" charset="0"/>
                          <a:cs typeface="Arial" panose="020B0604020202020204" pitchFamily="34" charset="0"/>
                        </a:rPr>
                        <a:t>Various</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types</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of</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services</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f.e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help</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for</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families</a:t>
                      </a:r>
                      <a:r>
                        <a:rPr lang="de-DE" sz="2000" dirty="0">
                          <a:latin typeface="Arial" panose="020B0604020202020204" pitchFamily="34" charset="0"/>
                          <a:cs typeface="Arial" panose="020B0604020202020204" pitchFamily="34" charset="0"/>
                        </a:rPr>
                        <a:t>,</a:t>
                      </a:r>
                      <a:r>
                        <a:rPr lang="de-DE" sz="2000" baseline="0" dirty="0">
                          <a:latin typeface="Arial" panose="020B0604020202020204" pitchFamily="34" charset="0"/>
                          <a:cs typeface="Arial" panose="020B0604020202020204" pitchFamily="34" charset="0"/>
                        </a:rPr>
                        <a:t> </a:t>
                      </a:r>
                      <a:r>
                        <a:rPr lang="de-DE" sz="2000" baseline="0" dirty="0" err="1">
                          <a:latin typeface="Arial" panose="020B0604020202020204" pitchFamily="34" charset="0"/>
                          <a:cs typeface="Arial" panose="020B0604020202020204" pitchFamily="34" charset="0"/>
                        </a:rPr>
                        <a:t>stationary</a:t>
                      </a:r>
                      <a:r>
                        <a:rPr lang="de-DE" sz="2000" baseline="0" dirty="0">
                          <a:latin typeface="Arial" panose="020B0604020202020204" pitchFamily="34" charset="0"/>
                          <a:cs typeface="Arial" panose="020B0604020202020204" pitchFamily="34" charset="0"/>
                        </a:rPr>
                        <a:t> care, </a:t>
                      </a:r>
                      <a:r>
                        <a:rPr lang="de-DE" sz="2000" baseline="0" dirty="0" err="1">
                          <a:latin typeface="Arial" panose="020B0604020202020204" pitchFamily="34" charset="0"/>
                          <a:cs typeface="Arial" panose="020B0604020202020204" pitchFamily="34" charset="0"/>
                        </a:rPr>
                        <a:t>education</a:t>
                      </a:r>
                      <a:r>
                        <a:rPr lang="de-DE" sz="2000" baseline="0" dirty="0">
                          <a:latin typeface="Arial" panose="020B0604020202020204" pitchFamily="34" charset="0"/>
                          <a:cs typeface="Arial" panose="020B0604020202020204" pitchFamily="34" charset="0"/>
                        </a:rPr>
                        <a:t> etc.) </a:t>
                      </a:r>
                      <a:endParaRPr lang="de-DE" sz="2000" dirty="0">
                        <a:latin typeface="Arial" panose="020B0604020202020204" pitchFamily="34" charset="0"/>
                        <a:cs typeface="Arial" panose="020B0604020202020204" pitchFamily="34" charset="0"/>
                      </a:endParaRPr>
                    </a:p>
                  </a:txBody>
                  <a:tcPr>
                    <a:solidFill>
                      <a:srgbClr val="FDCD05">
                        <a:alpha val="60000"/>
                      </a:srgbClr>
                    </a:solidFill>
                  </a:tcPr>
                </a:tc>
                <a:tc>
                  <a:txBody>
                    <a:bodyPr/>
                    <a:lstStyle/>
                    <a:p>
                      <a:r>
                        <a:rPr lang="de-DE" sz="2000" dirty="0">
                          <a:latin typeface="Arial" panose="020B0604020202020204" pitchFamily="34" charset="0"/>
                          <a:cs typeface="Arial" panose="020B0604020202020204" pitchFamily="34" charset="0"/>
                        </a:rPr>
                        <a:t>Integration</a:t>
                      </a:r>
                      <a:r>
                        <a:rPr lang="de-DE" sz="2000" baseline="0" dirty="0">
                          <a:latin typeface="Arial" panose="020B0604020202020204" pitchFamily="34" charset="0"/>
                          <a:cs typeface="Arial" panose="020B0604020202020204" pitchFamily="34" charset="0"/>
                        </a:rPr>
                        <a:t> </a:t>
                      </a:r>
                      <a:r>
                        <a:rPr lang="de-DE" sz="2000" baseline="0" dirty="0" err="1">
                          <a:latin typeface="Arial" panose="020B0604020202020204" pitchFamily="34" charset="0"/>
                          <a:cs typeface="Arial" panose="020B0604020202020204" pitchFamily="34" charset="0"/>
                        </a:rPr>
                        <a:t>of</a:t>
                      </a:r>
                      <a:r>
                        <a:rPr lang="de-DE" sz="2000" baseline="0" dirty="0">
                          <a:latin typeface="Arial" panose="020B0604020202020204" pitchFamily="34" charset="0"/>
                          <a:cs typeface="Arial" panose="020B0604020202020204" pitchFamily="34" charset="0"/>
                        </a:rPr>
                        <a:t> </a:t>
                      </a:r>
                      <a:r>
                        <a:rPr lang="de-DE" sz="2000" baseline="0" dirty="0" err="1">
                          <a:latin typeface="Arial" panose="020B0604020202020204" pitchFamily="34" charset="0"/>
                          <a:cs typeface="Arial" panose="020B0604020202020204" pitchFamily="34" charset="0"/>
                        </a:rPr>
                        <a:t>deaf</a:t>
                      </a:r>
                      <a:r>
                        <a:rPr lang="de-DE" sz="2000" baseline="0" dirty="0">
                          <a:latin typeface="Arial" panose="020B0604020202020204" pitchFamily="34" charset="0"/>
                          <a:cs typeface="Arial" panose="020B0604020202020204" pitchFamily="34" charset="0"/>
                        </a:rPr>
                        <a:t> </a:t>
                      </a:r>
                      <a:r>
                        <a:rPr lang="de-DE" sz="2000" baseline="0" dirty="0" err="1">
                          <a:latin typeface="Arial" panose="020B0604020202020204" pitchFamily="34" charset="0"/>
                          <a:cs typeface="Arial" panose="020B0604020202020204" pitchFamily="34" charset="0"/>
                        </a:rPr>
                        <a:t>people</a:t>
                      </a:r>
                      <a:r>
                        <a:rPr lang="de-DE" sz="2000" baseline="0" dirty="0">
                          <a:latin typeface="Arial" panose="020B0604020202020204" pitchFamily="34" charset="0"/>
                          <a:cs typeface="Arial" panose="020B0604020202020204" pitchFamily="34" charset="0"/>
                        </a:rPr>
                        <a:t> in </a:t>
                      </a:r>
                      <a:r>
                        <a:rPr lang="de-DE" sz="2000" baseline="0" dirty="0" err="1">
                          <a:latin typeface="Arial" panose="020B0604020202020204" pitchFamily="34" charset="0"/>
                          <a:cs typeface="Arial" panose="020B0604020202020204" pitchFamily="34" charset="0"/>
                        </a:rPr>
                        <a:t>the</a:t>
                      </a:r>
                      <a:r>
                        <a:rPr lang="de-DE" sz="2000" baseline="0" dirty="0">
                          <a:latin typeface="Arial" panose="020B0604020202020204" pitchFamily="34" charset="0"/>
                          <a:cs typeface="Arial" panose="020B0604020202020204" pitchFamily="34" charset="0"/>
                        </a:rPr>
                        <a:t> </a:t>
                      </a:r>
                      <a:r>
                        <a:rPr lang="de-DE" sz="2000" baseline="0" dirty="0" err="1">
                          <a:latin typeface="Arial" panose="020B0604020202020204" pitchFamily="34" charset="0"/>
                          <a:cs typeface="Arial" panose="020B0604020202020204" pitchFamily="34" charset="0"/>
                        </a:rPr>
                        <a:t>labour</a:t>
                      </a:r>
                      <a:r>
                        <a:rPr lang="de-DE" sz="2000" baseline="0" dirty="0">
                          <a:latin typeface="Arial" panose="020B0604020202020204" pitchFamily="34" charset="0"/>
                          <a:cs typeface="Arial" panose="020B0604020202020204" pitchFamily="34" charset="0"/>
                        </a:rPr>
                        <a:t> </a:t>
                      </a:r>
                      <a:r>
                        <a:rPr lang="de-DE" sz="2000" baseline="0" dirty="0" err="1">
                          <a:latin typeface="Arial" panose="020B0604020202020204" pitchFamily="34" charset="0"/>
                          <a:cs typeface="Arial" panose="020B0604020202020204" pitchFamily="34" charset="0"/>
                        </a:rPr>
                        <a:t>market</a:t>
                      </a:r>
                      <a:r>
                        <a:rPr lang="de-DE" sz="2000" baseline="0" dirty="0">
                          <a:latin typeface="Arial" panose="020B0604020202020204" pitchFamily="34" charset="0"/>
                          <a:cs typeface="Arial" panose="020B0604020202020204" pitchFamily="34" charset="0"/>
                        </a:rPr>
                        <a:t> </a:t>
                      </a:r>
                      <a:endParaRPr lang="de-DE" sz="2000" dirty="0">
                        <a:latin typeface="Arial" panose="020B0604020202020204" pitchFamily="34" charset="0"/>
                        <a:cs typeface="Arial" panose="020B0604020202020204" pitchFamily="34" charset="0"/>
                      </a:endParaRPr>
                    </a:p>
                  </a:txBody>
                  <a:tcPr>
                    <a:solidFill>
                      <a:srgbClr val="FDCD05">
                        <a:alpha val="60000"/>
                      </a:srgbClr>
                    </a:solidFill>
                  </a:tcPr>
                </a:tc>
                <a:extLst>
                  <a:ext uri="{0D108BD9-81ED-4DB2-BD59-A6C34878D82A}">
                    <a16:rowId xmlns:a16="http://schemas.microsoft.com/office/drawing/2014/main" val="2596317808"/>
                  </a:ext>
                </a:extLst>
              </a:tr>
              <a:tr h="629497">
                <a:tc>
                  <a:txBody>
                    <a:bodyPr/>
                    <a:lstStyle/>
                    <a:p>
                      <a:r>
                        <a:rPr lang="de-DE" sz="2000" b="1" dirty="0">
                          <a:latin typeface="Arial" panose="020B0604020202020204" pitchFamily="34" charset="0"/>
                          <a:cs typeface="Arial" panose="020B0604020202020204" pitchFamily="34" charset="0"/>
                        </a:rPr>
                        <a:t>Form </a:t>
                      </a:r>
                      <a:r>
                        <a:rPr lang="de-DE" sz="2000" b="1" dirty="0" err="1">
                          <a:latin typeface="Arial" panose="020B0604020202020204" pitchFamily="34" charset="0"/>
                          <a:cs typeface="Arial" panose="020B0604020202020204" pitchFamily="34" charset="0"/>
                        </a:rPr>
                        <a:t>of</a:t>
                      </a:r>
                      <a:r>
                        <a:rPr lang="de-DE" sz="2000" b="1" dirty="0">
                          <a:latin typeface="Arial" panose="020B0604020202020204" pitchFamily="34" charset="0"/>
                          <a:cs typeface="Arial" panose="020B0604020202020204" pitchFamily="34" charset="0"/>
                        </a:rPr>
                        <a:t> </a:t>
                      </a:r>
                      <a:r>
                        <a:rPr lang="de-DE" sz="2000" b="1" dirty="0" err="1">
                          <a:latin typeface="Arial" panose="020B0604020202020204" pitchFamily="34" charset="0"/>
                          <a:cs typeface="Arial" panose="020B0604020202020204" pitchFamily="34" charset="0"/>
                        </a:rPr>
                        <a:t>enterprise</a:t>
                      </a:r>
                      <a:r>
                        <a:rPr lang="de-DE" sz="2000" b="1" dirty="0">
                          <a:latin typeface="Arial" panose="020B0604020202020204" pitchFamily="34" charset="0"/>
                          <a:cs typeface="Arial" panose="020B0604020202020204" pitchFamily="34" charset="0"/>
                        </a:rPr>
                        <a:t> </a:t>
                      </a:r>
                    </a:p>
                  </a:txBody>
                  <a:tcPr>
                    <a:solidFill>
                      <a:srgbClr val="FDCD05"/>
                    </a:solidFill>
                  </a:tcPr>
                </a:tc>
                <a:tc>
                  <a:txBody>
                    <a:bodyPr/>
                    <a:lstStyle/>
                    <a:p>
                      <a:r>
                        <a:rPr lang="de-DE" sz="2000" dirty="0" err="1">
                          <a:latin typeface="Arial" panose="020B0604020202020204" pitchFamily="34" charset="0"/>
                          <a:cs typeface="Arial" panose="020B0604020202020204" pitchFamily="34" charset="0"/>
                        </a:rPr>
                        <a:t>Association</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and</a:t>
                      </a:r>
                      <a:r>
                        <a:rPr lang="de-DE" sz="2000" dirty="0">
                          <a:latin typeface="Arial" panose="020B0604020202020204" pitchFamily="34" charset="0"/>
                          <a:cs typeface="Arial" panose="020B0604020202020204" pitchFamily="34" charset="0"/>
                        </a:rPr>
                        <a:t> </a:t>
                      </a:r>
                      <a:r>
                        <a:rPr lang="en-GB" sz="2000" kern="1200" dirty="0">
                          <a:solidFill>
                            <a:schemeClr val="dk1"/>
                          </a:solidFill>
                          <a:effectLst/>
                          <a:latin typeface="Arial" panose="020B0604020202020204" pitchFamily="34" charset="0"/>
                          <a:cs typeface="Arial" panose="020B0604020202020204" pitchFamily="34" charset="0"/>
                        </a:rPr>
                        <a:t>non-profit limited liability company</a:t>
                      </a:r>
                      <a:endParaRPr lang="de-DE" sz="2000" dirty="0">
                        <a:latin typeface="Arial" panose="020B0604020202020204" pitchFamily="34" charset="0"/>
                        <a:cs typeface="Arial" panose="020B0604020202020204" pitchFamily="34" charset="0"/>
                      </a:endParaRPr>
                    </a:p>
                  </a:txBody>
                  <a:tcPr>
                    <a:solidFill>
                      <a:srgbClr val="FDCD05"/>
                    </a:solidFill>
                  </a:tcPr>
                </a:tc>
                <a:tc>
                  <a:txBody>
                    <a:bodyPr/>
                    <a:lstStyle/>
                    <a:p>
                      <a:r>
                        <a:rPr lang="en-GB" sz="2000" kern="1200" dirty="0">
                          <a:solidFill>
                            <a:schemeClr val="dk1"/>
                          </a:solidFill>
                          <a:effectLst/>
                          <a:latin typeface="Arial" panose="020B0604020202020204" pitchFamily="34" charset="0"/>
                          <a:cs typeface="Arial" panose="020B0604020202020204" pitchFamily="34" charset="0"/>
                        </a:rPr>
                        <a:t>Limited liability company</a:t>
                      </a:r>
                      <a:endParaRPr lang="de-DE" sz="2000" dirty="0">
                        <a:latin typeface="Arial" panose="020B0604020202020204" pitchFamily="34" charset="0"/>
                        <a:cs typeface="Arial" panose="020B0604020202020204" pitchFamily="34" charset="0"/>
                      </a:endParaRPr>
                    </a:p>
                  </a:txBody>
                  <a:tcPr>
                    <a:solidFill>
                      <a:srgbClr val="FDCD05"/>
                    </a:solidFill>
                  </a:tcPr>
                </a:tc>
                <a:extLst>
                  <a:ext uri="{0D108BD9-81ED-4DB2-BD59-A6C34878D82A}">
                    <a16:rowId xmlns:a16="http://schemas.microsoft.com/office/drawing/2014/main" val="2601167642"/>
                  </a:ext>
                </a:extLst>
              </a:tr>
              <a:tr h="629497">
                <a:tc>
                  <a:txBody>
                    <a:bodyPr/>
                    <a:lstStyle/>
                    <a:p>
                      <a:r>
                        <a:rPr lang="de-DE" sz="2000" b="1" dirty="0">
                          <a:latin typeface="Arial" panose="020B0604020202020204" pitchFamily="34" charset="0"/>
                          <a:cs typeface="Arial" panose="020B0604020202020204" pitchFamily="34" charset="0"/>
                        </a:rPr>
                        <a:t>Target </a:t>
                      </a:r>
                      <a:r>
                        <a:rPr lang="de-DE" sz="2000" b="1" dirty="0" err="1">
                          <a:latin typeface="Arial" panose="020B0604020202020204" pitchFamily="34" charset="0"/>
                          <a:cs typeface="Arial" panose="020B0604020202020204" pitchFamily="34" charset="0"/>
                        </a:rPr>
                        <a:t>group</a:t>
                      </a:r>
                      <a:r>
                        <a:rPr lang="de-DE" sz="2000" b="1" dirty="0">
                          <a:latin typeface="Arial" panose="020B0604020202020204" pitchFamily="34" charset="0"/>
                          <a:cs typeface="Arial" panose="020B0604020202020204" pitchFamily="34" charset="0"/>
                        </a:rPr>
                        <a:t> </a:t>
                      </a:r>
                    </a:p>
                    <a:p>
                      <a:endParaRPr lang="de-DE" sz="2000" b="1" dirty="0">
                        <a:latin typeface="Arial" panose="020B0604020202020204" pitchFamily="34" charset="0"/>
                        <a:cs typeface="Arial" panose="020B0604020202020204" pitchFamily="34" charset="0"/>
                      </a:endParaRPr>
                    </a:p>
                  </a:txBody>
                  <a:tcPr>
                    <a:solidFill>
                      <a:srgbClr val="FDCD05">
                        <a:alpha val="60000"/>
                      </a:srgbClr>
                    </a:solidFill>
                  </a:tcPr>
                </a:tc>
                <a:tc>
                  <a:txBody>
                    <a:bodyPr/>
                    <a:lstStyle/>
                    <a:p>
                      <a:r>
                        <a:rPr lang="de-DE" sz="2000" dirty="0">
                          <a:latin typeface="Arial" panose="020B0604020202020204" pitchFamily="34" charset="0"/>
                          <a:cs typeface="Arial" panose="020B0604020202020204" pitchFamily="34" charset="0"/>
                        </a:rPr>
                        <a:t>Multiple </a:t>
                      </a:r>
                      <a:r>
                        <a:rPr lang="de-DE" sz="2000" dirty="0" err="1">
                          <a:latin typeface="Arial" panose="020B0604020202020204" pitchFamily="34" charset="0"/>
                          <a:cs typeface="Arial" panose="020B0604020202020204" pitchFamily="34" charset="0"/>
                        </a:rPr>
                        <a:t>target</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groups</a:t>
                      </a:r>
                      <a:r>
                        <a:rPr lang="de-DE" sz="2000" dirty="0">
                          <a:latin typeface="Arial" panose="020B0604020202020204" pitchFamily="34" charset="0"/>
                          <a:cs typeface="Arial" panose="020B0604020202020204" pitchFamily="34" charset="0"/>
                        </a:rPr>
                        <a:t> </a:t>
                      </a:r>
                    </a:p>
                  </a:txBody>
                  <a:tcPr>
                    <a:solidFill>
                      <a:srgbClr val="FDCD05">
                        <a:alpha val="60000"/>
                      </a:srgbClr>
                    </a:solidFill>
                  </a:tcPr>
                </a:tc>
                <a:tc>
                  <a:txBody>
                    <a:bodyPr/>
                    <a:lstStyle/>
                    <a:p>
                      <a:r>
                        <a:rPr lang="de-DE" sz="2000" dirty="0" err="1">
                          <a:latin typeface="Arial" panose="020B0604020202020204" pitchFamily="34" charset="0"/>
                          <a:cs typeface="Arial" panose="020B0604020202020204" pitchFamily="34" charset="0"/>
                        </a:rPr>
                        <a:t>Deaf</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people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and</a:t>
                      </a:r>
                      <a:r>
                        <a:rPr lang="de-DE" sz="2000" dirty="0">
                          <a:latin typeface="Arial" panose="020B0604020202020204" pitchFamily="34" charset="0"/>
                          <a:cs typeface="Arial" panose="020B0604020202020204" pitchFamily="34" charset="0"/>
                        </a:rPr>
                        <a:t> Enterprises </a:t>
                      </a:r>
                    </a:p>
                  </a:txBody>
                  <a:tcPr>
                    <a:solidFill>
                      <a:srgbClr val="FDCD05">
                        <a:alpha val="60000"/>
                      </a:srgbClr>
                    </a:solidFill>
                  </a:tcPr>
                </a:tc>
                <a:extLst>
                  <a:ext uri="{0D108BD9-81ED-4DB2-BD59-A6C34878D82A}">
                    <a16:rowId xmlns:a16="http://schemas.microsoft.com/office/drawing/2014/main" val="2821912210"/>
                  </a:ext>
                </a:extLst>
              </a:tr>
              <a:tr h="629497">
                <a:tc>
                  <a:txBody>
                    <a:bodyPr/>
                    <a:lstStyle/>
                    <a:p>
                      <a:r>
                        <a:rPr lang="de-DE" sz="2000" b="1" dirty="0" err="1">
                          <a:latin typeface="Arial" panose="020B0604020202020204" pitchFamily="34" charset="0"/>
                          <a:cs typeface="Arial" panose="020B0604020202020204" pitchFamily="34" charset="0"/>
                        </a:rPr>
                        <a:t>Financing</a:t>
                      </a:r>
                      <a:r>
                        <a:rPr lang="de-DE" sz="2000" b="1" dirty="0">
                          <a:latin typeface="Arial" panose="020B0604020202020204" pitchFamily="34" charset="0"/>
                          <a:cs typeface="Arial" panose="020B0604020202020204" pitchFamily="34" charset="0"/>
                        </a:rPr>
                        <a:t> </a:t>
                      </a:r>
                    </a:p>
                  </a:txBody>
                  <a:tcPr>
                    <a:solidFill>
                      <a:srgbClr val="FDCD05"/>
                    </a:solidFill>
                  </a:tcPr>
                </a:tc>
                <a:tc>
                  <a:txBody>
                    <a:bodyPr/>
                    <a:lstStyle/>
                    <a:p>
                      <a:r>
                        <a:rPr lang="de-DE" sz="2000" dirty="0">
                          <a:latin typeface="Arial" panose="020B0604020202020204" pitchFamily="34" charset="0"/>
                          <a:cs typeface="Arial" panose="020B0604020202020204" pitchFamily="34" charset="0"/>
                        </a:rPr>
                        <a:t>€ 350</a:t>
                      </a:r>
                      <a:r>
                        <a:rPr lang="de-DE" sz="2000" baseline="0" dirty="0">
                          <a:latin typeface="Arial" panose="020B0604020202020204" pitchFamily="34" charset="0"/>
                          <a:cs typeface="Arial" panose="020B0604020202020204" pitchFamily="34" charset="0"/>
                        </a:rPr>
                        <a:t> Mio. </a:t>
                      </a:r>
                      <a:endParaRPr lang="de-DE" sz="2000" dirty="0">
                        <a:latin typeface="Arial" panose="020B0604020202020204" pitchFamily="34" charset="0"/>
                        <a:cs typeface="Arial" panose="020B0604020202020204" pitchFamily="34" charset="0"/>
                      </a:endParaRPr>
                    </a:p>
                  </a:txBody>
                  <a:tcPr>
                    <a:solidFill>
                      <a:srgbClr val="FDCD05"/>
                    </a:solidFill>
                  </a:tcPr>
                </a:tc>
                <a:tc>
                  <a:txBody>
                    <a:bodyPr/>
                    <a:lstStyle/>
                    <a:p>
                      <a:r>
                        <a:rPr lang="de-DE" sz="2000" dirty="0" err="1">
                          <a:latin typeface="Arial" panose="020B0604020202020204" pitchFamily="34" charset="0"/>
                          <a:cs typeface="Arial" panose="020B0604020202020204" pitchFamily="34" charset="0"/>
                        </a:rPr>
                        <a:t>No</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data</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available</a:t>
                      </a:r>
                      <a:r>
                        <a:rPr lang="de-DE" sz="2000" dirty="0">
                          <a:latin typeface="Arial" panose="020B0604020202020204" pitchFamily="34" charset="0"/>
                          <a:cs typeface="Arial" panose="020B0604020202020204" pitchFamily="34" charset="0"/>
                        </a:rPr>
                        <a:t> </a:t>
                      </a:r>
                    </a:p>
                  </a:txBody>
                  <a:tcPr>
                    <a:solidFill>
                      <a:srgbClr val="FDCD05"/>
                    </a:solidFill>
                  </a:tcPr>
                </a:tc>
                <a:extLst>
                  <a:ext uri="{0D108BD9-81ED-4DB2-BD59-A6C34878D82A}">
                    <a16:rowId xmlns:a16="http://schemas.microsoft.com/office/drawing/2014/main" val="1788428755"/>
                  </a:ext>
                </a:extLst>
              </a:tr>
            </a:tbl>
          </a:graphicData>
        </a:graphic>
      </p:graphicFrame>
    </p:spTree>
    <p:extLst>
      <p:ext uri="{BB962C8B-B14F-4D97-AF65-F5344CB8AC3E}">
        <p14:creationId xmlns:p14="http://schemas.microsoft.com/office/powerpoint/2010/main" val="1911450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p:txBody>
          <a:bodyPr>
            <a:normAutofit/>
          </a:bodyPr>
          <a:lstStyle/>
          <a:p>
            <a:r>
              <a:rPr lang="de-DE" dirty="0" err="1">
                <a:latin typeface="Arial" panose="020B0604020202020204" pitchFamily="34" charset="0"/>
                <a:cs typeface="Arial" panose="020B0604020202020204" pitchFamily="34" charset="0"/>
              </a:rPr>
              <a:t>Practical</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Example</a:t>
            </a:r>
            <a:r>
              <a:rPr lang="de-DE" dirty="0">
                <a:latin typeface="Arial" panose="020B0604020202020204" pitchFamily="34" charset="0"/>
                <a:cs typeface="Arial" panose="020B0604020202020204" pitchFamily="34" charset="0"/>
              </a:rPr>
              <a:t>: Controlling at Caritas Vienna</a:t>
            </a:r>
          </a:p>
        </p:txBody>
      </p:sp>
      <p:sp>
        <p:nvSpPr>
          <p:cNvPr id="3" name="Inhaltsplatzhalter 2"/>
          <p:cNvSpPr>
            <a:spLocks noGrp="1"/>
          </p:cNvSpPr>
          <p:nvPr>
            <p:ph idx="1"/>
          </p:nvPr>
        </p:nvSpPr>
        <p:spPr>
          <a:xfrm>
            <a:off x="817582" y="1885950"/>
            <a:ext cx="10536219" cy="4724400"/>
          </a:xfrm>
        </p:spPr>
        <p:txBody>
          <a:bodyPr>
            <a:normAutofit/>
          </a:bodyPr>
          <a:lstStyle/>
          <a:p>
            <a:r>
              <a:rPr lang="en-US" sz="2000" dirty="0">
                <a:latin typeface="Arial" panose="020B0604020202020204" pitchFamily="34" charset="0"/>
                <a:cs typeface="Arial" panose="020B0604020202020204" pitchFamily="34" charset="0"/>
              </a:rPr>
              <a:t>Part of the financial department </a:t>
            </a:r>
          </a:p>
          <a:p>
            <a:r>
              <a:rPr lang="en-US" sz="2000" dirty="0">
                <a:latin typeface="Arial" panose="020B0604020202020204" pitchFamily="34" charset="0"/>
                <a:cs typeface="Arial" panose="020B0604020202020204" pitchFamily="34" charset="0"/>
              </a:rPr>
              <a:t>Finance Manager as direct supervisor of all Employees inside the controlling department  </a:t>
            </a:r>
          </a:p>
          <a:p>
            <a:endParaRPr lang="en-US" sz="2600" dirty="0">
              <a:latin typeface="Arial" panose="020B0604020202020204" pitchFamily="34" charset="0"/>
              <a:cs typeface="Arial" panose="020B0604020202020204" pitchFamily="34" charset="0"/>
            </a:endParaRPr>
          </a:p>
          <a:p>
            <a:pPr marL="0" indent="0">
              <a:buNone/>
            </a:pPr>
            <a:endParaRPr lang="de-DE" sz="2600" dirty="0">
              <a:latin typeface="Arial" panose="020B0604020202020204" pitchFamily="34" charset="0"/>
              <a:cs typeface="Arial" panose="020B0604020202020204"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1206925553"/>
              </p:ext>
            </p:extLst>
          </p:nvPr>
        </p:nvGraphicFramePr>
        <p:xfrm>
          <a:off x="817582" y="2881562"/>
          <a:ext cx="10536220" cy="3259380"/>
        </p:xfrm>
        <a:graphic>
          <a:graphicData uri="http://schemas.openxmlformats.org/drawingml/2006/table">
            <a:tbl>
              <a:tblPr firstRow="1" firstCol="1" bandRow="1"/>
              <a:tblGrid>
                <a:gridCol w="1773219">
                  <a:extLst>
                    <a:ext uri="{9D8B030D-6E8A-4147-A177-3AD203B41FA5}">
                      <a16:colId xmlns:a16="http://schemas.microsoft.com/office/drawing/2014/main" val="1483204642"/>
                    </a:ext>
                  </a:extLst>
                </a:gridCol>
                <a:gridCol w="4019550">
                  <a:extLst>
                    <a:ext uri="{9D8B030D-6E8A-4147-A177-3AD203B41FA5}">
                      <a16:colId xmlns:a16="http://schemas.microsoft.com/office/drawing/2014/main" val="2528519813"/>
                    </a:ext>
                  </a:extLst>
                </a:gridCol>
                <a:gridCol w="4743451">
                  <a:extLst>
                    <a:ext uri="{9D8B030D-6E8A-4147-A177-3AD203B41FA5}">
                      <a16:colId xmlns:a16="http://schemas.microsoft.com/office/drawing/2014/main" val="2248311537"/>
                    </a:ext>
                  </a:extLst>
                </a:gridCol>
              </a:tblGrid>
              <a:tr h="286039">
                <a:tc>
                  <a:txBody>
                    <a:bodyPr/>
                    <a:lstStyle/>
                    <a:p>
                      <a:pPr>
                        <a:lnSpc>
                          <a:spcPct val="107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 </a:t>
                      </a:r>
                      <a:endParaRPr lang="de-D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Operative Controlling </a:t>
                      </a:r>
                      <a:endParaRPr lang="de-D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Strategic controlling </a:t>
                      </a:r>
                      <a:endParaRPr lang="de-D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676050"/>
                  </a:ext>
                </a:extLst>
              </a:tr>
              <a:tr h="858116">
                <a:tc>
                  <a:txBody>
                    <a:bodyPr/>
                    <a:lstStyle/>
                    <a:p>
                      <a:pPr>
                        <a:lnSpc>
                          <a:spcPct val="107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Main Goal </a:t>
                      </a:r>
                      <a:endParaRPr lang="de-D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To measure, calculate and rate the short-term processes (1.5 years) </a:t>
                      </a:r>
                      <a:endParaRPr lang="de-D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To measure, calculate and rate long term processes (over 1.5 years) </a:t>
                      </a:r>
                      <a:endParaRPr lang="de-D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0541402"/>
                  </a:ext>
                </a:extLst>
              </a:tr>
              <a:tr h="2002270">
                <a:tc>
                  <a:txBody>
                    <a:bodyPr/>
                    <a:lstStyle/>
                    <a:p>
                      <a:pPr>
                        <a:lnSpc>
                          <a:spcPct val="107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Tools </a:t>
                      </a:r>
                      <a:endParaRPr lang="de-D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Contribution margin calculation</a:t>
                      </a:r>
                      <a:endParaRPr lang="de-DE"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Cost center accounting</a:t>
                      </a:r>
                      <a:endParaRPr lang="de-DE"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Cost unit accounting</a:t>
                      </a:r>
                      <a:endParaRPr lang="de-DE"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Key figures </a:t>
                      </a:r>
                      <a:endParaRPr lang="de-DE"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Budget </a:t>
                      </a:r>
                      <a:endParaRPr lang="de-DE"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Forecast </a:t>
                      </a:r>
                      <a:endParaRPr lang="de-D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Scenario Analysis </a:t>
                      </a:r>
                      <a:endParaRPr lang="de-DE"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Strategic finance planning </a:t>
                      </a:r>
                      <a:endParaRPr lang="de-DE"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Competitive analysis </a:t>
                      </a:r>
                      <a:endParaRPr lang="de-DE"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Portfolio analysis </a:t>
                      </a:r>
                      <a:endParaRPr lang="de-D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4235067"/>
                  </a:ext>
                </a:extLst>
              </a:tr>
            </a:tbl>
          </a:graphicData>
        </a:graphic>
      </p:graphicFrame>
    </p:spTree>
    <p:extLst>
      <p:ext uri="{BB962C8B-B14F-4D97-AF65-F5344CB8AC3E}">
        <p14:creationId xmlns:p14="http://schemas.microsoft.com/office/powerpoint/2010/main" val="836364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p:txBody>
          <a:bodyPr>
            <a:normAutofit/>
          </a:bodyPr>
          <a:lstStyle/>
          <a:p>
            <a:r>
              <a:rPr lang="de-DE" dirty="0" err="1">
                <a:latin typeface="Arial" panose="020B0604020202020204" pitchFamily="34" charset="0"/>
                <a:cs typeface="Arial" panose="020B0604020202020204" pitchFamily="34" charset="0"/>
              </a:rPr>
              <a:t>Practical</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Example</a:t>
            </a:r>
            <a:r>
              <a:rPr lang="de-DE" dirty="0">
                <a:latin typeface="Arial" panose="020B0604020202020204" pitchFamily="34" charset="0"/>
                <a:cs typeface="Arial" panose="020B0604020202020204" pitchFamily="34" charset="0"/>
              </a:rPr>
              <a:t>: Controlling at Equalizent</a:t>
            </a:r>
          </a:p>
        </p:txBody>
      </p:sp>
      <p:sp>
        <p:nvSpPr>
          <p:cNvPr id="3" name="Inhaltsplatzhalter 2"/>
          <p:cNvSpPr>
            <a:spLocks noGrp="1"/>
          </p:cNvSpPr>
          <p:nvPr>
            <p:ph idx="1"/>
          </p:nvPr>
        </p:nvSpPr>
        <p:spPr>
          <a:xfrm>
            <a:off x="817582" y="1885950"/>
            <a:ext cx="10536219" cy="4724400"/>
          </a:xfrm>
        </p:spPr>
        <p:txBody>
          <a:bodyPr>
            <a:normAutofit/>
          </a:bodyPr>
          <a:lstStyle/>
          <a:p>
            <a:r>
              <a:rPr lang="en-US" sz="2600" dirty="0">
                <a:latin typeface="Arial" panose="020B0604020202020204" pitchFamily="34" charset="0"/>
                <a:cs typeface="Arial" panose="020B0604020202020204" pitchFamily="34" charset="0"/>
              </a:rPr>
              <a:t>Main Task: to process internal and external date and compare those to the set goals</a:t>
            </a:r>
          </a:p>
          <a:p>
            <a:r>
              <a:rPr lang="en-US" sz="2600" dirty="0">
                <a:latin typeface="Arial" panose="020B0604020202020204" pitchFamily="34" charset="0"/>
                <a:cs typeface="Arial" panose="020B0604020202020204" pitchFamily="34" charset="0"/>
              </a:rPr>
              <a:t>Tool: Diversity Score Card</a:t>
            </a:r>
          </a:p>
          <a:p>
            <a:pPr marL="0" indent="0">
              <a:buNone/>
            </a:pPr>
            <a:endParaRPr lang="en-US" sz="2600" dirty="0">
              <a:latin typeface="Arial" panose="020B0604020202020204" pitchFamily="34" charset="0"/>
              <a:cs typeface="Arial" panose="020B0604020202020204" pitchFamily="34" charset="0"/>
            </a:endParaRPr>
          </a:p>
          <a:p>
            <a:pPr>
              <a:buFont typeface="Wingdings" panose="05000000000000000000" pitchFamily="2" charset="2"/>
              <a:buChar char="à"/>
            </a:pPr>
            <a:r>
              <a:rPr lang="en-US" sz="2600" dirty="0">
                <a:latin typeface="Arial" panose="020B0604020202020204" pitchFamily="34" charset="0"/>
                <a:cs typeface="Arial" panose="020B0604020202020204" pitchFamily="34" charset="0"/>
                <a:sym typeface="Wingdings" panose="05000000000000000000" pitchFamily="2" charset="2"/>
              </a:rPr>
              <a:t> Evolution of the BSC: contains internal and external Perspectives </a:t>
            </a:r>
          </a:p>
          <a:p>
            <a:pPr>
              <a:buFont typeface="Wingdings" panose="05000000000000000000" pitchFamily="2" charset="2"/>
              <a:buChar char="à"/>
            </a:pPr>
            <a:r>
              <a:rPr lang="en-US" sz="2600" dirty="0">
                <a:latin typeface="Arial" panose="020B0604020202020204" pitchFamily="34" charset="0"/>
                <a:cs typeface="Arial" panose="020B0604020202020204" pitchFamily="34" charset="0"/>
                <a:sym typeface="Wingdings" panose="05000000000000000000" pitchFamily="2" charset="2"/>
              </a:rPr>
              <a:t> Decision on sub-goals in a participative process between management and employees </a:t>
            </a:r>
          </a:p>
          <a:p>
            <a:pPr>
              <a:buFont typeface="Wingdings" panose="05000000000000000000" pitchFamily="2" charset="2"/>
              <a:buChar char="à"/>
            </a:pPr>
            <a:r>
              <a:rPr lang="en-US" sz="2600" dirty="0">
                <a:latin typeface="Arial" panose="020B0604020202020204" pitchFamily="34" charset="0"/>
                <a:cs typeface="Arial" panose="020B0604020202020204" pitchFamily="34" charset="0"/>
                <a:sym typeface="Wingdings" panose="05000000000000000000" pitchFamily="2" charset="2"/>
              </a:rPr>
              <a:t> Phases: Developing (diversity-)goals  define measures  communicate goals  control goals </a:t>
            </a:r>
          </a:p>
          <a:p>
            <a:pPr marL="0" indent="0">
              <a:buNone/>
            </a:pPr>
            <a:endParaRPr lang="de-DE"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6377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aute 4">
            <a:extLst>
              <a:ext uri="{FF2B5EF4-FFF2-40B4-BE49-F238E27FC236}">
                <a16:creationId xmlns:a16="http://schemas.microsoft.com/office/drawing/2014/main" id="{CBC6A379-99E6-4C91-801B-6C335822C716}"/>
              </a:ext>
            </a:extLst>
          </p:cNvPr>
          <p:cNvSpPr/>
          <p:nvPr/>
        </p:nvSpPr>
        <p:spPr>
          <a:xfrm>
            <a:off x="4843849" y="2133600"/>
            <a:ext cx="2504302" cy="2323070"/>
          </a:xfrm>
          <a:prstGeom prst="diamond">
            <a:avLst/>
          </a:prstGeom>
          <a:solidFill>
            <a:srgbClr val="0093DD"/>
          </a:solidFill>
          <a:ln>
            <a:solidFill>
              <a:srgbClr val="009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17E7BFC-9F68-4C56-A804-CF8006425E57}"/>
              </a:ext>
            </a:extLst>
          </p:cNvPr>
          <p:cNvSpPr txBox="1"/>
          <p:nvPr/>
        </p:nvSpPr>
        <p:spPr>
          <a:xfrm>
            <a:off x="5210432" y="2729657"/>
            <a:ext cx="1771136" cy="1107996"/>
          </a:xfrm>
          <a:prstGeom prst="rect">
            <a:avLst/>
          </a:prstGeom>
          <a:noFill/>
        </p:spPr>
        <p:txBody>
          <a:bodyPr wrap="square" rtlCol="0">
            <a:spAutoFit/>
          </a:bodyPr>
          <a:lstStyle/>
          <a:p>
            <a:pPr algn="ctr"/>
            <a:r>
              <a:rPr lang="de-DE" sz="2200" dirty="0" err="1">
                <a:solidFill>
                  <a:schemeClr val="bg1"/>
                </a:solidFill>
                <a:latin typeface="Arial" panose="020B0604020202020204" pitchFamily="34" charset="0"/>
                <a:cs typeface="Arial" panose="020B0604020202020204" pitchFamily="34" charset="0"/>
              </a:rPr>
              <a:t>Diversity</a:t>
            </a:r>
            <a:r>
              <a:rPr lang="de-DE" sz="2200" dirty="0">
                <a:solidFill>
                  <a:schemeClr val="bg1"/>
                </a:solidFill>
                <a:latin typeface="Arial" panose="020B0604020202020204" pitchFamily="34" charset="0"/>
                <a:cs typeface="Arial" panose="020B0604020202020204" pitchFamily="34" charset="0"/>
              </a:rPr>
              <a:t> </a:t>
            </a:r>
            <a:r>
              <a:rPr lang="de-DE" sz="2200" dirty="0" err="1">
                <a:solidFill>
                  <a:schemeClr val="bg1"/>
                </a:solidFill>
                <a:latin typeface="Arial" panose="020B0604020202020204" pitchFamily="34" charset="0"/>
                <a:cs typeface="Arial" panose="020B0604020202020204" pitchFamily="34" charset="0"/>
              </a:rPr>
              <a:t>Balanced</a:t>
            </a:r>
            <a:r>
              <a:rPr lang="de-DE" sz="2200" dirty="0">
                <a:solidFill>
                  <a:schemeClr val="bg1"/>
                </a:solidFill>
                <a:latin typeface="Arial" panose="020B0604020202020204" pitchFamily="34" charset="0"/>
                <a:cs typeface="Arial" panose="020B0604020202020204" pitchFamily="34" charset="0"/>
              </a:rPr>
              <a:t> </a:t>
            </a:r>
            <a:r>
              <a:rPr lang="de-DE" sz="2200" dirty="0" err="1">
                <a:solidFill>
                  <a:schemeClr val="bg1"/>
                </a:solidFill>
                <a:latin typeface="Arial" panose="020B0604020202020204" pitchFamily="34" charset="0"/>
                <a:cs typeface="Arial" panose="020B0604020202020204" pitchFamily="34" charset="0"/>
              </a:rPr>
              <a:t>Scorecard</a:t>
            </a:r>
            <a:endParaRPr lang="de-DE" sz="2200" dirty="0">
              <a:solidFill>
                <a:schemeClr val="bg1"/>
              </a:solidFill>
              <a:latin typeface="Arial" panose="020B0604020202020204" pitchFamily="34" charset="0"/>
              <a:cs typeface="Arial" panose="020B0604020202020204" pitchFamily="34" charset="0"/>
            </a:endParaRPr>
          </a:p>
        </p:txBody>
      </p:sp>
      <p:graphicFrame>
        <p:nvGraphicFramePr>
          <p:cNvPr id="7" name="Tabelle 7">
            <a:extLst>
              <a:ext uri="{FF2B5EF4-FFF2-40B4-BE49-F238E27FC236}">
                <a16:creationId xmlns:a16="http://schemas.microsoft.com/office/drawing/2014/main" id="{5BD6E391-0BED-454B-AD3F-7F0073CA0D3E}"/>
              </a:ext>
            </a:extLst>
          </p:cNvPr>
          <p:cNvGraphicFramePr>
            <a:graphicFrameLocks noGrp="1"/>
          </p:cNvGraphicFramePr>
          <p:nvPr>
            <p:extLst>
              <p:ext uri="{D42A27DB-BD31-4B8C-83A1-F6EECF244321}">
                <p14:modId xmlns:p14="http://schemas.microsoft.com/office/powerpoint/2010/main" val="1862457261"/>
              </p:ext>
            </p:extLst>
          </p:nvPr>
        </p:nvGraphicFramePr>
        <p:xfrm>
          <a:off x="4276811" y="924390"/>
          <a:ext cx="3638378" cy="1056640"/>
        </p:xfrm>
        <a:graphic>
          <a:graphicData uri="http://schemas.openxmlformats.org/drawingml/2006/table">
            <a:tbl>
              <a:tblPr firstRow="1" bandRow="1">
                <a:tableStyleId>{5C22544A-7EE6-4342-B048-85BDC9FD1C3A}</a:tableStyleId>
              </a:tblPr>
              <a:tblGrid>
                <a:gridCol w="3638378">
                  <a:extLst>
                    <a:ext uri="{9D8B030D-6E8A-4147-A177-3AD203B41FA5}">
                      <a16:colId xmlns:a16="http://schemas.microsoft.com/office/drawing/2014/main" val="3434940291"/>
                    </a:ext>
                  </a:extLst>
                </a:gridCol>
              </a:tblGrid>
              <a:tr h="370840">
                <a:tc>
                  <a:txBody>
                    <a:bodyPr/>
                    <a:lstStyle/>
                    <a:p>
                      <a:pPr algn="ctr"/>
                      <a:r>
                        <a:rPr lang="de-DE" sz="1300" dirty="0">
                          <a:latin typeface="Arial" panose="020B0604020202020204" pitchFamily="34" charset="0"/>
                          <a:cs typeface="Arial" panose="020B0604020202020204" pitchFamily="34" charset="0"/>
                        </a:rPr>
                        <a:t>Development and organisational </a:t>
                      </a:r>
                      <a:r>
                        <a:rPr lang="de-DE" sz="1300" dirty="0" err="1">
                          <a:latin typeface="Arial" panose="020B0604020202020204" pitchFamily="34" charset="0"/>
                          <a:cs typeface="Arial" panose="020B0604020202020204" pitchFamily="34" charset="0"/>
                        </a:rPr>
                        <a:t>learning</a:t>
                      </a:r>
                      <a:r>
                        <a:rPr lang="de-DE" sz="1300" dirty="0">
                          <a:latin typeface="Arial" panose="020B0604020202020204" pitchFamily="34" charset="0"/>
                          <a:cs typeface="Arial" panose="020B0604020202020204" pitchFamily="34" charset="0"/>
                        </a:rPr>
                        <a:t> </a:t>
                      </a:r>
                    </a:p>
                  </a:txBody>
                  <a:tcPr>
                    <a:solidFill>
                      <a:srgbClr val="0093DD"/>
                    </a:solidFill>
                  </a:tcPr>
                </a:tc>
                <a:extLst>
                  <a:ext uri="{0D108BD9-81ED-4DB2-BD59-A6C34878D82A}">
                    <a16:rowId xmlns:a16="http://schemas.microsoft.com/office/drawing/2014/main" val="1354995962"/>
                  </a:ext>
                </a:extLst>
              </a:tr>
              <a:tr h="370840">
                <a:tc>
                  <a:txBody>
                    <a:bodyPr/>
                    <a:lstStyle/>
                    <a:p>
                      <a:pPr marL="285750" indent="-285750">
                        <a:buFont typeface="Arial" panose="020B0604020202020204" pitchFamily="34" charset="0"/>
                        <a:buChar char="•"/>
                      </a:pPr>
                      <a:r>
                        <a:rPr lang="de-DE" sz="1300" dirty="0" err="1">
                          <a:latin typeface="Arial" panose="020B0604020202020204" pitchFamily="34" charset="0"/>
                          <a:cs typeface="Arial" panose="020B0604020202020204" pitchFamily="34" charset="0"/>
                        </a:rPr>
                        <a:t>Bilinguality</a:t>
                      </a:r>
                      <a:r>
                        <a:rPr lang="de-DE" sz="1300" dirty="0">
                          <a:latin typeface="Arial" panose="020B0604020202020204" pitchFamily="34" charset="0"/>
                          <a:cs typeface="Arial" panose="020B0604020202020204" pitchFamily="34" charset="0"/>
                        </a:rPr>
                        <a:t> </a:t>
                      </a:r>
                      <a:r>
                        <a:rPr lang="de-DE" sz="1300" dirty="0" err="1">
                          <a:latin typeface="Arial" panose="020B0604020202020204" pitchFamily="34" charset="0"/>
                          <a:cs typeface="Arial" panose="020B0604020202020204" pitchFamily="34" charset="0"/>
                        </a:rPr>
                        <a:t>of</a:t>
                      </a:r>
                      <a:r>
                        <a:rPr lang="de-DE" sz="1300" dirty="0">
                          <a:latin typeface="Arial" panose="020B0604020202020204" pitchFamily="34" charset="0"/>
                          <a:cs typeface="Arial" panose="020B0604020202020204" pitchFamily="34" charset="0"/>
                        </a:rPr>
                        <a:t> </a:t>
                      </a:r>
                      <a:r>
                        <a:rPr lang="de-DE" sz="1300" dirty="0" err="1">
                          <a:latin typeface="Arial" panose="020B0604020202020204" pitchFamily="34" charset="0"/>
                          <a:cs typeface="Arial" panose="020B0604020202020204" pitchFamily="34" charset="0"/>
                        </a:rPr>
                        <a:t>the</a:t>
                      </a:r>
                      <a:r>
                        <a:rPr lang="de-DE" sz="1300" dirty="0">
                          <a:latin typeface="Arial" panose="020B0604020202020204" pitchFamily="34" charset="0"/>
                          <a:cs typeface="Arial" panose="020B0604020202020204" pitchFamily="34" charset="0"/>
                        </a:rPr>
                        <a:t> </a:t>
                      </a:r>
                      <a:r>
                        <a:rPr lang="de-DE" sz="1300" dirty="0" err="1">
                          <a:latin typeface="Arial" panose="020B0604020202020204" pitchFamily="34" charset="0"/>
                          <a:cs typeface="Arial" panose="020B0604020202020204" pitchFamily="34" charset="0"/>
                        </a:rPr>
                        <a:t>organization</a:t>
                      </a:r>
                      <a:r>
                        <a:rPr lang="de-DE" sz="13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de-DE" sz="1300" dirty="0">
                          <a:latin typeface="Arial" panose="020B0604020202020204" pitchFamily="34" charset="0"/>
                          <a:cs typeface="Arial" panose="020B0604020202020204" pitchFamily="34" charset="0"/>
                        </a:rPr>
                        <a:t>Development </a:t>
                      </a:r>
                      <a:r>
                        <a:rPr lang="de-DE" sz="1300" dirty="0" err="1">
                          <a:latin typeface="Arial" panose="020B0604020202020204" pitchFamily="34" charset="0"/>
                          <a:cs typeface="Arial" panose="020B0604020202020204" pitchFamily="34" charset="0"/>
                        </a:rPr>
                        <a:t>of</a:t>
                      </a:r>
                      <a:r>
                        <a:rPr lang="de-DE" sz="1300" dirty="0">
                          <a:latin typeface="Arial" panose="020B0604020202020204" pitchFamily="34" charset="0"/>
                          <a:cs typeface="Arial" panose="020B0604020202020204" pitchFamily="34" charset="0"/>
                        </a:rPr>
                        <a:t> </a:t>
                      </a:r>
                      <a:r>
                        <a:rPr lang="de-DE" sz="1300" dirty="0" err="1">
                          <a:latin typeface="Arial" panose="020B0604020202020204" pitchFamily="34" charset="0"/>
                          <a:cs typeface="Arial" panose="020B0604020202020204" pitchFamily="34" charset="0"/>
                        </a:rPr>
                        <a:t>the</a:t>
                      </a:r>
                      <a:r>
                        <a:rPr lang="de-DE" sz="1300" dirty="0">
                          <a:latin typeface="Arial" panose="020B0604020202020204" pitchFamily="34" charset="0"/>
                          <a:cs typeface="Arial" panose="020B0604020202020204" pitchFamily="34" charset="0"/>
                        </a:rPr>
                        <a:t> </a:t>
                      </a:r>
                      <a:r>
                        <a:rPr lang="de-DE" sz="1300" dirty="0" err="1">
                          <a:latin typeface="Arial" panose="020B0604020202020204" pitchFamily="34" charset="0"/>
                          <a:cs typeface="Arial" panose="020B0604020202020204" pitchFamily="34" charset="0"/>
                        </a:rPr>
                        <a:t>main</a:t>
                      </a:r>
                      <a:r>
                        <a:rPr lang="de-DE" sz="1300" dirty="0">
                          <a:latin typeface="Arial" panose="020B0604020202020204" pitchFamily="34" charset="0"/>
                          <a:cs typeface="Arial" panose="020B0604020202020204" pitchFamily="34" charset="0"/>
                        </a:rPr>
                        <a:t> </a:t>
                      </a:r>
                      <a:r>
                        <a:rPr lang="de-DE" sz="1300" dirty="0" err="1">
                          <a:latin typeface="Arial" panose="020B0604020202020204" pitchFamily="34" charset="0"/>
                          <a:cs typeface="Arial" panose="020B0604020202020204" pitchFamily="34" charset="0"/>
                        </a:rPr>
                        <a:t>competence</a:t>
                      </a:r>
                      <a:r>
                        <a:rPr lang="de-DE" sz="13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de-DE" sz="1300" dirty="0" err="1">
                          <a:latin typeface="Arial" panose="020B0604020202020204" pitchFamily="34" charset="0"/>
                          <a:cs typeface="Arial" panose="020B0604020202020204" pitchFamily="34" charset="0"/>
                        </a:rPr>
                        <a:t>Usage</a:t>
                      </a:r>
                      <a:r>
                        <a:rPr lang="de-DE" sz="1300" dirty="0">
                          <a:latin typeface="Arial" panose="020B0604020202020204" pitchFamily="34" charset="0"/>
                          <a:cs typeface="Arial" panose="020B0604020202020204" pitchFamily="34" charset="0"/>
                        </a:rPr>
                        <a:t> </a:t>
                      </a:r>
                      <a:r>
                        <a:rPr lang="de-DE" sz="1300" dirty="0" err="1">
                          <a:latin typeface="Arial" panose="020B0604020202020204" pitchFamily="34" charset="0"/>
                          <a:cs typeface="Arial" panose="020B0604020202020204" pitchFamily="34" charset="0"/>
                        </a:rPr>
                        <a:t>of</a:t>
                      </a:r>
                      <a:r>
                        <a:rPr lang="de-DE" sz="1300" dirty="0">
                          <a:latin typeface="Arial" panose="020B0604020202020204" pitchFamily="34" charset="0"/>
                          <a:cs typeface="Arial" panose="020B0604020202020204" pitchFamily="34" charset="0"/>
                        </a:rPr>
                        <a:t> non-</a:t>
                      </a:r>
                      <a:r>
                        <a:rPr lang="de-DE" sz="1300" dirty="0" err="1">
                          <a:latin typeface="Arial" panose="020B0604020202020204" pitchFamily="34" charset="0"/>
                          <a:cs typeface="Arial" panose="020B0604020202020204" pitchFamily="34" charset="0"/>
                        </a:rPr>
                        <a:t>discimination</a:t>
                      </a:r>
                      <a:r>
                        <a:rPr lang="de-DE" sz="1300" dirty="0">
                          <a:latin typeface="Arial" panose="020B0604020202020204" pitchFamily="34" charset="0"/>
                          <a:cs typeface="Arial" panose="020B0604020202020204" pitchFamily="34" charset="0"/>
                        </a:rPr>
                        <a:t> </a:t>
                      </a:r>
                      <a:r>
                        <a:rPr lang="de-DE" sz="1300" dirty="0" err="1">
                          <a:latin typeface="Arial" panose="020B0604020202020204" pitchFamily="34" charset="0"/>
                          <a:cs typeface="Arial" panose="020B0604020202020204" pitchFamily="34" charset="0"/>
                        </a:rPr>
                        <a:t>language</a:t>
                      </a:r>
                      <a:endParaRPr lang="de-DE" sz="1300" dirty="0">
                        <a:latin typeface="Arial" panose="020B0604020202020204" pitchFamily="34" charset="0"/>
                        <a:cs typeface="Arial" panose="020B0604020202020204" pitchFamily="34" charset="0"/>
                      </a:endParaRPr>
                    </a:p>
                  </a:txBody>
                  <a:tcPr>
                    <a:solidFill>
                      <a:srgbClr val="0093DD">
                        <a:alpha val="20000"/>
                      </a:srgbClr>
                    </a:solidFill>
                  </a:tcPr>
                </a:tc>
                <a:extLst>
                  <a:ext uri="{0D108BD9-81ED-4DB2-BD59-A6C34878D82A}">
                    <a16:rowId xmlns:a16="http://schemas.microsoft.com/office/drawing/2014/main" val="1582907679"/>
                  </a:ext>
                </a:extLst>
              </a:tr>
            </a:tbl>
          </a:graphicData>
        </a:graphic>
      </p:graphicFrame>
      <p:graphicFrame>
        <p:nvGraphicFramePr>
          <p:cNvPr id="8" name="Tabelle 7">
            <a:extLst>
              <a:ext uri="{FF2B5EF4-FFF2-40B4-BE49-F238E27FC236}">
                <a16:creationId xmlns:a16="http://schemas.microsoft.com/office/drawing/2014/main" id="{7044F8F5-B5B4-4A8E-94FF-DC8F235BE403}"/>
              </a:ext>
            </a:extLst>
          </p:cNvPr>
          <p:cNvGraphicFramePr>
            <a:graphicFrameLocks noGrp="1"/>
          </p:cNvGraphicFramePr>
          <p:nvPr>
            <p:extLst>
              <p:ext uri="{D42A27DB-BD31-4B8C-83A1-F6EECF244321}">
                <p14:modId xmlns:p14="http://schemas.microsoft.com/office/powerpoint/2010/main" val="500190120"/>
              </p:ext>
            </p:extLst>
          </p:nvPr>
        </p:nvGraphicFramePr>
        <p:xfrm>
          <a:off x="638433" y="2924294"/>
          <a:ext cx="3638378" cy="1056640"/>
        </p:xfrm>
        <a:graphic>
          <a:graphicData uri="http://schemas.openxmlformats.org/drawingml/2006/table">
            <a:tbl>
              <a:tblPr firstRow="1" bandRow="1">
                <a:tableStyleId>{5C22544A-7EE6-4342-B048-85BDC9FD1C3A}</a:tableStyleId>
              </a:tblPr>
              <a:tblGrid>
                <a:gridCol w="3638378">
                  <a:extLst>
                    <a:ext uri="{9D8B030D-6E8A-4147-A177-3AD203B41FA5}">
                      <a16:colId xmlns:a16="http://schemas.microsoft.com/office/drawing/2014/main" val="3434940291"/>
                    </a:ext>
                  </a:extLst>
                </a:gridCol>
              </a:tblGrid>
              <a:tr h="370840">
                <a:tc>
                  <a:txBody>
                    <a:bodyPr/>
                    <a:lstStyle/>
                    <a:p>
                      <a:pPr algn="ctr"/>
                      <a:r>
                        <a:rPr lang="de-DE" sz="1300" dirty="0">
                          <a:latin typeface="Arial" panose="020B0604020202020204" pitchFamily="34" charset="0"/>
                          <a:cs typeface="Arial" panose="020B0604020202020204" pitchFamily="34" charset="0"/>
                        </a:rPr>
                        <a:t>External </a:t>
                      </a:r>
                      <a:r>
                        <a:rPr lang="de-DE" sz="1300" dirty="0" err="1">
                          <a:latin typeface="Arial" panose="020B0604020202020204" pitchFamily="34" charset="0"/>
                          <a:cs typeface="Arial" panose="020B0604020202020204" pitchFamily="34" charset="0"/>
                        </a:rPr>
                        <a:t>Perspective</a:t>
                      </a:r>
                      <a:r>
                        <a:rPr lang="de-DE" sz="1300" dirty="0">
                          <a:latin typeface="Arial" panose="020B0604020202020204" pitchFamily="34" charset="0"/>
                          <a:cs typeface="Arial" panose="020B0604020202020204" pitchFamily="34" charset="0"/>
                        </a:rPr>
                        <a:t> </a:t>
                      </a:r>
                    </a:p>
                  </a:txBody>
                  <a:tcPr>
                    <a:solidFill>
                      <a:srgbClr val="0093DD"/>
                    </a:solidFill>
                  </a:tcPr>
                </a:tc>
                <a:extLst>
                  <a:ext uri="{0D108BD9-81ED-4DB2-BD59-A6C34878D82A}">
                    <a16:rowId xmlns:a16="http://schemas.microsoft.com/office/drawing/2014/main" val="1354995962"/>
                  </a:ext>
                </a:extLst>
              </a:tr>
              <a:tr h="370840">
                <a:tc>
                  <a:txBody>
                    <a:bodyPr/>
                    <a:lstStyle/>
                    <a:p>
                      <a:pPr marL="285750" indent="-285750">
                        <a:buFont typeface="Arial" panose="020B0604020202020204" pitchFamily="34" charset="0"/>
                        <a:buChar char="•"/>
                      </a:pPr>
                      <a:r>
                        <a:rPr lang="de-DE" sz="1300" dirty="0" err="1">
                          <a:latin typeface="Arial" panose="020B0604020202020204" pitchFamily="34" charset="0"/>
                          <a:cs typeface="Arial" panose="020B0604020202020204" pitchFamily="34" charset="0"/>
                        </a:rPr>
                        <a:t>Attractiveness</a:t>
                      </a:r>
                      <a:r>
                        <a:rPr lang="de-DE" sz="1300" dirty="0">
                          <a:latin typeface="Arial" panose="020B0604020202020204" pitchFamily="34" charset="0"/>
                          <a:cs typeface="Arial" panose="020B0604020202020204" pitchFamily="34" charset="0"/>
                        </a:rPr>
                        <a:t> </a:t>
                      </a:r>
                      <a:r>
                        <a:rPr lang="de-DE" sz="1300" dirty="0" err="1">
                          <a:latin typeface="Arial" panose="020B0604020202020204" pitchFamily="34" charset="0"/>
                          <a:cs typeface="Arial" panose="020B0604020202020204" pitchFamily="34" charset="0"/>
                        </a:rPr>
                        <a:t>of</a:t>
                      </a:r>
                      <a:r>
                        <a:rPr lang="de-DE" sz="1300" dirty="0">
                          <a:latin typeface="Arial" panose="020B0604020202020204" pitchFamily="34" charset="0"/>
                          <a:cs typeface="Arial" panose="020B0604020202020204" pitchFamily="34" charset="0"/>
                        </a:rPr>
                        <a:t> </a:t>
                      </a:r>
                      <a:r>
                        <a:rPr lang="de-DE" sz="1300" dirty="0" err="1">
                          <a:latin typeface="Arial" panose="020B0604020202020204" pitchFamily="34" charset="0"/>
                          <a:cs typeface="Arial" panose="020B0604020202020204" pitchFamily="34" charset="0"/>
                        </a:rPr>
                        <a:t>public</a:t>
                      </a:r>
                      <a:r>
                        <a:rPr lang="de-DE" sz="1300" dirty="0">
                          <a:latin typeface="Arial" panose="020B0604020202020204" pitchFamily="34" charset="0"/>
                          <a:cs typeface="Arial" panose="020B0604020202020204" pitchFamily="34" charset="0"/>
                        </a:rPr>
                        <a:t> </a:t>
                      </a:r>
                      <a:r>
                        <a:rPr lang="de-DE" sz="1300" dirty="0" err="1">
                          <a:latin typeface="Arial" panose="020B0604020202020204" pitchFamily="34" charset="0"/>
                          <a:cs typeface="Arial" panose="020B0604020202020204" pitchFamily="34" charset="0"/>
                        </a:rPr>
                        <a:t>contracts</a:t>
                      </a:r>
                      <a:r>
                        <a:rPr lang="de-DE" sz="13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de-DE" sz="1300" dirty="0" err="1">
                          <a:latin typeface="Arial" panose="020B0604020202020204" pitchFamily="34" charset="0"/>
                          <a:cs typeface="Arial" panose="020B0604020202020204" pitchFamily="34" charset="0"/>
                        </a:rPr>
                        <a:t>Balanced</a:t>
                      </a:r>
                      <a:r>
                        <a:rPr lang="de-DE" sz="1300" dirty="0">
                          <a:latin typeface="Arial" panose="020B0604020202020204" pitchFamily="34" charset="0"/>
                          <a:cs typeface="Arial" panose="020B0604020202020204" pitchFamily="34" charset="0"/>
                        </a:rPr>
                        <a:t> in </a:t>
                      </a:r>
                      <a:r>
                        <a:rPr lang="de-DE" sz="1300" dirty="0" err="1">
                          <a:latin typeface="Arial" panose="020B0604020202020204" pitchFamily="34" charset="0"/>
                          <a:cs typeface="Arial" panose="020B0604020202020204" pitchFamily="34" charset="0"/>
                        </a:rPr>
                        <a:t>management</a:t>
                      </a:r>
                      <a:r>
                        <a:rPr lang="de-DE" sz="1300" dirty="0">
                          <a:latin typeface="Arial" panose="020B0604020202020204" pitchFamily="34" charset="0"/>
                          <a:cs typeface="Arial" panose="020B0604020202020204" pitchFamily="34" charset="0"/>
                        </a:rPr>
                        <a:t>/</a:t>
                      </a:r>
                      <a:r>
                        <a:rPr lang="de-DE" sz="1300" dirty="0" err="1">
                          <a:latin typeface="Arial" panose="020B0604020202020204" pitchFamily="34" charset="0"/>
                          <a:cs typeface="Arial" panose="020B0604020202020204" pitchFamily="34" charset="0"/>
                        </a:rPr>
                        <a:t>financial</a:t>
                      </a:r>
                      <a:r>
                        <a:rPr lang="de-DE" sz="1300" dirty="0">
                          <a:latin typeface="Arial" panose="020B0604020202020204" pitchFamily="34" charset="0"/>
                          <a:cs typeface="Arial" panose="020B0604020202020204" pitchFamily="34" charset="0"/>
                        </a:rPr>
                        <a:t>/</a:t>
                      </a:r>
                      <a:r>
                        <a:rPr lang="de-DE" sz="1300" dirty="0" err="1">
                          <a:latin typeface="Arial" panose="020B0604020202020204" pitchFamily="34" charset="0"/>
                          <a:cs typeface="Arial" panose="020B0604020202020204" pitchFamily="34" charset="0"/>
                        </a:rPr>
                        <a:t>share</a:t>
                      </a:r>
                      <a:r>
                        <a:rPr lang="de-DE" sz="1300" dirty="0">
                          <a:latin typeface="Arial" panose="020B0604020202020204" pitchFamily="34" charset="0"/>
                          <a:cs typeface="Arial" panose="020B0604020202020204" pitchFamily="34" charset="0"/>
                        </a:rPr>
                        <a:t> holder </a:t>
                      </a:r>
                      <a:r>
                        <a:rPr lang="de-DE" sz="1300" dirty="0" err="1">
                          <a:latin typeface="Arial" panose="020B0604020202020204" pitchFamily="34" charset="0"/>
                          <a:cs typeface="Arial" panose="020B0604020202020204" pitchFamily="34" charset="0"/>
                        </a:rPr>
                        <a:t>area</a:t>
                      </a:r>
                      <a:r>
                        <a:rPr lang="de-DE" sz="1300" dirty="0">
                          <a:latin typeface="Arial" panose="020B0604020202020204" pitchFamily="34" charset="0"/>
                          <a:cs typeface="Arial" panose="020B0604020202020204" pitchFamily="34" charset="0"/>
                        </a:rPr>
                        <a:t> </a:t>
                      </a:r>
                    </a:p>
                  </a:txBody>
                  <a:tcPr>
                    <a:solidFill>
                      <a:srgbClr val="0093DD">
                        <a:alpha val="20000"/>
                      </a:srgbClr>
                    </a:solidFill>
                  </a:tcPr>
                </a:tc>
                <a:extLst>
                  <a:ext uri="{0D108BD9-81ED-4DB2-BD59-A6C34878D82A}">
                    <a16:rowId xmlns:a16="http://schemas.microsoft.com/office/drawing/2014/main" val="1582907679"/>
                  </a:ext>
                </a:extLst>
              </a:tr>
            </a:tbl>
          </a:graphicData>
        </a:graphic>
      </p:graphicFrame>
      <p:graphicFrame>
        <p:nvGraphicFramePr>
          <p:cNvPr id="9" name="Tabelle 7">
            <a:extLst>
              <a:ext uri="{FF2B5EF4-FFF2-40B4-BE49-F238E27FC236}">
                <a16:creationId xmlns:a16="http://schemas.microsoft.com/office/drawing/2014/main" id="{56DF74CD-4429-4635-A242-9A741406A3B4}"/>
              </a:ext>
            </a:extLst>
          </p:cNvPr>
          <p:cNvGraphicFramePr>
            <a:graphicFrameLocks noGrp="1"/>
          </p:cNvGraphicFramePr>
          <p:nvPr>
            <p:extLst>
              <p:ext uri="{D42A27DB-BD31-4B8C-83A1-F6EECF244321}">
                <p14:modId xmlns:p14="http://schemas.microsoft.com/office/powerpoint/2010/main" val="3726613982"/>
              </p:ext>
            </p:extLst>
          </p:nvPr>
        </p:nvGraphicFramePr>
        <p:xfrm>
          <a:off x="4276811" y="5191930"/>
          <a:ext cx="3638378" cy="741680"/>
        </p:xfrm>
        <a:graphic>
          <a:graphicData uri="http://schemas.openxmlformats.org/drawingml/2006/table">
            <a:tbl>
              <a:tblPr firstRow="1" bandRow="1">
                <a:tableStyleId>{5C22544A-7EE6-4342-B048-85BDC9FD1C3A}</a:tableStyleId>
              </a:tblPr>
              <a:tblGrid>
                <a:gridCol w="3638378">
                  <a:extLst>
                    <a:ext uri="{9D8B030D-6E8A-4147-A177-3AD203B41FA5}">
                      <a16:colId xmlns:a16="http://schemas.microsoft.com/office/drawing/2014/main" val="3434940291"/>
                    </a:ext>
                  </a:extLst>
                </a:gridCol>
              </a:tblGrid>
              <a:tr h="370840">
                <a:tc>
                  <a:txBody>
                    <a:bodyPr/>
                    <a:lstStyle/>
                    <a:p>
                      <a:pPr algn="ctr"/>
                      <a:r>
                        <a:rPr lang="de-DE" sz="1300" dirty="0" err="1">
                          <a:latin typeface="Arial" panose="020B0604020202020204" pitchFamily="34" charset="0"/>
                          <a:cs typeface="Arial" panose="020B0604020202020204" pitchFamily="34" charset="0"/>
                        </a:rPr>
                        <a:t>Finances</a:t>
                      </a:r>
                      <a:r>
                        <a:rPr lang="de-DE" sz="1300" dirty="0">
                          <a:latin typeface="Arial" panose="020B0604020202020204" pitchFamily="34" charset="0"/>
                          <a:cs typeface="Arial" panose="020B0604020202020204" pitchFamily="34" charset="0"/>
                        </a:rPr>
                        <a:t> </a:t>
                      </a:r>
                    </a:p>
                  </a:txBody>
                  <a:tcPr>
                    <a:solidFill>
                      <a:srgbClr val="0093DD"/>
                    </a:solidFill>
                  </a:tcPr>
                </a:tc>
                <a:extLst>
                  <a:ext uri="{0D108BD9-81ED-4DB2-BD59-A6C34878D82A}">
                    <a16:rowId xmlns:a16="http://schemas.microsoft.com/office/drawing/2014/main" val="1354995962"/>
                  </a:ext>
                </a:extLst>
              </a:tr>
              <a:tr h="370840">
                <a:tc>
                  <a:txBody>
                    <a:bodyPr/>
                    <a:lstStyle/>
                    <a:p>
                      <a:pPr marL="285750" indent="-285750">
                        <a:buFont typeface="Arial" panose="020B0604020202020204" pitchFamily="34" charset="0"/>
                        <a:buChar char="•"/>
                      </a:pPr>
                      <a:r>
                        <a:rPr lang="de-DE" sz="1300" dirty="0">
                          <a:latin typeface="Arial" panose="020B0604020202020204" pitchFamily="34" charset="0"/>
                          <a:cs typeface="Arial" panose="020B0604020202020204" pitchFamily="34" charset="0"/>
                        </a:rPr>
                        <a:t>Balance </a:t>
                      </a:r>
                      <a:r>
                        <a:rPr lang="de-DE" sz="1300" dirty="0" err="1">
                          <a:latin typeface="Arial" panose="020B0604020202020204" pitchFamily="34" charset="0"/>
                          <a:cs typeface="Arial" panose="020B0604020202020204" pitchFamily="34" charset="0"/>
                        </a:rPr>
                        <a:t>of</a:t>
                      </a:r>
                      <a:r>
                        <a:rPr lang="de-DE" sz="1300" dirty="0">
                          <a:latin typeface="Arial" panose="020B0604020202020204" pitchFamily="34" charset="0"/>
                          <a:cs typeface="Arial" panose="020B0604020202020204" pitchFamily="34" charset="0"/>
                        </a:rPr>
                        <a:t> </a:t>
                      </a:r>
                      <a:r>
                        <a:rPr lang="de-DE" sz="1300" dirty="0" err="1">
                          <a:latin typeface="Arial" panose="020B0604020202020204" pitchFamily="34" charset="0"/>
                          <a:cs typeface="Arial" panose="020B0604020202020204" pitchFamily="34" charset="0"/>
                        </a:rPr>
                        <a:t>founding</a:t>
                      </a:r>
                      <a:r>
                        <a:rPr lang="de-DE" sz="1300" dirty="0">
                          <a:latin typeface="Arial" panose="020B0604020202020204" pitchFamily="34" charset="0"/>
                          <a:cs typeface="Arial" panose="020B0604020202020204" pitchFamily="34" charset="0"/>
                        </a:rPr>
                        <a:t> </a:t>
                      </a:r>
                      <a:r>
                        <a:rPr lang="de-DE" sz="1300" dirty="0" err="1">
                          <a:latin typeface="Arial" panose="020B0604020202020204" pitchFamily="34" charset="0"/>
                          <a:cs typeface="Arial" panose="020B0604020202020204" pitchFamily="34" charset="0"/>
                        </a:rPr>
                        <a:t>agencies</a:t>
                      </a:r>
                      <a:r>
                        <a:rPr lang="de-DE" sz="1300" dirty="0">
                          <a:latin typeface="Arial" panose="020B0604020202020204" pitchFamily="34" charset="0"/>
                          <a:cs typeface="Arial" panose="020B0604020202020204" pitchFamily="34" charset="0"/>
                        </a:rPr>
                        <a:t> </a:t>
                      </a:r>
                    </a:p>
                  </a:txBody>
                  <a:tcPr>
                    <a:solidFill>
                      <a:srgbClr val="0093DD">
                        <a:alpha val="20000"/>
                      </a:srgbClr>
                    </a:solidFill>
                  </a:tcPr>
                </a:tc>
                <a:extLst>
                  <a:ext uri="{0D108BD9-81ED-4DB2-BD59-A6C34878D82A}">
                    <a16:rowId xmlns:a16="http://schemas.microsoft.com/office/drawing/2014/main" val="1582907679"/>
                  </a:ext>
                </a:extLst>
              </a:tr>
            </a:tbl>
          </a:graphicData>
        </a:graphic>
      </p:graphicFrame>
      <p:graphicFrame>
        <p:nvGraphicFramePr>
          <p:cNvPr id="10" name="Tabelle 9">
            <a:extLst>
              <a:ext uri="{FF2B5EF4-FFF2-40B4-BE49-F238E27FC236}">
                <a16:creationId xmlns:a16="http://schemas.microsoft.com/office/drawing/2014/main" id="{0B5AEB8F-EC0E-4862-B59C-6AC2E3A411BE}"/>
              </a:ext>
            </a:extLst>
          </p:cNvPr>
          <p:cNvGraphicFramePr>
            <a:graphicFrameLocks noGrp="1"/>
          </p:cNvGraphicFramePr>
          <p:nvPr>
            <p:extLst>
              <p:ext uri="{D42A27DB-BD31-4B8C-83A1-F6EECF244321}">
                <p14:modId xmlns:p14="http://schemas.microsoft.com/office/powerpoint/2010/main" val="1214936582"/>
              </p:ext>
            </p:extLst>
          </p:nvPr>
        </p:nvGraphicFramePr>
        <p:xfrm>
          <a:off x="7915189" y="2924294"/>
          <a:ext cx="3638378" cy="1056640"/>
        </p:xfrm>
        <a:graphic>
          <a:graphicData uri="http://schemas.openxmlformats.org/drawingml/2006/table">
            <a:tbl>
              <a:tblPr firstRow="1" bandRow="1">
                <a:tableStyleId>{5C22544A-7EE6-4342-B048-85BDC9FD1C3A}</a:tableStyleId>
              </a:tblPr>
              <a:tblGrid>
                <a:gridCol w="3638378">
                  <a:extLst>
                    <a:ext uri="{9D8B030D-6E8A-4147-A177-3AD203B41FA5}">
                      <a16:colId xmlns:a16="http://schemas.microsoft.com/office/drawing/2014/main" val="3434940291"/>
                    </a:ext>
                  </a:extLst>
                </a:gridCol>
              </a:tblGrid>
              <a:tr h="370840">
                <a:tc>
                  <a:txBody>
                    <a:bodyPr/>
                    <a:lstStyle/>
                    <a:p>
                      <a:pPr algn="ctr"/>
                      <a:r>
                        <a:rPr lang="de-DE" sz="1300" dirty="0">
                          <a:latin typeface="Arial" panose="020B0604020202020204" pitchFamily="34" charset="0"/>
                          <a:cs typeface="Arial" panose="020B0604020202020204" pitchFamily="34" charset="0"/>
                        </a:rPr>
                        <a:t>Internal </a:t>
                      </a:r>
                      <a:r>
                        <a:rPr lang="de-DE" sz="1300" dirty="0" err="1">
                          <a:latin typeface="Arial" panose="020B0604020202020204" pitchFamily="34" charset="0"/>
                          <a:cs typeface="Arial" panose="020B0604020202020204" pitchFamily="34" charset="0"/>
                        </a:rPr>
                        <a:t>Perspective</a:t>
                      </a:r>
                      <a:r>
                        <a:rPr lang="de-DE" sz="1300" dirty="0">
                          <a:latin typeface="Arial" panose="020B0604020202020204" pitchFamily="34" charset="0"/>
                          <a:cs typeface="Arial" panose="020B0604020202020204" pitchFamily="34" charset="0"/>
                        </a:rPr>
                        <a:t> </a:t>
                      </a:r>
                    </a:p>
                  </a:txBody>
                  <a:tcPr>
                    <a:solidFill>
                      <a:srgbClr val="0093DD"/>
                    </a:solidFill>
                  </a:tcPr>
                </a:tc>
                <a:extLst>
                  <a:ext uri="{0D108BD9-81ED-4DB2-BD59-A6C34878D82A}">
                    <a16:rowId xmlns:a16="http://schemas.microsoft.com/office/drawing/2014/main" val="1354995962"/>
                  </a:ext>
                </a:extLst>
              </a:tr>
              <a:tr h="370840">
                <a:tc>
                  <a:txBody>
                    <a:bodyPr/>
                    <a:lstStyle/>
                    <a:p>
                      <a:pPr marL="285750" indent="-285750">
                        <a:buFont typeface="Arial" panose="020B0604020202020204" pitchFamily="34" charset="0"/>
                        <a:buChar char="•"/>
                      </a:pPr>
                      <a:r>
                        <a:rPr lang="de-DE" sz="1300" dirty="0" err="1">
                          <a:latin typeface="Arial" panose="020B0604020202020204" pitchFamily="34" charset="0"/>
                          <a:cs typeface="Arial" panose="020B0604020202020204" pitchFamily="34" charset="0"/>
                        </a:rPr>
                        <a:t>Satisfaction</a:t>
                      </a:r>
                      <a:r>
                        <a:rPr lang="de-DE" sz="1300" dirty="0">
                          <a:latin typeface="Arial" panose="020B0604020202020204" pitchFamily="34" charset="0"/>
                          <a:cs typeface="Arial" panose="020B0604020202020204" pitchFamily="34" charset="0"/>
                        </a:rPr>
                        <a:t> </a:t>
                      </a:r>
                      <a:r>
                        <a:rPr lang="de-DE" sz="1300" dirty="0" err="1">
                          <a:latin typeface="Arial" panose="020B0604020202020204" pitchFamily="34" charset="0"/>
                          <a:cs typeface="Arial" panose="020B0604020202020204" pitchFamily="34" charset="0"/>
                        </a:rPr>
                        <a:t>of</a:t>
                      </a:r>
                      <a:r>
                        <a:rPr lang="de-DE" sz="1300" dirty="0">
                          <a:latin typeface="Arial" panose="020B0604020202020204" pitchFamily="34" charset="0"/>
                          <a:cs typeface="Arial" panose="020B0604020202020204" pitchFamily="34" charset="0"/>
                        </a:rPr>
                        <a:t> </a:t>
                      </a:r>
                      <a:r>
                        <a:rPr lang="de-DE" sz="1300" dirty="0" err="1">
                          <a:latin typeface="Arial" panose="020B0604020202020204" pitchFamily="34" charset="0"/>
                          <a:cs typeface="Arial" panose="020B0604020202020204" pitchFamily="34" charset="0"/>
                        </a:rPr>
                        <a:t>employees</a:t>
                      </a:r>
                      <a:r>
                        <a:rPr lang="de-DE" sz="13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de-DE" sz="1300" dirty="0" err="1">
                          <a:latin typeface="Arial" panose="020B0604020202020204" pitchFamily="34" charset="0"/>
                          <a:cs typeface="Arial" panose="020B0604020202020204" pitchFamily="34" charset="0"/>
                        </a:rPr>
                        <a:t>Fluctation</a:t>
                      </a:r>
                      <a:r>
                        <a:rPr lang="de-DE" sz="1300" dirty="0">
                          <a:latin typeface="Arial" panose="020B0604020202020204" pitchFamily="34" charset="0"/>
                          <a:cs typeface="Arial" panose="020B0604020202020204" pitchFamily="34" charset="0"/>
                        </a:rPr>
                        <a:t> </a:t>
                      </a:r>
                      <a:r>
                        <a:rPr lang="de-DE" sz="1300" dirty="0" err="1">
                          <a:latin typeface="Arial" panose="020B0604020202020204" pitchFamily="34" charset="0"/>
                          <a:cs typeface="Arial" panose="020B0604020202020204" pitchFamily="34" charset="0"/>
                        </a:rPr>
                        <a:t>of</a:t>
                      </a:r>
                      <a:r>
                        <a:rPr lang="de-DE" sz="1300" dirty="0">
                          <a:latin typeface="Arial" panose="020B0604020202020204" pitchFamily="34" charset="0"/>
                          <a:cs typeface="Arial" panose="020B0604020202020204" pitchFamily="34" charset="0"/>
                        </a:rPr>
                        <a:t> </a:t>
                      </a:r>
                      <a:r>
                        <a:rPr lang="de-DE" sz="1300" dirty="0" err="1">
                          <a:latin typeface="Arial" panose="020B0604020202020204" pitchFamily="34" charset="0"/>
                          <a:cs typeface="Arial" panose="020B0604020202020204" pitchFamily="34" charset="0"/>
                        </a:rPr>
                        <a:t>employees</a:t>
                      </a:r>
                      <a:r>
                        <a:rPr lang="de-DE" sz="13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de-DE" sz="1300" dirty="0">
                          <a:latin typeface="Arial" panose="020B0604020202020204" pitchFamily="34" charset="0"/>
                          <a:cs typeface="Arial" panose="020B0604020202020204" pitchFamily="34" charset="0"/>
                        </a:rPr>
                        <a:t>Health </a:t>
                      </a:r>
                    </a:p>
                  </a:txBody>
                  <a:tcPr>
                    <a:solidFill>
                      <a:srgbClr val="0093DD">
                        <a:alpha val="20000"/>
                      </a:srgbClr>
                    </a:solidFill>
                  </a:tcPr>
                </a:tc>
                <a:extLst>
                  <a:ext uri="{0D108BD9-81ED-4DB2-BD59-A6C34878D82A}">
                    <a16:rowId xmlns:a16="http://schemas.microsoft.com/office/drawing/2014/main" val="1582907679"/>
                  </a:ext>
                </a:extLst>
              </a:tr>
            </a:tbl>
          </a:graphicData>
        </a:graphic>
      </p:graphicFrame>
      <p:sp>
        <p:nvSpPr>
          <p:cNvPr id="11" name="Pfeil: nach links und oben 10">
            <a:extLst>
              <a:ext uri="{FF2B5EF4-FFF2-40B4-BE49-F238E27FC236}">
                <a16:creationId xmlns:a16="http://schemas.microsoft.com/office/drawing/2014/main" id="{0B74EC48-ABD7-4C4B-8429-061E95C367BF}"/>
              </a:ext>
            </a:extLst>
          </p:cNvPr>
          <p:cNvSpPr/>
          <p:nvPr/>
        </p:nvSpPr>
        <p:spPr>
          <a:xfrm>
            <a:off x="8489658" y="4194495"/>
            <a:ext cx="1753299" cy="1614026"/>
          </a:xfrm>
          <a:prstGeom prst="leftUpArrow">
            <a:avLst/>
          </a:prstGeom>
          <a:solidFill>
            <a:srgbClr val="0093DD"/>
          </a:solidFill>
          <a:ln>
            <a:solidFill>
              <a:srgbClr val="009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links und oben 11">
            <a:extLst>
              <a:ext uri="{FF2B5EF4-FFF2-40B4-BE49-F238E27FC236}">
                <a16:creationId xmlns:a16="http://schemas.microsoft.com/office/drawing/2014/main" id="{15B8D935-1DA6-4D91-A984-8C53B5A01110}"/>
              </a:ext>
            </a:extLst>
          </p:cNvPr>
          <p:cNvSpPr/>
          <p:nvPr/>
        </p:nvSpPr>
        <p:spPr>
          <a:xfrm rot="16200000">
            <a:off x="8559295" y="1021642"/>
            <a:ext cx="1753299" cy="1614026"/>
          </a:xfrm>
          <a:prstGeom prst="leftUpArrow">
            <a:avLst/>
          </a:prstGeom>
          <a:solidFill>
            <a:srgbClr val="0093DD"/>
          </a:solidFill>
          <a:ln>
            <a:solidFill>
              <a:srgbClr val="009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links und oben 12">
            <a:extLst>
              <a:ext uri="{FF2B5EF4-FFF2-40B4-BE49-F238E27FC236}">
                <a16:creationId xmlns:a16="http://schemas.microsoft.com/office/drawing/2014/main" id="{DF908B90-F915-49D0-B2BE-3BE0838C19BB}"/>
              </a:ext>
            </a:extLst>
          </p:cNvPr>
          <p:cNvSpPr/>
          <p:nvPr/>
        </p:nvSpPr>
        <p:spPr>
          <a:xfrm rot="10800000">
            <a:off x="1949042" y="952005"/>
            <a:ext cx="1753299" cy="1614026"/>
          </a:xfrm>
          <a:prstGeom prst="leftUpArrow">
            <a:avLst/>
          </a:prstGeom>
          <a:solidFill>
            <a:srgbClr val="0093DD"/>
          </a:solidFill>
          <a:ln>
            <a:solidFill>
              <a:srgbClr val="009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Pfeil: nach links und oben 13">
            <a:extLst>
              <a:ext uri="{FF2B5EF4-FFF2-40B4-BE49-F238E27FC236}">
                <a16:creationId xmlns:a16="http://schemas.microsoft.com/office/drawing/2014/main" id="{AE4E7A02-5A5F-4493-ADB8-7A31100FFEFC}"/>
              </a:ext>
            </a:extLst>
          </p:cNvPr>
          <p:cNvSpPr/>
          <p:nvPr/>
        </p:nvSpPr>
        <p:spPr>
          <a:xfrm rot="5400000">
            <a:off x="1879406" y="4194495"/>
            <a:ext cx="1753299" cy="1614026"/>
          </a:xfrm>
          <a:prstGeom prst="leftUpArrow">
            <a:avLst/>
          </a:prstGeom>
          <a:solidFill>
            <a:srgbClr val="0093DD"/>
          </a:solidFill>
          <a:ln>
            <a:solidFill>
              <a:srgbClr val="009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75559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a:xfrm>
            <a:off x="817582" y="504021"/>
            <a:ext cx="9783184" cy="1325563"/>
          </a:xfrm>
        </p:spPr>
        <p:txBody>
          <a:bodyPr>
            <a:normAutofit/>
          </a:bodyPr>
          <a:lstStyle/>
          <a:p>
            <a:r>
              <a:rPr lang="de-DE" dirty="0" err="1">
                <a:latin typeface="Arial" panose="020B0604020202020204" pitchFamily="34" charset="0"/>
                <a:cs typeface="Arial" panose="020B0604020202020204" pitchFamily="34" charset="0"/>
              </a:rPr>
              <a:t>Practical</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Example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Comparison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controlling</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approaches</a:t>
            </a:r>
            <a:r>
              <a:rPr lang="de-DE" dirty="0">
                <a:latin typeface="Arial" panose="020B0604020202020204" pitchFamily="34" charset="0"/>
                <a:cs typeface="Arial" panose="020B0604020202020204" pitchFamily="34" charset="0"/>
              </a:rPr>
              <a:t> </a:t>
            </a:r>
          </a:p>
        </p:txBody>
      </p:sp>
      <p:sp>
        <p:nvSpPr>
          <p:cNvPr id="3" name="Inhaltsplatzhalter 2"/>
          <p:cNvSpPr>
            <a:spLocks noGrp="1"/>
          </p:cNvSpPr>
          <p:nvPr>
            <p:ph idx="1"/>
          </p:nvPr>
        </p:nvSpPr>
        <p:spPr>
          <a:xfrm>
            <a:off x="817582" y="2324100"/>
            <a:ext cx="10536219" cy="4724400"/>
          </a:xfrm>
        </p:spPr>
        <p:txBody>
          <a:bodyPr>
            <a:normAutofit/>
          </a:bodyPr>
          <a:lstStyle/>
          <a:p>
            <a:pPr>
              <a:lnSpc>
                <a:spcPct val="100000"/>
              </a:lnSpc>
            </a:pPr>
            <a:r>
              <a:rPr lang="de-DE" sz="3000" dirty="0">
                <a:latin typeface="Arial" panose="020B0604020202020204" pitchFamily="34" charset="0"/>
                <a:cs typeface="Arial" panose="020B0604020202020204" pitchFamily="34" charset="0"/>
              </a:rPr>
              <a:t>Both organisation </a:t>
            </a:r>
            <a:r>
              <a:rPr lang="de-DE" sz="3000" dirty="0" err="1">
                <a:latin typeface="Arial" panose="020B0604020202020204" pitchFamily="34" charset="0"/>
                <a:cs typeface="Arial" panose="020B0604020202020204" pitchFamily="34" charset="0"/>
              </a:rPr>
              <a:t>use</a:t>
            </a:r>
            <a:r>
              <a:rPr lang="de-DE" sz="3000" dirty="0">
                <a:latin typeface="Arial" panose="020B0604020202020204" pitchFamily="34" charset="0"/>
                <a:cs typeface="Arial" panose="020B0604020202020204" pitchFamily="34" charset="0"/>
              </a:rPr>
              <a:t> </a:t>
            </a:r>
            <a:r>
              <a:rPr lang="de-DE" sz="3000" dirty="0" err="1">
                <a:latin typeface="Arial" panose="020B0604020202020204" pitchFamily="34" charset="0"/>
                <a:cs typeface="Arial" panose="020B0604020202020204" pitchFamily="34" charset="0"/>
              </a:rPr>
              <a:t>controlling</a:t>
            </a:r>
            <a:r>
              <a:rPr lang="de-DE" sz="3000" dirty="0">
                <a:latin typeface="Arial" panose="020B0604020202020204" pitchFamily="34" charset="0"/>
                <a:cs typeface="Arial" panose="020B0604020202020204" pitchFamily="34" charset="0"/>
              </a:rPr>
              <a:t> </a:t>
            </a:r>
            <a:r>
              <a:rPr lang="de-DE" sz="3000" dirty="0" err="1">
                <a:latin typeface="Arial" panose="020B0604020202020204" pitchFamily="34" charset="0"/>
                <a:cs typeface="Arial" panose="020B0604020202020204" pitchFamily="34" charset="0"/>
              </a:rPr>
              <a:t>as</a:t>
            </a:r>
            <a:r>
              <a:rPr lang="de-DE" sz="3000" dirty="0">
                <a:latin typeface="Arial" panose="020B0604020202020204" pitchFamily="34" charset="0"/>
                <a:cs typeface="Arial" panose="020B0604020202020204" pitchFamily="34" charset="0"/>
              </a:rPr>
              <a:t> a </a:t>
            </a:r>
            <a:r>
              <a:rPr lang="de-DE" sz="3000" dirty="0" err="1">
                <a:latin typeface="Arial" panose="020B0604020202020204" pitchFamily="34" charset="0"/>
                <a:cs typeface="Arial" panose="020B0604020202020204" pitchFamily="34" charset="0"/>
              </a:rPr>
              <a:t>management</a:t>
            </a:r>
            <a:r>
              <a:rPr lang="de-DE" sz="3000" dirty="0">
                <a:latin typeface="Arial" panose="020B0604020202020204" pitchFamily="34" charset="0"/>
                <a:cs typeface="Arial" panose="020B0604020202020204" pitchFamily="34" charset="0"/>
              </a:rPr>
              <a:t> </a:t>
            </a:r>
            <a:r>
              <a:rPr lang="de-DE" sz="3000" dirty="0" err="1">
                <a:latin typeface="Arial" panose="020B0604020202020204" pitchFamily="34" charset="0"/>
                <a:cs typeface="Arial" panose="020B0604020202020204" pitchFamily="34" charset="0"/>
              </a:rPr>
              <a:t>tool</a:t>
            </a:r>
            <a:r>
              <a:rPr lang="de-DE" sz="3000" dirty="0">
                <a:latin typeface="Arial" panose="020B0604020202020204" pitchFamily="34" charset="0"/>
                <a:cs typeface="Arial" panose="020B0604020202020204" pitchFamily="34" charset="0"/>
              </a:rPr>
              <a:t> </a:t>
            </a:r>
          </a:p>
          <a:p>
            <a:pPr>
              <a:lnSpc>
                <a:spcPct val="100000"/>
              </a:lnSpc>
            </a:pPr>
            <a:r>
              <a:rPr lang="de-DE" sz="3000" dirty="0">
                <a:latin typeface="Arial" panose="020B0604020202020204" pitchFamily="34" charset="0"/>
                <a:cs typeface="Arial" panose="020B0604020202020204" pitchFamily="34" charset="0"/>
              </a:rPr>
              <a:t>Caritas: </a:t>
            </a:r>
            <a:r>
              <a:rPr lang="de-DE" sz="3000" dirty="0" err="1">
                <a:latin typeface="Arial" panose="020B0604020202020204" pitchFamily="34" charset="0"/>
                <a:cs typeface="Arial" panose="020B0604020202020204" pitchFamily="34" charset="0"/>
              </a:rPr>
              <a:t>own</a:t>
            </a:r>
            <a:r>
              <a:rPr lang="de-DE" sz="3000" dirty="0">
                <a:latin typeface="Arial" panose="020B0604020202020204" pitchFamily="34" charset="0"/>
                <a:cs typeface="Arial" panose="020B0604020202020204" pitchFamily="34" charset="0"/>
              </a:rPr>
              <a:t> </a:t>
            </a:r>
            <a:r>
              <a:rPr lang="de-DE" sz="3000" dirty="0" err="1">
                <a:latin typeface="Arial" panose="020B0604020202020204" pitchFamily="34" charset="0"/>
                <a:cs typeface="Arial" panose="020B0604020202020204" pitchFamily="34" charset="0"/>
              </a:rPr>
              <a:t>controlling</a:t>
            </a:r>
            <a:r>
              <a:rPr lang="de-DE" sz="3000" dirty="0">
                <a:latin typeface="Arial" panose="020B0604020202020204" pitchFamily="34" charset="0"/>
                <a:cs typeface="Arial" panose="020B0604020202020204" pitchFamily="34" charset="0"/>
              </a:rPr>
              <a:t> </a:t>
            </a:r>
            <a:r>
              <a:rPr lang="de-DE" sz="3000" dirty="0" err="1">
                <a:latin typeface="Arial" panose="020B0604020202020204" pitchFamily="34" charset="0"/>
                <a:cs typeface="Arial" panose="020B0604020202020204" pitchFamily="34" charset="0"/>
              </a:rPr>
              <a:t>department</a:t>
            </a:r>
            <a:r>
              <a:rPr lang="de-DE" sz="3000" dirty="0">
                <a:latin typeface="Arial" panose="020B0604020202020204" pitchFamily="34" charset="0"/>
                <a:cs typeface="Arial" panose="020B0604020202020204" pitchFamily="34" charset="0"/>
              </a:rPr>
              <a:t> </a:t>
            </a:r>
            <a:r>
              <a:rPr lang="de-DE" sz="3000" dirty="0" err="1">
                <a:latin typeface="Arial" panose="020B0604020202020204" pitchFamily="34" charset="0"/>
                <a:cs typeface="Arial" panose="020B0604020202020204" pitchFamily="34" charset="0"/>
              </a:rPr>
              <a:t>with</a:t>
            </a:r>
            <a:r>
              <a:rPr lang="de-DE" sz="3000" dirty="0">
                <a:latin typeface="Arial" panose="020B0604020202020204" pitchFamily="34" charset="0"/>
                <a:cs typeface="Arial" panose="020B0604020202020204" pitchFamily="34" charset="0"/>
              </a:rPr>
              <a:t> </a:t>
            </a:r>
            <a:r>
              <a:rPr lang="de-DE" sz="3000" dirty="0" err="1">
                <a:latin typeface="Arial" panose="020B0604020202020204" pitchFamily="34" charset="0"/>
                <a:cs typeface="Arial" panose="020B0604020202020204" pitchFamily="34" charset="0"/>
              </a:rPr>
              <a:t>specific</a:t>
            </a:r>
            <a:r>
              <a:rPr lang="de-DE" sz="3000" dirty="0">
                <a:latin typeface="Arial" panose="020B0604020202020204" pitchFamily="34" charset="0"/>
                <a:cs typeface="Arial" panose="020B0604020202020204" pitchFamily="34" charset="0"/>
              </a:rPr>
              <a:t> </a:t>
            </a:r>
            <a:r>
              <a:rPr lang="de-DE" sz="3000" dirty="0" err="1">
                <a:latin typeface="Arial" panose="020B0604020202020204" pitchFamily="34" charset="0"/>
                <a:cs typeface="Arial" panose="020B0604020202020204" pitchFamily="34" charset="0"/>
              </a:rPr>
              <a:t>employees</a:t>
            </a:r>
            <a:r>
              <a:rPr lang="de-DE" sz="3000" dirty="0">
                <a:latin typeface="Arial" panose="020B0604020202020204" pitchFamily="34" charset="0"/>
                <a:cs typeface="Arial" panose="020B0604020202020204" pitchFamily="34" charset="0"/>
              </a:rPr>
              <a:t> </a:t>
            </a:r>
          </a:p>
          <a:p>
            <a:pPr>
              <a:lnSpc>
                <a:spcPct val="100000"/>
              </a:lnSpc>
            </a:pPr>
            <a:r>
              <a:rPr lang="de-DE" sz="3000" dirty="0">
                <a:latin typeface="Arial" panose="020B0604020202020204" pitchFamily="34" charset="0"/>
                <a:cs typeface="Arial" panose="020B0604020202020204" pitchFamily="34" charset="0"/>
              </a:rPr>
              <a:t>Equalizent: </a:t>
            </a:r>
            <a:r>
              <a:rPr lang="de-DE" sz="3000" dirty="0" err="1">
                <a:latin typeface="Arial" panose="020B0604020202020204" pitchFamily="34" charset="0"/>
                <a:cs typeface="Arial" panose="020B0604020202020204" pitchFamily="34" charset="0"/>
              </a:rPr>
              <a:t>Parcipative</a:t>
            </a:r>
            <a:r>
              <a:rPr lang="de-DE" sz="3000" dirty="0">
                <a:latin typeface="Arial" panose="020B0604020202020204" pitchFamily="34" charset="0"/>
                <a:cs typeface="Arial" panose="020B0604020202020204" pitchFamily="34" charset="0"/>
              </a:rPr>
              <a:t> </a:t>
            </a:r>
            <a:r>
              <a:rPr lang="de-DE" sz="3000" dirty="0" err="1">
                <a:latin typeface="Arial" panose="020B0604020202020204" pitchFamily="34" charset="0"/>
                <a:cs typeface="Arial" panose="020B0604020202020204" pitchFamily="34" charset="0"/>
              </a:rPr>
              <a:t>approach</a:t>
            </a:r>
            <a:r>
              <a:rPr lang="de-DE" sz="3000" dirty="0">
                <a:latin typeface="Arial" panose="020B0604020202020204" pitchFamily="34" charset="0"/>
                <a:cs typeface="Arial" panose="020B0604020202020204" pitchFamily="34" charset="0"/>
              </a:rPr>
              <a:t> </a:t>
            </a:r>
            <a:r>
              <a:rPr lang="de-DE" sz="3000" dirty="0" err="1">
                <a:latin typeface="Arial" panose="020B0604020202020204" pitchFamily="34" charset="0"/>
                <a:cs typeface="Arial" panose="020B0604020202020204" pitchFamily="34" charset="0"/>
              </a:rPr>
              <a:t>by</a:t>
            </a:r>
            <a:r>
              <a:rPr lang="de-DE" sz="3000" dirty="0">
                <a:latin typeface="Arial" panose="020B0604020202020204" pitchFamily="34" charset="0"/>
                <a:cs typeface="Arial" panose="020B0604020202020204" pitchFamily="34" charset="0"/>
              </a:rPr>
              <a:t> </a:t>
            </a:r>
            <a:r>
              <a:rPr lang="de-DE" sz="3000" dirty="0" err="1">
                <a:latin typeface="Arial" panose="020B0604020202020204" pitchFamily="34" charset="0"/>
                <a:cs typeface="Arial" panose="020B0604020202020204" pitchFamily="34" charset="0"/>
              </a:rPr>
              <a:t>splitting</a:t>
            </a:r>
            <a:r>
              <a:rPr lang="de-DE" sz="3000" dirty="0">
                <a:latin typeface="Arial" panose="020B0604020202020204" pitchFamily="34" charset="0"/>
                <a:cs typeface="Arial" panose="020B0604020202020204" pitchFamily="34" charset="0"/>
              </a:rPr>
              <a:t> </a:t>
            </a:r>
            <a:r>
              <a:rPr lang="de-DE" sz="3000" dirty="0" err="1">
                <a:latin typeface="Arial" panose="020B0604020202020204" pitchFamily="34" charset="0"/>
                <a:cs typeface="Arial" panose="020B0604020202020204" pitchFamily="34" charset="0"/>
              </a:rPr>
              <a:t>up</a:t>
            </a:r>
            <a:r>
              <a:rPr lang="de-DE" sz="3000" dirty="0">
                <a:latin typeface="Arial" panose="020B0604020202020204" pitchFamily="34" charset="0"/>
                <a:cs typeface="Arial" panose="020B0604020202020204" pitchFamily="34" charset="0"/>
              </a:rPr>
              <a:t> </a:t>
            </a:r>
            <a:r>
              <a:rPr lang="de-DE" sz="3000" dirty="0" err="1">
                <a:latin typeface="Arial" panose="020B0604020202020204" pitchFamily="34" charset="0"/>
                <a:cs typeface="Arial" panose="020B0604020202020204" pitchFamily="34" charset="0"/>
              </a:rPr>
              <a:t>the</a:t>
            </a:r>
            <a:r>
              <a:rPr lang="de-DE" sz="3000" dirty="0">
                <a:latin typeface="Arial" panose="020B0604020202020204" pitchFamily="34" charset="0"/>
                <a:cs typeface="Arial" panose="020B0604020202020204" pitchFamily="34" charset="0"/>
              </a:rPr>
              <a:t> </a:t>
            </a:r>
            <a:r>
              <a:rPr lang="de-DE" sz="3000" dirty="0" err="1">
                <a:latin typeface="Arial" panose="020B0604020202020204" pitchFamily="34" charset="0"/>
                <a:cs typeface="Arial" panose="020B0604020202020204" pitchFamily="34" charset="0"/>
              </a:rPr>
              <a:t>task</a:t>
            </a:r>
            <a:r>
              <a:rPr lang="de-DE" sz="3000" dirty="0">
                <a:latin typeface="Arial" panose="020B0604020202020204" pitchFamily="34" charset="0"/>
                <a:cs typeface="Arial" panose="020B0604020202020204" pitchFamily="34" charset="0"/>
              </a:rPr>
              <a:t> </a:t>
            </a:r>
            <a:r>
              <a:rPr lang="de-DE" sz="3000" dirty="0" err="1">
                <a:latin typeface="Arial" panose="020B0604020202020204" pitchFamily="34" charset="0"/>
                <a:cs typeface="Arial" panose="020B0604020202020204" pitchFamily="34" charset="0"/>
              </a:rPr>
              <a:t>between</a:t>
            </a:r>
            <a:r>
              <a:rPr lang="de-DE" sz="3000" dirty="0">
                <a:latin typeface="Arial" panose="020B0604020202020204" pitchFamily="34" charset="0"/>
                <a:cs typeface="Arial" panose="020B0604020202020204" pitchFamily="34" charset="0"/>
              </a:rPr>
              <a:t> all </a:t>
            </a:r>
            <a:r>
              <a:rPr lang="de-DE" sz="3000" dirty="0" err="1">
                <a:latin typeface="Arial" panose="020B0604020202020204" pitchFamily="34" charset="0"/>
                <a:cs typeface="Arial" panose="020B0604020202020204" pitchFamily="34" charset="0"/>
              </a:rPr>
              <a:t>employees</a:t>
            </a:r>
            <a:endParaRPr lang="de-DE"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8617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feld 1"/>
          <p:cNvSpPr/>
          <p:nvPr/>
        </p:nvSpPr>
        <p:spPr>
          <a:xfrm>
            <a:off x="2777760" y="2523240"/>
            <a:ext cx="6932880" cy="851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de-DE" sz="5000" b="0" strike="noStrike" spc="-1">
                <a:solidFill>
                  <a:srgbClr val="000000"/>
                </a:solidFill>
                <a:latin typeface="Calibri"/>
              </a:rPr>
              <a:t>Module Name</a:t>
            </a:r>
            <a:endParaRPr lang="de-DE" sz="5000" b="0" strike="noStrike" spc="-1">
              <a:latin typeface="Calibri"/>
            </a:endParaRPr>
          </a:p>
        </p:txBody>
      </p:sp>
      <p:pic>
        <p:nvPicPr>
          <p:cNvPr id="211" name="Grafik 3"/>
          <p:cNvPicPr/>
          <p:nvPr/>
        </p:nvPicPr>
        <p:blipFill>
          <a:blip r:embed="rId3"/>
          <a:srcRect/>
          <a:stretch/>
        </p:blipFill>
        <p:spPr>
          <a:xfrm>
            <a:off x="200" y="0"/>
            <a:ext cx="12191360" cy="685764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feld 1"/>
          <p:cNvSpPr/>
          <p:nvPr/>
        </p:nvSpPr>
        <p:spPr>
          <a:xfrm>
            <a:off x="2777760" y="2523240"/>
            <a:ext cx="6932880" cy="851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de-DE" sz="5000" b="0" strike="noStrike" spc="-1">
                <a:solidFill>
                  <a:srgbClr val="000000"/>
                </a:solidFill>
                <a:latin typeface="Calibri"/>
              </a:rPr>
              <a:t>Module Name</a:t>
            </a:r>
            <a:endParaRPr lang="de-DE" sz="5000" b="0" strike="noStrike" spc="-1">
              <a:latin typeface="Calibri"/>
            </a:endParaRPr>
          </a:p>
        </p:txBody>
      </p:sp>
      <p:pic>
        <p:nvPicPr>
          <p:cNvPr id="211" name="Grafik 3"/>
          <p:cNvPicPr/>
          <p:nvPr/>
        </p:nvPicPr>
        <p:blipFill>
          <a:blip r:embed="rId3"/>
          <a:srcRect/>
          <a:stretch/>
        </p:blipFill>
        <p:spPr>
          <a:xfrm>
            <a:off x="320" y="360"/>
            <a:ext cx="12191360" cy="6857640"/>
          </a:xfrm>
          <a:prstGeom prst="rect">
            <a:avLst/>
          </a:prstGeom>
          <a:ln w="0">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PlaceHolder 1"/>
          <p:cNvSpPr>
            <a:spLocks noGrp="1"/>
          </p:cNvSpPr>
          <p:nvPr>
            <p:ph type="title"/>
          </p:nvPr>
        </p:nvSpPr>
        <p:spPr>
          <a:xfrm>
            <a:off x="817560" y="365040"/>
            <a:ext cx="9783000" cy="1325160"/>
          </a:xfrm>
          <a:prstGeom prst="rect">
            <a:avLst/>
          </a:prstGeom>
          <a:noFill/>
          <a:ln w="0">
            <a:noFill/>
          </a:ln>
        </p:spPr>
        <p:txBody>
          <a:bodyPr anchor="ctr">
            <a:normAutofit/>
          </a:bodyPr>
          <a:lstStyle/>
          <a:p>
            <a:pPr>
              <a:lnSpc>
                <a:spcPct val="90000"/>
              </a:lnSpc>
              <a:buNone/>
            </a:pPr>
            <a:r>
              <a:rPr lang="de-DE" sz="4000" b="0" strike="noStrike" spc="-1" dirty="0" err="1">
                <a:solidFill>
                  <a:srgbClr val="000000"/>
                </a:solidFill>
                <a:latin typeface="Arial"/>
              </a:rPr>
              <a:t>Overview</a:t>
            </a:r>
            <a:r>
              <a:rPr lang="de-DE" sz="4000" b="0" strike="noStrike" spc="-1" dirty="0">
                <a:solidFill>
                  <a:srgbClr val="000000"/>
                </a:solidFill>
                <a:latin typeface="Arial"/>
              </a:rPr>
              <a:t> </a:t>
            </a:r>
            <a:r>
              <a:rPr lang="de-DE" sz="4000" b="0" strike="noStrike" spc="-1" dirty="0" err="1">
                <a:solidFill>
                  <a:srgbClr val="000000"/>
                </a:solidFill>
                <a:latin typeface="Arial"/>
              </a:rPr>
              <a:t>of</a:t>
            </a:r>
            <a:r>
              <a:rPr lang="de-DE" sz="4000" b="0" strike="noStrike" spc="-1" dirty="0">
                <a:solidFill>
                  <a:srgbClr val="000000"/>
                </a:solidFill>
                <a:latin typeface="Arial"/>
              </a:rPr>
              <a:t> </a:t>
            </a:r>
            <a:r>
              <a:rPr lang="de-DE" sz="4000" b="0" strike="noStrike" spc="-1" dirty="0" err="1">
                <a:solidFill>
                  <a:srgbClr val="000000"/>
                </a:solidFill>
                <a:latin typeface="Arial"/>
              </a:rPr>
              <a:t>the</a:t>
            </a:r>
            <a:r>
              <a:rPr lang="de-DE" sz="4000" b="0" strike="noStrike" spc="-1" dirty="0">
                <a:solidFill>
                  <a:srgbClr val="000000"/>
                </a:solidFill>
                <a:latin typeface="Arial"/>
              </a:rPr>
              <a:t> </a:t>
            </a:r>
            <a:r>
              <a:rPr lang="de-DE" sz="4000" b="0" strike="noStrike" spc="-1" dirty="0" err="1">
                <a:solidFill>
                  <a:srgbClr val="000000"/>
                </a:solidFill>
                <a:latin typeface="Arial"/>
              </a:rPr>
              <a:t>module</a:t>
            </a:r>
            <a:endParaRPr lang="de-DE" sz="4000" b="0" strike="noStrike" spc="-1" dirty="0">
              <a:solidFill>
                <a:srgbClr val="000000"/>
              </a:solidFill>
              <a:latin typeface="Calibri"/>
            </a:endParaRPr>
          </a:p>
        </p:txBody>
      </p:sp>
      <p:graphicFrame>
        <p:nvGraphicFramePr>
          <p:cNvPr id="2" name="Diagram1"/>
          <p:cNvGraphicFramePr/>
          <p:nvPr>
            <p:extLst>
              <p:ext uri="{D42A27DB-BD31-4B8C-83A1-F6EECF244321}">
                <p14:modId xmlns:p14="http://schemas.microsoft.com/office/powerpoint/2010/main" val="476873415"/>
              </p:ext>
            </p:extLst>
          </p:nvPr>
        </p:nvGraphicFramePr>
        <p:xfrm>
          <a:off x="817560" y="2025569"/>
          <a:ext cx="10535760" cy="2187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9243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p:txBody>
          <a:bodyPr>
            <a:normAutofit/>
          </a:bodyPr>
          <a:lstStyle/>
          <a:p>
            <a:r>
              <a:rPr lang="de-DE" dirty="0" err="1">
                <a:latin typeface="Arial" panose="020B0604020202020204" pitchFamily="34" charset="0"/>
                <a:cs typeface="Arial" panose="020B0604020202020204" pitchFamily="34" charset="0"/>
              </a:rPr>
              <a:t>Objectives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and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key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figures</a:t>
            </a:r>
            <a:r>
              <a:rPr lang="de-DE" dirty="0">
                <a:latin typeface="Arial" panose="020B0604020202020204" pitchFamily="34" charset="0"/>
                <a:cs typeface="Arial" panose="020B0604020202020204" pitchFamily="34" charset="0"/>
              </a:rPr>
              <a:t> </a:t>
            </a:r>
          </a:p>
        </p:txBody>
      </p:sp>
      <p:sp>
        <p:nvSpPr>
          <p:cNvPr id="3" name="Inhaltsplatzhalter 2"/>
          <p:cNvSpPr>
            <a:spLocks noGrp="1"/>
          </p:cNvSpPr>
          <p:nvPr>
            <p:ph idx="1"/>
          </p:nvPr>
        </p:nvSpPr>
        <p:spPr>
          <a:xfrm>
            <a:off x="817581" y="1690688"/>
            <a:ext cx="10536219" cy="5033962"/>
          </a:xfrm>
        </p:spPr>
        <p:txBody>
          <a:bodyPr>
            <a:normAutofit/>
          </a:bodyPr>
          <a:lstStyle/>
          <a:p>
            <a:pPr marL="0" lvl="0" indent="0">
              <a:lnSpc>
                <a:spcPct val="120000"/>
              </a:lnSpc>
              <a:buNone/>
            </a:pPr>
            <a:r>
              <a:rPr lang="en-GB" b="1" dirty="0">
                <a:latin typeface="Arial" panose="020B0604020202020204" pitchFamily="34" charset="0"/>
                <a:cs typeface="Arial" panose="020B0604020202020204" pitchFamily="34" charset="0"/>
              </a:rPr>
              <a:t>Economic objectives of controlling </a:t>
            </a:r>
          </a:p>
          <a:p>
            <a:pPr lvl="1">
              <a:lnSpc>
                <a:spcPct val="120000"/>
              </a:lnSpc>
            </a:pPr>
            <a:r>
              <a:rPr lang="en-GB" sz="2600" dirty="0">
                <a:latin typeface="Arial" panose="020B0604020202020204" pitchFamily="34" charset="0"/>
                <a:cs typeface="Arial" panose="020B0604020202020204" pitchFamily="34" charset="0"/>
              </a:rPr>
              <a:t>Preservation of liquidity</a:t>
            </a:r>
            <a:endParaRPr lang="de-DE" sz="2600" dirty="0">
              <a:latin typeface="Arial" panose="020B0604020202020204" pitchFamily="34" charset="0"/>
              <a:cs typeface="Arial" panose="020B0604020202020204" pitchFamily="34" charset="0"/>
            </a:endParaRPr>
          </a:p>
          <a:p>
            <a:pPr lvl="1"/>
            <a:r>
              <a:rPr lang="en-GB" sz="2600" dirty="0">
                <a:latin typeface="Arial" panose="020B0604020202020204" pitchFamily="34" charset="0"/>
                <a:cs typeface="Arial" panose="020B0604020202020204" pitchFamily="34" charset="0"/>
              </a:rPr>
              <a:t>Success and a balanced budget</a:t>
            </a:r>
            <a:endParaRPr lang="de-DE" sz="2600" dirty="0">
              <a:latin typeface="Arial" panose="020B0604020202020204" pitchFamily="34" charset="0"/>
              <a:cs typeface="Arial" panose="020B0604020202020204" pitchFamily="34" charset="0"/>
            </a:endParaRPr>
          </a:p>
          <a:p>
            <a:pPr lvl="1"/>
            <a:r>
              <a:rPr lang="en-GB" sz="2600" dirty="0">
                <a:latin typeface="Arial" panose="020B0604020202020204" pitchFamily="34" charset="0"/>
                <a:cs typeface="Arial" panose="020B0604020202020204" pitchFamily="34" charset="0"/>
              </a:rPr>
              <a:t>Improving efficiency and the use of resources</a:t>
            </a:r>
            <a:endParaRPr lang="de-DE" sz="2600" dirty="0">
              <a:latin typeface="Arial" panose="020B0604020202020204" pitchFamily="34" charset="0"/>
              <a:cs typeface="Arial" panose="020B0604020202020204" pitchFamily="34" charset="0"/>
            </a:endParaRPr>
          </a:p>
          <a:p>
            <a:pPr lvl="1"/>
            <a:r>
              <a:rPr lang="en-GB" sz="2600" dirty="0">
                <a:latin typeface="Arial" panose="020B0604020202020204" pitchFamily="34" charset="0"/>
                <a:cs typeface="Arial" panose="020B0604020202020204" pitchFamily="34" charset="0"/>
              </a:rPr>
              <a:t>Increase cost awareness and cost transparency</a:t>
            </a:r>
            <a:endParaRPr lang="de-DE" sz="2600" dirty="0">
              <a:latin typeface="Arial" panose="020B0604020202020204" pitchFamily="34" charset="0"/>
              <a:cs typeface="Arial" panose="020B0604020202020204" pitchFamily="34" charset="0"/>
            </a:endParaRPr>
          </a:p>
          <a:p>
            <a:pPr lvl="1"/>
            <a:r>
              <a:rPr lang="en-GB" sz="2600" dirty="0">
                <a:latin typeface="Arial" panose="020B0604020202020204" pitchFamily="34" charset="0"/>
                <a:cs typeface="Arial" panose="020B0604020202020204" pitchFamily="34" charset="0"/>
              </a:rPr>
              <a:t>Continuation of the organisation </a:t>
            </a:r>
            <a:endParaRPr lang="de-DE" sz="2600" dirty="0">
              <a:latin typeface="Arial" panose="020B0604020202020204" pitchFamily="34" charset="0"/>
              <a:cs typeface="Arial" panose="020B0604020202020204" pitchFamily="34" charset="0"/>
            </a:endParaRPr>
          </a:p>
          <a:p>
            <a:pPr marL="0" indent="0">
              <a:buNone/>
            </a:pPr>
            <a:r>
              <a:rPr lang="en-GB" sz="2600" dirty="0">
                <a:latin typeface="Arial" panose="020B0604020202020204" pitchFamily="34" charset="0"/>
                <a:cs typeface="Arial" panose="020B0604020202020204" pitchFamily="34" charset="0"/>
              </a:rPr>
              <a:t>Particular points for organisations in the Social Economy:</a:t>
            </a:r>
            <a:endParaRPr lang="de-DE" sz="2600" dirty="0">
              <a:latin typeface="Arial" panose="020B0604020202020204" pitchFamily="34" charset="0"/>
              <a:cs typeface="Arial" panose="020B0604020202020204" pitchFamily="34" charset="0"/>
            </a:endParaRPr>
          </a:p>
          <a:p>
            <a:pPr lvl="1"/>
            <a:r>
              <a:rPr lang="en-GB" sz="2600" dirty="0">
                <a:latin typeface="Arial" panose="020B0604020202020204" pitchFamily="34" charset="0"/>
                <a:cs typeface="Arial" panose="020B0604020202020204" pitchFamily="34" charset="0"/>
              </a:rPr>
              <a:t>Improvement of the argumentation position towards external parties (funding bodies)</a:t>
            </a:r>
            <a:endParaRPr lang="de-DE" sz="2600" dirty="0">
              <a:latin typeface="Arial" panose="020B0604020202020204" pitchFamily="34" charset="0"/>
              <a:cs typeface="Arial" panose="020B0604020202020204" pitchFamily="34" charset="0"/>
            </a:endParaRPr>
          </a:p>
          <a:p>
            <a:pPr lvl="1"/>
            <a:r>
              <a:rPr lang="en-GB" sz="2600" dirty="0">
                <a:latin typeface="Arial" panose="020B0604020202020204" pitchFamily="34" charset="0"/>
                <a:cs typeface="Arial" panose="020B0604020202020204" pitchFamily="34" charset="0"/>
              </a:rPr>
              <a:t>Fulfilment of the mission (producing impact)</a:t>
            </a:r>
            <a:endParaRPr lang="de-DE" sz="2600" dirty="0">
              <a:latin typeface="Arial" panose="020B0604020202020204" pitchFamily="34" charset="0"/>
              <a:cs typeface="Arial" panose="020B0604020202020204" pitchFamily="34" charset="0"/>
            </a:endParaRPr>
          </a:p>
          <a:p>
            <a:pPr lvl="0"/>
            <a:endParaRPr lang="de-DE" sz="2600" dirty="0">
              <a:latin typeface="Arial" panose="020B0604020202020204" pitchFamily="34" charset="0"/>
              <a:cs typeface="Arial" panose="020B0604020202020204" pitchFamily="34" charset="0"/>
            </a:endParaRPr>
          </a:p>
          <a:p>
            <a:endParaRPr lang="de-DE"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8898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p:txBody>
          <a:bodyPr>
            <a:normAutofit/>
          </a:bodyPr>
          <a:lstStyle/>
          <a:p>
            <a:r>
              <a:rPr lang="de-DE" dirty="0" err="1">
                <a:latin typeface="Arial" panose="020B0604020202020204" pitchFamily="34" charset="0"/>
                <a:cs typeface="Arial" panose="020B0604020202020204" pitchFamily="34" charset="0"/>
              </a:rPr>
              <a:t>Objectives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and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key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figures</a:t>
            </a:r>
            <a:r>
              <a:rPr lang="de-DE" dirty="0">
                <a:latin typeface="Arial" panose="020B0604020202020204" pitchFamily="34" charset="0"/>
                <a:cs typeface="Arial" panose="020B0604020202020204" pitchFamily="34" charset="0"/>
              </a:rPr>
              <a:t> </a:t>
            </a:r>
          </a:p>
        </p:txBody>
      </p:sp>
      <p:sp>
        <p:nvSpPr>
          <p:cNvPr id="3" name="Inhaltsplatzhalter 2"/>
          <p:cNvSpPr>
            <a:spLocks noGrp="1"/>
          </p:cNvSpPr>
          <p:nvPr>
            <p:ph idx="1"/>
          </p:nvPr>
        </p:nvSpPr>
        <p:spPr>
          <a:xfrm>
            <a:off x="838200" y="1690688"/>
            <a:ext cx="10536219" cy="4471927"/>
          </a:xfrm>
        </p:spPr>
        <p:txBody>
          <a:bodyPr>
            <a:normAutofit fontScale="92500" lnSpcReduction="20000"/>
          </a:bodyPr>
          <a:lstStyle/>
          <a:p>
            <a:pPr marL="0" lvl="0" indent="0">
              <a:lnSpc>
                <a:spcPct val="120000"/>
              </a:lnSpc>
              <a:buNone/>
            </a:pPr>
            <a:r>
              <a:rPr lang="de-DE" sz="2400" b="1" dirty="0">
                <a:latin typeface="Arial" panose="020B0604020202020204" pitchFamily="34" charset="0"/>
                <a:cs typeface="Arial" panose="020B0604020202020204" pitchFamily="34" charset="0"/>
              </a:rPr>
              <a:t>In </a:t>
            </a:r>
            <a:r>
              <a:rPr lang="de-DE" sz="2400" b="1" dirty="0" err="1">
                <a:latin typeface="Arial" panose="020B0604020202020204" pitchFamily="34" charset="0"/>
                <a:cs typeface="Arial" panose="020B0604020202020204" pitchFamily="34" charset="0"/>
              </a:rPr>
              <a:t>order</a:t>
            </a:r>
            <a:r>
              <a:rPr lang="de-DE" sz="2400" b="1" dirty="0">
                <a:latin typeface="Arial" panose="020B0604020202020204" pitchFamily="34" charset="0"/>
                <a:cs typeface="Arial" panose="020B0604020202020204" pitchFamily="34" charset="0"/>
              </a:rPr>
              <a:t> to check </a:t>
            </a:r>
            <a:r>
              <a:rPr lang="de-DE" sz="2400" b="1" dirty="0" err="1">
                <a:latin typeface="Arial" panose="020B0604020202020204" pitchFamily="34" charset="0"/>
                <a:cs typeface="Arial" panose="020B0604020202020204" pitchFamily="34" charset="0"/>
              </a:rPr>
              <a:t>these</a:t>
            </a:r>
            <a:r>
              <a:rPr lang="de-DE" sz="2400" b="1" dirty="0">
                <a:latin typeface="Arial" panose="020B0604020202020204" pitchFamily="34" charset="0"/>
                <a:cs typeface="Arial" panose="020B0604020202020204" pitchFamily="34" charset="0"/>
              </a:rPr>
              <a:t> </a:t>
            </a:r>
            <a:r>
              <a:rPr lang="de-DE" sz="2400" b="1" dirty="0" err="1">
                <a:latin typeface="Arial" panose="020B0604020202020204" pitchFamily="34" charset="0"/>
                <a:cs typeface="Arial" panose="020B0604020202020204" pitchFamily="34" charset="0"/>
              </a:rPr>
              <a:t>objectives</a:t>
            </a:r>
            <a:r>
              <a:rPr lang="de-DE" sz="2400" b="1" dirty="0">
                <a:latin typeface="Arial" panose="020B0604020202020204" pitchFamily="34" charset="0"/>
                <a:cs typeface="Arial" panose="020B0604020202020204" pitchFamily="34" charset="0"/>
              </a:rPr>
              <a:t> </a:t>
            </a:r>
            <a:r>
              <a:rPr lang="de-DE" sz="2400" b="1" dirty="0" err="1">
                <a:latin typeface="Arial" panose="020B0604020202020204" pitchFamily="34" charset="0"/>
                <a:cs typeface="Arial" panose="020B0604020202020204" pitchFamily="34" charset="0"/>
              </a:rPr>
              <a:t>key</a:t>
            </a:r>
            <a:r>
              <a:rPr lang="de-DE" sz="2400" b="1" dirty="0">
                <a:latin typeface="Arial" panose="020B0604020202020204" pitchFamily="34" charset="0"/>
                <a:cs typeface="Arial" panose="020B0604020202020204" pitchFamily="34" charset="0"/>
              </a:rPr>
              <a:t> </a:t>
            </a:r>
            <a:r>
              <a:rPr lang="de-DE" sz="2400" b="1" dirty="0" err="1">
                <a:latin typeface="Arial" panose="020B0604020202020204" pitchFamily="34" charset="0"/>
                <a:cs typeface="Arial" panose="020B0604020202020204" pitchFamily="34" charset="0"/>
              </a:rPr>
              <a:t>figures</a:t>
            </a:r>
            <a:r>
              <a:rPr lang="de-DE" sz="2400" b="1" dirty="0">
                <a:latin typeface="Arial" panose="020B0604020202020204" pitchFamily="34" charset="0"/>
                <a:cs typeface="Arial" panose="020B0604020202020204" pitchFamily="34" charset="0"/>
              </a:rPr>
              <a:t> </a:t>
            </a:r>
            <a:r>
              <a:rPr lang="de-DE" sz="2400" b="1" dirty="0" err="1">
                <a:latin typeface="Arial" panose="020B0604020202020204" pitchFamily="34" charset="0"/>
                <a:cs typeface="Arial" panose="020B0604020202020204" pitchFamily="34" charset="0"/>
              </a:rPr>
              <a:t>are</a:t>
            </a:r>
            <a:r>
              <a:rPr lang="de-DE" sz="2400" b="1" dirty="0">
                <a:latin typeface="Arial" panose="020B0604020202020204" pitchFamily="34" charset="0"/>
                <a:cs typeface="Arial" panose="020B0604020202020204" pitchFamily="34" charset="0"/>
              </a:rPr>
              <a:t> </a:t>
            </a:r>
            <a:r>
              <a:rPr lang="de-DE" sz="2400" b="1" dirty="0" err="1">
                <a:latin typeface="Arial" panose="020B0604020202020204" pitchFamily="34" charset="0"/>
                <a:cs typeface="Arial" panose="020B0604020202020204" pitchFamily="34" charset="0"/>
              </a:rPr>
              <a:t>needed</a:t>
            </a:r>
            <a:r>
              <a:rPr lang="de-DE" sz="2400" b="1" dirty="0">
                <a:latin typeface="Arial" panose="020B0604020202020204" pitchFamily="34" charset="0"/>
                <a:cs typeface="Arial" panose="020B0604020202020204" pitchFamily="34" charset="0"/>
              </a:rPr>
              <a:t>! </a:t>
            </a:r>
          </a:p>
          <a:p>
            <a:pPr lvl="0">
              <a:lnSpc>
                <a:spcPct val="120000"/>
              </a:lnSpc>
              <a:buFont typeface="Wingdings" panose="05000000000000000000" pitchFamily="2" charset="2"/>
              <a:buChar char="à"/>
            </a:pPr>
            <a:r>
              <a:rPr lang="en-GB" sz="2400" dirty="0">
                <a:latin typeface="Arial" panose="020B0604020202020204" pitchFamily="34" charset="0"/>
                <a:cs typeface="Arial" panose="020B0604020202020204" pitchFamily="34" charset="0"/>
              </a:rPr>
              <a:t> Key figures: used to present an object in a concentrated, metric form and have to be interpreted</a:t>
            </a:r>
          </a:p>
          <a:p>
            <a:pPr lvl="0">
              <a:lnSpc>
                <a:spcPct val="120000"/>
              </a:lnSpc>
              <a:buFont typeface="Wingdings" panose="05000000000000000000" pitchFamily="2" charset="2"/>
              <a:buChar char="à"/>
            </a:pPr>
            <a:r>
              <a:rPr lang="en-GB" sz="2400" dirty="0">
                <a:latin typeface="Arial" panose="020B0604020202020204" pitchFamily="34" charset="0"/>
                <a:cs typeface="Arial" panose="020B0604020202020204" pitchFamily="34" charset="0"/>
              </a:rPr>
              <a:t> Types of key figures: absolute key figures, relative key figures and key figures measured with indicators </a:t>
            </a:r>
          </a:p>
          <a:p>
            <a:pPr marL="0" indent="0">
              <a:lnSpc>
                <a:spcPct val="120000"/>
              </a:lnSpc>
              <a:buNone/>
            </a:pPr>
            <a:r>
              <a:rPr lang="en-GB" sz="2400" dirty="0">
                <a:latin typeface="Arial" panose="020B0604020202020204" pitchFamily="34" charset="0"/>
                <a:cs typeface="Arial" panose="020B0604020202020204" pitchFamily="34" charset="0"/>
              </a:rPr>
              <a:t>Absolute Key figures: easy to collect, e.g. number of clients or total personnel costs. </a:t>
            </a:r>
            <a:endParaRPr lang="de-DE" sz="2400" dirty="0">
              <a:latin typeface="Arial" panose="020B0604020202020204" pitchFamily="34" charset="0"/>
              <a:cs typeface="Arial" panose="020B0604020202020204" pitchFamily="34" charset="0"/>
            </a:endParaRPr>
          </a:p>
          <a:p>
            <a:pPr marL="0" indent="0">
              <a:lnSpc>
                <a:spcPct val="120000"/>
              </a:lnSpc>
              <a:buNone/>
            </a:pPr>
            <a:r>
              <a:rPr lang="en-GB" sz="2400" dirty="0">
                <a:latin typeface="Arial" panose="020B0604020202020204" pitchFamily="34" charset="0"/>
                <a:cs typeface="Arial" panose="020B0604020202020204" pitchFamily="34" charset="0"/>
              </a:rPr>
              <a:t>Relative Key figures: relative (ratio) numbers are much more informative and several figures are put in relation to each other</a:t>
            </a:r>
          </a:p>
          <a:p>
            <a:pPr marL="0" indent="0">
              <a:lnSpc>
                <a:spcPct val="120000"/>
              </a:lnSpc>
              <a:buNone/>
            </a:pPr>
            <a:r>
              <a:rPr lang="en-GB" sz="2400" dirty="0">
                <a:latin typeface="Arial" panose="020B0604020202020204" pitchFamily="34" charset="0"/>
                <a:cs typeface="Arial" panose="020B0604020202020204" pitchFamily="34" charset="0"/>
              </a:rPr>
              <a:t>Key figures measured with indicators: </a:t>
            </a:r>
            <a:r>
              <a:rPr lang="en-US" sz="2400" dirty="0">
                <a:latin typeface="Arial" panose="020B0604020202020204" pitchFamily="34" charset="0"/>
                <a:cs typeface="Arial" panose="020B0604020202020204" pitchFamily="34" charset="0"/>
              </a:rPr>
              <a:t>determined for soft data, such as client or staff satisfaction</a:t>
            </a:r>
            <a:endParaRPr lang="en-GB" sz="2400" dirty="0">
              <a:latin typeface="Arial" panose="020B0604020202020204" pitchFamily="34" charset="0"/>
              <a:cs typeface="Arial" panose="020B0604020202020204" pitchFamily="34" charset="0"/>
            </a:endParaRPr>
          </a:p>
          <a:p>
            <a:pPr marL="0" indent="0">
              <a:lnSpc>
                <a:spcPct val="120000"/>
              </a:lnSpc>
              <a:buNone/>
            </a:pPr>
            <a:endParaRPr lang="de-DE" sz="2400" dirty="0">
              <a:latin typeface="Arial" panose="020B0604020202020204" pitchFamily="34" charset="0"/>
              <a:cs typeface="Arial" panose="020B0604020202020204" pitchFamily="34" charset="0"/>
            </a:endParaRPr>
          </a:p>
          <a:p>
            <a:endParaRPr lang="de-DE"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4858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p:txBody>
          <a:bodyPr>
            <a:normAutofit/>
          </a:bodyPr>
          <a:lstStyle/>
          <a:p>
            <a:r>
              <a:rPr lang="de-DE" dirty="0" err="1">
                <a:latin typeface="Arial" panose="020B0604020202020204" pitchFamily="34" charset="0"/>
                <a:cs typeface="Arial" panose="020B0604020202020204" pitchFamily="34" charset="0"/>
              </a:rPr>
              <a:t>Objectives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and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key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figures</a:t>
            </a:r>
            <a:r>
              <a:rPr lang="de-DE" dirty="0">
                <a:latin typeface="Arial" panose="020B0604020202020204" pitchFamily="34" charset="0"/>
                <a:cs typeface="Arial" panose="020B0604020202020204" pitchFamily="34" charset="0"/>
              </a:rPr>
              <a:t> </a:t>
            </a:r>
          </a:p>
        </p:txBody>
      </p:sp>
      <p:sp>
        <p:nvSpPr>
          <p:cNvPr id="3" name="Inhaltsplatzhalter 2"/>
          <p:cNvSpPr>
            <a:spLocks noGrp="1"/>
          </p:cNvSpPr>
          <p:nvPr>
            <p:ph idx="1"/>
          </p:nvPr>
        </p:nvSpPr>
        <p:spPr/>
        <p:txBody>
          <a:bodyPr>
            <a:normAutofit/>
          </a:bodyPr>
          <a:lstStyle/>
          <a:p>
            <a:pPr marL="0" lvl="0" indent="0">
              <a:lnSpc>
                <a:spcPct val="120000"/>
              </a:lnSpc>
              <a:buNone/>
            </a:pPr>
            <a:r>
              <a:rPr lang="de-DE" sz="2600" dirty="0">
                <a:latin typeface="Arial" panose="020B0604020202020204" pitchFamily="34" charset="0"/>
                <a:cs typeface="Arial" panose="020B0604020202020204" pitchFamily="34" charset="0"/>
              </a:rPr>
              <a:t>Key </a:t>
            </a:r>
            <a:r>
              <a:rPr lang="de-DE" sz="2600" dirty="0" err="1">
                <a:latin typeface="Arial" panose="020B0604020202020204" pitchFamily="34" charset="0"/>
                <a:cs typeface="Arial" panose="020B0604020202020204" pitchFamily="34" charset="0"/>
              </a:rPr>
              <a:t>figures</a:t>
            </a:r>
            <a:r>
              <a:rPr lang="de-DE" sz="2600" dirty="0">
                <a:latin typeface="Arial" panose="020B0604020202020204" pitchFamily="34" charset="0"/>
                <a:cs typeface="Arial" panose="020B0604020202020204" pitchFamily="34" charset="0"/>
              </a:rPr>
              <a:t>: easy </a:t>
            </a:r>
            <a:r>
              <a:rPr lang="de-DE" sz="2600" dirty="0" err="1">
                <a:latin typeface="Arial" panose="020B0604020202020204" pitchFamily="34" charset="0"/>
                <a:cs typeface="Arial" panose="020B0604020202020204" pitchFamily="34" charset="0"/>
              </a:rPr>
              <a:t>to</a:t>
            </a:r>
            <a:r>
              <a:rPr lang="de-DE" sz="2600" dirty="0">
                <a:latin typeface="Arial" panose="020B0604020202020204" pitchFamily="34" charset="0"/>
                <a:cs typeface="Arial" panose="020B0604020202020204" pitchFamily="34" charset="0"/>
              </a:rPr>
              <a:t> </a:t>
            </a:r>
            <a:r>
              <a:rPr lang="de-DE" sz="2600" dirty="0" err="1">
                <a:latin typeface="Arial" panose="020B0604020202020204" pitchFamily="34" charset="0"/>
                <a:cs typeface="Arial" panose="020B0604020202020204" pitchFamily="34" charset="0"/>
              </a:rPr>
              <a:t>collect</a:t>
            </a:r>
            <a:r>
              <a:rPr lang="de-DE" sz="2600" dirty="0">
                <a:latin typeface="Arial" panose="020B0604020202020204" pitchFamily="34" charset="0"/>
                <a:cs typeface="Arial" panose="020B0604020202020204" pitchFamily="34" charset="0"/>
              </a:rPr>
              <a:t> </a:t>
            </a:r>
            <a:r>
              <a:rPr lang="de-DE" sz="2600" dirty="0" err="1">
                <a:latin typeface="Arial" panose="020B0604020202020204" pitchFamily="34" charset="0"/>
                <a:cs typeface="Arial" panose="020B0604020202020204" pitchFamily="34" charset="0"/>
              </a:rPr>
              <a:t>and</a:t>
            </a:r>
            <a:r>
              <a:rPr lang="de-DE" sz="2600" dirty="0">
                <a:latin typeface="Arial" panose="020B0604020202020204" pitchFamily="34" charset="0"/>
                <a:cs typeface="Arial" panose="020B0604020202020204" pitchFamily="34" charset="0"/>
              </a:rPr>
              <a:t> </a:t>
            </a:r>
            <a:r>
              <a:rPr lang="de-DE" sz="2600" dirty="0" err="1">
                <a:latin typeface="Arial" panose="020B0604020202020204" pitchFamily="34" charset="0"/>
                <a:cs typeface="Arial" panose="020B0604020202020204" pitchFamily="34" charset="0"/>
              </a:rPr>
              <a:t>designed</a:t>
            </a:r>
            <a:r>
              <a:rPr lang="de-DE" sz="2600" dirty="0">
                <a:latin typeface="Arial" panose="020B0604020202020204" pitchFamily="34" charset="0"/>
                <a:cs typeface="Arial" panose="020B0604020202020204" pitchFamily="34" charset="0"/>
              </a:rPr>
              <a:t> </a:t>
            </a:r>
            <a:r>
              <a:rPr lang="de-DE" sz="2600" dirty="0" err="1">
                <a:latin typeface="Arial" panose="020B0604020202020204" pitchFamily="34" charset="0"/>
                <a:cs typeface="Arial" panose="020B0604020202020204" pitchFamily="34" charset="0"/>
              </a:rPr>
              <a:t>by</a:t>
            </a:r>
            <a:r>
              <a:rPr lang="de-DE" sz="2600" dirty="0">
                <a:latin typeface="Arial" panose="020B0604020202020204" pitchFamily="34" charset="0"/>
                <a:cs typeface="Arial" panose="020B0604020202020204" pitchFamily="34" charset="0"/>
              </a:rPr>
              <a:t> </a:t>
            </a:r>
            <a:r>
              <a:rPr lang="de-DE" sz="2600" dirty="0" err="1">
                <a:latin typeface="Arial" panose="020B0604020202020204" pitchFamily="34" charset="0"/>
                <a:cs typeface="Arial" panose="020B0604020202020204" pitchFamily="34" charset="0"/>
              </a:rPr>
              <a:t>the</a:t>
            </a:r>
            <a:r>
              <a:rPr lang="de-DE" sz="2600" dirty="0">
                <a:latin typeface="Arial" panose="020B0604020202020204" pitchFamily="34" charset="0"/>
                <a:cs typeface="Arial" panose="020B0604020202020204" pitchFamily="34" charset="0"/>
              </a:rPr>
              <a:t> SMART-System </a:t>
            </a:r>
          </a:p>
          <a:p>
            <a:pPr lvl="0"/>
            <a:r>
              <a:rPr lang="en-GB" sz="2600" b="1" dirty="0">
                <a:latin typeface="Arial" panose="020B0604020202020204" pitchFamily="34" charset="0"/>
                <a:cs typeface="Arial" panose="020B0604020202020204" pitchFamily="34" charset="0"/>
              </a:rPr>
              <a:t>S</a:t>
            </a:r>
            <a:r>
              <a:rPr lang="en-GB" sz="2600" dirty="0">
                <a:latin typeface="Arial" panose="020B0604020202020204" pitchFamily="34" charset="0"/>
                <a:cs typeface="Arial" panose="020B0604020202020204" pitchFamily="34" charset="0"/>
              </a:rPr>
              <a:t> – specific: Which predefined goal should be measured by using a key figure?</a:t>
            </a:r>
            <a:endParaRPr lang="de-DE" sz="2600" dirty="0">
              <a:latin typeface="Arial" panose="020B0604020202020204" pitchFamily="34" charset="0"/>
              <a:cs typeface="Arial" panose="020B0604020202020204" pitchFamily="34" charset="0"/>
            </a:endParaRPr>
          </a:p>
          <a:p>
            <a:pPr lvl="0"/>
            <a:r>
              <a:rPr lang="en-GB" sz="2600" b="1" dirty="0">
                <a:latin typeface="Arial" panose="020B0604020202020204" pitchFamily="34" charset="0"/>
                <a:cs typeface="Arial" panose="020B0604020202020204" pitchFamily="34" charset="0"/>
              </a:rPr>
              <a:t>M</a:t>
            </a:r>
            <a:r>
              <a:rPr lang="en-GB" sz="2600" dirty="0">
                <a:latin typeface="Arial" panose="020B0604020202020204" pitchFamily="34" charset="0"/>
                <a:cs typeface="Arial" panose="020B0604020202020204" pitchFamily="34" charset="0"/>
              </a:rPr>
              <a:t> – measurable: What measurable data are used? </a:t>
            </a:r>
            <a:endParaRPr lang="de-DE" sz="2600" dirty="0">
              <a:latin typeface="Arial" panose="020B0604020202020204" pitchFamily="34" charset="0"/>
              <a:cs typeface="Arial" panose="020B0604020202020204" pitchFamily="34" charset="0"/>
            </a:endParaRPr>
          </a:p>
          <a:p>
            <a:pPr lvl="0"/>
            <a:r>
              <a:rPr lang="en-GB" sz="2600" b="1" dirty="0">
                <a:latin typeface="Arial" panose="020B0604020202020204" pitchFamily="34" charset="0"/>
                <a:cs typeface="Arial" panose="020B0604020202020204" pitchFamily="34" charset="0"/>
              </a:rPr>
              <a:t>A</a:t>
            </a:r>
            <a:r>
              <a:rPr lang="en-GB" sz="2600" dirty="0">
                <a:latin typeface="Arial" panose="020B0604020202020204" pitchFamily="34" charset="0"/>
                <a:cs typeface="Arial" panose="020B0604020202020204" pitchFamily="34" charset="0"/>
              </a:rPr>
              <a:t> – achievable: Is the measurement of the indicator realisable?</a:t>
            </a:r>
            <a:endParaRPr lang="de-DE" sz="2600" dirty="0">
              <a:latin typeface="Arial" panose="020B0604020202020204" pitchFamily="34" charset="0"/>
              <a:cs typeface="Arial" panose="020B0604020202020204" pitchFamily="34" charset="0"/>
            </a:endParaRPr>
          </a:p>
          <a:p>
            <a:pPr lvl="0"/>
            <a:r>
              <a:rPr lang="en-GB" sz="2600" b="1" dirty="0">
                <a:latin typeface="Arial" panose="020B0604020202020204" pitchFamily="34" charset="0"/>
                <a:cs typeface="Arial" panose="020B0604020202020204" pitchFamily="34" charset="0"/>
              </a:rPr>
              <a:t>R</a:t>
            </a:r>
            <a:r>
              <a:rPr lang="en-GB" sz="2600" dirty="0">
                <a:latin typeface="Arial" panose="020B0604020202020204" pitchFamily="34" charset="0"/>
                <a:cs typeface="Arial" panose="020B0604020202020204" pitchFamily="34" charset="0"/>
              </a:rPr>
              <a:t> – realistic: Is the target for the key figure realistic and doable?</a:t>
            </a:r>
            <a:endParaRPr lang="de-DE" sz="2600" dirty="0">
              <a:latin typeface="Arial" panose="020B0604020202020204" pitchFamily="34" charset="0"/>
              <a:cs typeface="Arial" panose="020B0604020202020204" pitchFamily="34" charset="0"/>
            </a:endParaRPr>
          </a:p>
          <a:p>
            <a:pPr lvl="0"/>
            <a:r>
              <a:rPr lang="en-GB" sz="2600" b="1" dirty="0">
                <a:latin typeface="Arial" panose="020B0604020202020204" pitchFamily="34" charset="0"/>
                <a:cs typeface="Arial" panose="020B0604020202020204" pitchFamily="34" charset="0"/>
              </a:rPr>
              <a:t>T</a:t>
            </a:r>
            <a:r>
              <a:rPr lang="en-GB" sz="2600" dirty="0">
                <a:latin typeface="Arial" panose="020B0604020202020204" pitchFamily="34" charset="0"/>
                <a:cs typeface="Arial" panose="020B0604020202020204" pitchFamily="34" charset="0"/>
              </a:rPr>
              <a:t> – terminated: For which time period is the key figure measured?</a:t>
            </a:r>
          </a:p>
          <a:p>
            <a:pPr marL="0" lvl="0" indent="0">
              <a:lnSpc>
                <a:spcPct val="120000"/>
              </a:lnSpc>
              <a:buNone/>
            </a:pPr>
            <a:endParaRPr lang="de-DE" dirty="0">
              <a:latin typeface="Arial" panose="020B0604020202020204" pitchFamily="34" charset="0"/>
              <a:cs typeface="Arial" panose="020B0604020202020204" pitchFamily="34" charset="0"/>
            </a:endParaRPr>
          </a:p>
          <a:p>
            <a:pPr lvl="0"/>
            <a:endParaRPr lang="de-DE" dirty="0">
              <a:latin typeface="Arial" panose="020B0604020202020204" pitchFamily="34" charset="0"/>
              <a:cs typeface="Arial" panose="020B0604020202020204" pitchFamily="34" charset="0"/>
            </a:endParaRPr>
          </a:p>
          <a:p>
            <a:endParaRPr lang="de-DE"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8954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a:xfrm>
            <a:off x="714840" y="289210"/>
            <a:ext cx="9783184" cy="1325563"/>
          </a:xfrm>
        </p:spPr>
        <p:txBody>
          <a:bodyPr>
            <a:normAutofit/>
          </a:bodyPr>
          <a:lstStyle/>
          <a:p>
            <a:r>
              <a:rPr lang="de-DE" dirty="0" err="1">
                <a:latin typeface="Arial" panose="020B0604020202020204" pitchFamily="34" charset="0"/>
                <a:cs typeface="Arial" panose="020B0604020202020204" pitchFamily="34" charset="0"/>
              </a:rPr>
              <a:t>Objectives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and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key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figures</a:t>
            </a:r>
            <a:r>
              <a:rPr lang="de-DE" dirty="0">
                <a:latin typeface="Arial" panose="020B0604020202020204" pitchFamily="34" charset="0"/>
                <a:cs typeface="Arial" panose="020B0604020202020204" pitchFamily="34" charset="0"/>
              </a:rPr>
              <a:t> – </a:t>
            </a:r>
            <a:r>
              <a:rPr lang="de-DE" dirty="0" err="1">
                <a:latin typeface="Arial" panose="020B0604020202020204" pitchFamily="34" charset="0"/>
                <a:cs typeface="Arial" panose="020B0604020202020204" pitchFamily="34" charset="0"/>
              </a:rPr>
              <a:t>examples</a:t>
            </a:r>
            <a:r>
              <a:rPr lang="de-DE" dirty="0">
                <a:latin typeface="Arial" panose="020B0604020202020204" pitchFamily="34" charset="0"/>
                <a:cs typeface="Arial" panose="020B0604020202020204" pitchFamily="34" charset="0"/>
              </a:rPr>
              <a:t>  </a:t>
            </a:r>
          </a:p>
        </p:txBody>
      </p:sp>
      <p:sp>
        <p:nvSpPr>
          <p:cNvPr id="3" name="Inhaltsplatzhalter 2"/>
          <p:cNvSpPr>
            <a:spLocks noGrp="1"/>
          </p:cNvSpPr>
          <p:nvPr>
            <p:ph idx="1"/>
          </p:nvPr>
        </p:nvSpPr>
        <p:spPr/>
        <p:txBody>
          <a:bodyPr>
            <a:normAutofit/>
          </a:bodyPr>
          <a:lstStyle/>
          <a:p>
            <a:pPr marL="0" lvl="0" indent="0">
              <a:lnSpc>
                <a:spcPct val="120000"/>
              </a:lnSpc>
              <a:buNone/>
            </a:pPr>
            <a:endParaRPr lang="de-DE" dirty="0"/>
          </a:p>
          <a:p>
            <a:pPr lvl="0"/>
            <a:endParaRPr lang="de-DE" dirty="0"/>
          </a:p>
          <a:p>
            <a:endParaRPr lang="de-DE" sz="1800" b="1" dirty="0"/>
          </a:p>
        </p:txBody>
      </p:sp>
      <p:graphicFrame>
        <p:nvGraphicFramePr>
          <p:cNvPr id="4" name="Tabelle 3"/>
          <p:cNvGraphicFramePr>
            <a:graphicFrameLocks noGrp="1"/>
          </p:cNvGraphicFramePr>
          <p:nvPr/>
        </p:nvGraphicFramePr>
        <p:xfrm>
          <a:off x="306512" y="1485042"/>
          <a:ext cx="11578976" cy="5083748"/>
        </p:xfrm>
        <a:graphic>
          <a:graphicData uri="http://schemas.openxmlformats.org/drawingml/2006/table">
            <a:tbl>
              <a:tblPr firstRow="1" firstCol="1" bandRow="1">
                <a:tableStyleId>{5C22544A-7EE6-4342-B048-85BDC9FD1C3A}</a:tableStyleId>
              </a:tblPr>
              <a:tblGrid>
                <a:gridCol w="2526346">
                  <a:extLst>
                    <a:ext uri="{9D8B030D-6E8A-4147-A177-3AD203B41FA5}">
                      <a16:colId xmlns:a16="http://schemas.microsoft.com/office/drawing/2014/main" val="1892310306"/>
                    </a:ext>
                  </a:extLst>
                </a:gridCol>
                <a:gridCol w="3444783">
                  <a:extLst>
                    <a:ext uri="{9D8B030D-6E8A-4147-A177-3AD203B41FA5}">
                      <a16:colId xmlns:a16="http://schemas.microsoft.com/office/drawing/2014/main" val="1114926962"/>
                    </a:ext>
                  </a:extLst>
                </a:gridCol>
                <a:gridCol w="5607847">
                  <a:extLst>
                    <a:ext uri="{9D8B030D-6E8A-4147-A177-3AD203B41FA5}">
                      <a16:colId xmlns:a16="http://schemas.microsoft.com/office/drawing/2014/main" val="3620980201"/>
                    </a:ext>
                  </a:extLst>
                </a:gridCol>
              </a:tblGrid>
              <a:tr h="0">
                <a:tc>
                  <a:txBody>
                    <a:bodyPr/>
                    <a:lstStyle/>
                    <a:p>
                      <a:pPr algn="ctr">
                        <a:lnSpc>
                          <a:spcPct val="107000"/>
                        </a:lnSpc>
                        <a:spcAft>
                          <a:spcPts val="0"/>
                        </a:spcAft>
                      </a:pPr>
                      <a:r>
                        <a:rPr lang="en-GB" sz="1600" dirty="0">
                          <a:effectLst/>
                          <a:latin typeface="Arial" panose="020B0604020202020204" pitchFamily="34" charset="0"/>
                          <a:cs typeface="Arial" panose="020B0604020202020204" pitchFamily="34" charset="0"/>
                        </a:rPr>
                        <a:t>Target figure </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solidFill>
                      <a:srgbClr val="009BE8"/>
                    </a:solidFill>
                  </a:tcPr>
                </a:tc>
                <a:tc>
                  <a:txBody>
                    <a:bodyPr/>
                    <a:lstStyle/>
                    <a:p>
                      <a:pPr algn="ctr">
                        <a:lnSpc>
                          <a:spcPct val="107000"/>
                        </a:lnSpc>
                        <a:spcAft>
                          <a:spcPts val="0"/>
                        </a:spcAft>
                      </a:pPr>
                      <a:r>
                        <a:rPr lang="en-GB" sz="1600" dirty="0">
                          <a:effectLst/>
                          <a:latin typeface="Arial" panose="020B0604020202020204" pitchFamily="34" charset="0"/>
                          <a:cs typeface="Arial" panose="020B0604020202020204" pitchFamily="34" charset="0"/>
                        </a:rPr>
                        <a:t>Calculation of key figure (formula)</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solidFill>
                      <a:srgbClr val="009BE8"/>
                    </a:solidFill>
                  </a:tcPr>
                </a:tc>
                <a:tc>
                  <a:txBody>
                    <a:bodyPr/>
                    <a:lstStyle/>
                    <a:p>
                      <a:pPr algn="ctr">
                        <a:lnSpc>
                          <a:spcPct val="107000"/>
                        </a:lnSpc>
                        <a:spcAft>
                          <a:spcPts val="0"/>
                        </a:spcAft>
                      </a:pPr>
                      <a:r>
                        <a:rPr lang="en-GB" sz="1600" dirty="0">
                          <a:effectLst/>
                          <a:latin typeface="Arial" panose="020B0604020202020204" pitchFamily="34" charset="0"/>
                          <a:cs typeface="Arial" panose="020B0604020202020204" pitchFamily="34" charset="0"/>
                        </a:rPr>
                        <a:t>Description </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solidFill>
                      <a:srgbClr val="009BE8"/>
                    </a:solidFill>
                  </a:tcPr>
                </a:tc>
                <a:extLst>
                  <a:ext uri="{0D108BD9-81ED-4DB2-BD59-A6C34878D82A}">
                    <a16:rowId xmlns:a16="http://schemas.microsoft.com/office/drawing/2014/main" val="156426686"/>
                  </a:ext>
                </a:extLst>
              </a:tr>
              <a:tr h="0">
                <a:tc>
                  <a:txBody>
                    <a:bodyPr/>
                    <a:lstStyle/>
                    <a:p>
                      <a:pPr>
                        <a:lnSpc>
                          <a:spcPct val="107000"/>
                        </a:lnSpc>
                        <a:spcAft>
                          <a:spcPts val="0"/>
                        </a:spcAft>
                      </a:pPr>
                      <a:r>
                        <a:rPr lang="en-GB" sz="1600" dirty="0">
                          <a:effectLst/>
                          <a:latin typeface="Arial" panose="020B0604020202020204" pitchFamily="34" charset="0"/>
                          <a:cs typeface="Arial" panose="020B0604020202020204" pitchFamily="34" charset="0"/>
                        </a:rPr>
                        <a:t>Personnel costs per day of care</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solidFill>
                      <a:srgbClr val="009BE8"/>
                    </a:solidFill>
                  </a:tcPr>
                </a:tc>
                <a:tc>
                  <a:txBody>
                    <a:bodyPr/>
                    <a:lstStyle/>
                    <a:p>
                      <a:pPr>
                        <a:lnSpc>
                          <a:spcPts val="1200"/>
                        </a:lnSpc>
                        <a:spcAft>
                          <a:spcPts val="0"/>
                        </a:spcAft>
                      </a:pPr>
                      <a:r>
                        <a:rPr lang="en-GB" sz="1600" dirty="0">
                          <a:effectLst/>
                          <a:latin typeface="Arial" panose="020B0604020202020204" pitchFamily="34" charset="0"/>
                          <a:cs typeface="Arial" panose="020B0604020202020204" pitchFamily="34" charset="0"/>
                        </a:rPr>
                        <a:t>      personnel cost</a:t>
                      </a:r>
                      <a:endParaRPr lang="de-DE" sz="1600" dirty="0">
                        <a:effectLst/>
                        <a:latin typeface="Arial" panose="020B0604020202020204" pitchFamily="34" charset="0"/>
                        <a:cs typeface="Arial" panose="020B0604020202020204" pitchFamily="34" charset="0"/>
                      </a:endParaRPr>
                    </a:p>
                    <a:p>
                      <a:pPr>
                        <a:lnSpc>
                          <a:spcPts val="1200"/>
                        </a:lnSpc>
                        <a:spcAft>
                          <a:spcPts val="0"/>
                        </a:spcAft>
                        <a:tabLst>
                          <a:tab pos="449580" algn="l"/>
                          <a:tab pos="1009650" algn="l"/>
                        </a:tabLst>
                      </a:pPr>
                      <a:r>
                        <a:rPr lang="en-GB" sz="1600" dirty="0">
                          <a:effectLst/>
                          <a:latin typeface="Arial" panose="020B0604020202020204" pitchFamily="34" charset="0"/>
                          <a:cs typeface="Arial" panose="020B0604020202020204" pitchFamily="34" charset="0"/>
                        </a:rPr>
                        <a:t>= </a:t>
                      </a:r>
                      <a:endParaRPr lang="de-DE" sz="1600" dirty="0">
                        <a:effectLst/>
                        <a:latin typeface="Arial" panose="020B0604020202020204" pitchFamily="34" charset="0"/>
                        <a:cs typeface="Arial" panose="020B0604020202020204" pitchFamily="34" charset="0"/>
                      </a:endParaRPr>
                    </a:p>
                    <a:p>
                      <a:pPr>
                        <a:lnSpc>
                          <a:spcPts val="1200"/>
                        </a:lnSpc>
                        <a:spcAft>
                          <a:spcPts val="0"/>
                        </a:spcAft>
                        <a:tabLst>
                          <a:tab pos="449580" algn="l"/>
                          <a:tab pos="1009650" algn="l"/>
                        </a:tabLst>
                      </a:pPr>
                      <a:r>
                        <a:rPr lang="en-GB" sz="1600" dirty="0">
                          <a:effectLst/>
                          <a:latin typeface="Arial" panose="020B0604020202020204" pitchFamily="34" charset="0"/>
                          <a:cs typeface="Arial" panose="020B0604020202020204" pitchFamily="34" charset="0"/>
                        </a:rPr>
                        <a:t>      day of care </a:t>
                      </a:r>
                      <a:endParaRPr lang="de-DE" sz="1600" dirty="0">
                        <a:effectLst/>
                        <a:latin typeface="Arial" panose="020B0604020202020204" pitchFamily="34" charset="0"/>
                        <a:cs typeface="Arial" panose="020B0604020202020204" pitchFamily="34" charset="0"/>
                      </a:endParaRPr>
                    </a:p>
                    <a:p>
                      <a:pPr algn="ctr">
                        <a:lnSpc>
                          <a:spcPct val="107000"/>
                        </a:lnSpc>
                        <a:spcAft>
                          <a:spcPts val="0"/>
                        </a:spcAft>
                      </a:pPr>
                      <a:r>
                        <a:rPr lang="en-GB" sz="1600" dirty="0">
                          <a:effectLst/>
                          <a:latin typeface="Arial" panose="020B0604020202020204" pitchFamily="34" charset="0"/>
                          <a:cs typeface="Arial" panose="020B0604020202020204" pitchFamily="34" charset="0"/>
                        </a:rPr>
                        <a:t> </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solidFill>
                      <a:srgbClr val="009BE8">
                        <a:alpha val="9804"/>
                      </a:srgbClr>
                    </a:solidFill>
                  </a:tcPr>
                </a:tc>
                <a:tc>
                  <a:txBody>
                    <a:bodyPr/>
                    <a:lstStyle/>
                    <a:p>
                      <a:pPr>
                        <a:lnSpc>
                          <a:spcPct val="107000"/>
                        </a:lnSpc>
                        <a:spcAft>
                          <a:spcPts val="0"/>
                        </a:spcAft>
                      </a:pPr>
                      <a:r>
                        <a:rPr lang="en-GB" sz="1600" dirty="0">
                          <a:effectLst/>
                          <a:latin typeface="Arial" panose="020B0604020202020204" pitchFamily="34" charset="0"/>
                          <a:cs typeface="Arial" panose="020B0604020202020204" pitchFamily="34" charset="0"/>
                        </a:rPr>
                        <a:t>Shows how much personnel costs are required for one day of care. The key figure is used for time series comparison (change within time periods, such as month or year) and for intercompany comparison.</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solidFill>
                      <a:srgbClr val="009BE8">
                        <a:alpha val="9804"/>
                      </a:srgbClr>
                    </a:solidFill>
                  </a:tcPr>
                </a:tc>
                <a:extLst>
                  <a:ext uri="{0D108BD9-81ED-4DB2-BD59-A6C34878D82A}">
                    <a16:rowId xmlns:a16="http://schemas.microsoft.com/office/drawing/2014/main" val="2651332904"/>
                  </a:ext>
                </a:extLst>
              </a:tr>
              <a:tr h="0">
                <a:tc>
                  <a:txBody>
                    <a:bodyPr/>
                    <a:lstStyle/>
                    <a:p>
                      <a:pPr>
                        <a:lnSpc>
                          <a:spcPct val="107000"/>
                        </a:lnSpc>
                        <a:spcAft>
                          <a:spcPts val="0"/>
                        </a:spcAft>
                      </a:pPr>
                      <a:r>
                        <a:rPr lang="en-GB" sz="1600" dirty="0">
                          <a:effectLst/>
                          <a:latin typeface="Arial" panose="020B0604020202020204" pitchFamily="34" charset="0"/>
                          <a:cs typeface="Arial" panose="020B0604020202020204" pitchFamily="34" charset="0"/>
                        </a:rPr>
                        <a:t>Personnel intensity</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solidFill>
                      <a:srgbClr val="009BE8"/>
                    </a:solidFill>
                  </a:tcPr>
                </a:tc>
                <a:tc>
                  <a:txBody>
                    <a:bodyPr/>
                    <a:lstStyle/>
                    <a:p>
                      <a:pPr>
                        <a:lnSpc>
                          <a:spcPts val="1200"/>
                        </a:lnSpc>
                        <a:spcAft>
                          <a:spcPts val="0"/>
                        </a:spcAft>
                      </a:pPr>
                      <a:r>
                        <a:rPr lang="en-GB" sz="1600" dirty="0">
                          <a:effectLst/>
                          <a:latin typeface="Arial" panose="020B0604020202020204" pitchFamily="34" charset="0"/>
                          <a:cs typeface="Arial" panose="020B0604020202020204" pitchFamily="34" charset="0"/>
                        </a:rPr>
                        <a:t>      personnel cost</a:t>
                      </a:r>
                      <a:endParaRPr lang="de-DE" sz="1600" dirty="0">
                        <a:effectLst/>
                        <a:latin typeface="Arial" panose="020B0604020202020204" pitchFamily="34" charset="0"/>
                        <a:cs typeface="Arial" panose="020B0604020202020204" pitchFamily="34" charset="0"/>
                      </a:endParaRPr>
                    </a:p>
                    <a:p>
                      <a:pPr>
                        <a:lnSpc>
                          <a:spcPts val="1200"/>
                        </a:lnSpc>
                        <a:spcAft>
                          <a:spcPts val="0"/>
                        </a:spcAft>
                        <a:tabLst>
                          <a:tab pos="449580" algn="l"/>
                          <a:tab pos="1009650" algn="l"/>
                        </a:tabLst>
                      </a:pPr>
                      <a:r>
                        <a:rPr lang="en-GB" sz="1600" dirty="0">
                          <a:effectLst/>
                          <a:latin typeface="Arial" panose="020B0604020202020204" pitchFamily="34" charset="0"/>
                          <a:cs typeface="Arial" panose="020B0604020202020204" pitchFamily="34" charset="0"/>
                        </a:rPr>
                        <a:t>= 		               * 100</a:t>
                      </a:r>
                      <a:endParaRPr lang="de-DE" sz="1600" dirty="0">
                        <a:effectLst/>
                        <a:latin typeface="Arial" panose="020B0604020202020204" pitchFamily="34" charset="0"/>
                        <a:cs typeface="Arial" panose="020B0604020202020204" pitchFamily="34" charset="0"/>
                      </a:endParaRPr>
                    </a:p>
                    <a:p>
                      <a:pPr>
                        <a:lnSpc>
                          <a:spcPts val="1200"/>
                        </a:lnSpc>
                        <a:spcAft>
                          <a:spcPts val="0"/>
                        </a:spcAft>
                        <a:tabLst>
                          <a:tab pos="449580" algn="l"/>
                          <a:tab pos="1009650" algn="l"/>
                        </a:tabLst>
                      </a:pPr>
                      <a:r>
                        <a:rPr lang="en-GB" sz="1600" dirty="0">
                          <a:effectLst/>
                          <a:latin typeface="Arial" panose="020B0604020202020204" pitchFamily="34" charset="0"/>
                          <a:cs typeface="Arial" panose="020B0604020202020204" pitchFamily="34" charset="0"/>
                        </a:rPr>
                        <a:t>      turnover  </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solidFill>
                      <a:srgbClr val="009BE8">
                        <a:alpha val="9804"/>
                      </a:srgbClr>
                    </a:solidFill>
                  </a:tcPr>
                </a:tc>
                <a:tc>
                  <a:txBody>
                    <a:bodyPr/>
                    <a:lstStyle/>
                    <a:p>
                      <a:pPr>
                        <a:lnSpc>
                          <a:spcPct val="107000"/>
                        </a:lnSpc>
                        <a:spcAft>
                          <a:spcPts val="0"/>
                        </a:spcAft>
                      </a:pPr>
                      <a:r>
                        <a:rPr lang="en-GB" sz="1600" dirty="0">
                          <a:effectLst/>
                          <a:latin typeface="Arial" panose="020B0604020202020204" pitchFamily="34" charset="0"/>
                          <a:cs typeface="Arial" panose="020B0604020202020204" pitchFamily="34" charset="0"/>
                        </a:rPr>
                        <a:t>This key figure shows how high the share of personnel costs in turnover is in percent.</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solidFill>
                      <a:srgbClr val="009BE8">
                        <a:alpha val="9804"/>
                      </a:srgbClr>
                    </a:solidFill>
                  </a:tcPr>
                </a:tc>
                <a:extLst>
                  <a:ext uri="{0D108BD9-81ED-4DB2-BD59-A6C34878D82A}">
                    <a16:rowId xmlns:a16="http://schemas.microsoft.com/office/drawing/2014/main" val="3140617277"/>
                  </a:ext>
                </a:extLst>
              </a:tr>
              <a:tr h="0">
                <a:tc>
                  <a:txBody>
                    <a:bodyPr/>
                    <a:lstStyle/>
                    <a:p>
                      <a:pPr>
                        <a:lnSpc>
                          <a:spcPct val="107000"/>
                        </a:lnSpc>
                        <a:spcAft>
                          <a:spcPts val="0"/>
                        </a:spcAft>
                      </a:pPr>
                      <a:r>
                        <a:rPr lang="en-GB" sz="1600" dirty="0">
                          <a:effectLst/>
                          <a:latin typeface="Arial" panose="020B0604020202020204" pitchFamily="34" charset="0"/>
                          <a:cs typeface="Arial" panose="020B0604020202020204" pitchFamily="34" charset="0"/>
                        </a:rPr>
                        <a:t>Overtime rate</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solidFill>
                      <a:srgbClr val="009BE8"/>
                    </a:solidFill>
                  </a:tcPr>
                </a:tc>
                <a:tc>
                  <a:txBody>
                    <a:bodyPr/>
                    <a:lstStyle/>
                    <a:p>
                      <a:pPr>
                        <a:lnSpc>
                          <a:spcPts val="1200"/>
                        </a:lnSpc>
                        <a:spcAft>
                          <a:spcPts val="0"/>
                        </a:spcAft>
                      </a:pPr>
                      <a:r>
                        <a:rPr lang="en-GB" sz="1600" dirty="0">
                          <a:effectLst/>
                          <a:latin typeface="Arial" panose="020B0604020202020204" pitchFamily="34" charset="0"/>
                          <a:cs typeface="Arial" panose="020B0604020202020204" pitchFamily="34" charset="0"/>
                        </a:rPr>
                        <a:t>      overtime hours </a:t>
                      </a:r>
                      <a:endParaRPr lang="de-DE" sz="1600" dirty="0">
                        <a:effectLst/>
                        <a:latin typeface="Arial" panose="020B0604020202020204" pitchFamily="34" charset="0"/>
                        <a:cs typeface="Arial" panose="020B0604020202020204" pitchFamily="34" charset="0"/>
                      </a:endParaRPr>
                    </a:p>
                    <a:p>
                      <a:pPr>
                        <a:lnSpc>
                          <a:spcPts val="1200"/>
                        </a:lnSpc>
                        <a:spcAft>
                          <a:spcPts val="0"/>
                        </a:spcAft>
                        <a:tabLst>
                          <a:tab pos="449580" algn="l"/>
                          <a:tab pos="1009650" algn="l"/>
                        </a:tabLst>
                      </a:pPr>
                      <a:r>
                        <a:rPr lang="en-GB" sz="1600" dirty="0">
                          <a:effectLst/>
                          <a:latin typeface="Arial" panose="020B0604020202020204" pitchFamily="34" charset="0"/>
                          <a:cs typeface="Arial" panose="020B0604020202020204" pitchFamily="34" charset="0"/>
                        </a:rPr>
                        <a:t>= 		                           * 100</a:t>
                      </a:r>
                      <a:endParaRPr lang="de-DE" sz="1600" dirty="0">
                        <a:effectLst/>
                        <a:latin typeface="Arial" panose="020B0604020202020204" pitchFamily="34" charset="0"/>
                        <a:cs typeface="Arial" panose="020B0604020202020204" pitchFamily="34" charset="0"/>
                      </a:endParaRPr>
                    </a:p>
                    <a:p>
                      <a:pPr>
                        <a:lnSpc>
                          <a:spcPts val="1200"/>
                        </a:lnSpc>
                        <a:spcAft>
                          <a:spcPts val="0"/>
                        </a:spcAft>
                        <a:tabLst>
                          <a:tab pos="449580" algn="l"/>
                          <a:tab pos="1009650" algn="l"/>
                        </a:tabLst>
                      </a:pPr>
                      <a:r>
                        <a:rPr lang="en-GB" sz="1600" dirty="0">
                          <a:effectLst/>
                          <a:latin typeface="Arial" panose="020B0604020202020204" pitchFamily="34" charset="0"/>
                          <a:cs typeface="Arial" panose="020B0604020202020204" pitchFamily="34" charset="0"/>
                        </a:rPr>
                        <a:t>      Planned working hours   </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solidFill>
                      <a:srgbClr val="009BE8">
                        <a:alpha val="9804"/>
                      </a:srgbClr>
                    </a:solidFill>
                  </a:tcPr>
                </a:tc>
                <a:tc>
                  <a:txBody>
                    <a:bodyPr/>
                    <a:lstStyle/>
                    <a:p>
                      <a:pPr>
                        <a:lnSpc>
                          <a:spcPct val="107000"/>
                        </a:lnSpc>
                        <a:spcAft>
                          <a:spcPts val="0"/>
                        </a:spcAft>
                      </a:pPr>
                      <a:r>
                        <a:rPr lang="en-GB" sz="1600" dirty="0">
                          <a:effectLst/>
                          <a:latin typeface="Arial" panose="020B0604020202020204" pitchFamily="34" charset="0"/>
                          <a:cs typeface="Arial" panose="020B0604020202020204" pitchFamily="34" charset="0"/>
                        </a:rPr>
                        <a:t>This indicator shows the overtime rate. If it is high or increases over a period of time, it points to a staffing (cost) problem.</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solidFill>
                      <a:srgbClr val="009BE8">
                        <a:alpha val="9804"/>
                      </a:srgbClr>
                    </a:solidFill>
                  </a:tcPr>
                </a:tc>
                <a:extLst>
                  <a:ext uri="{0D108BD9-81ED-4DB2-BD59-A6C34878D82A}">
                    <a16:rowId xmlns:a16="http://schemas.microsoft.com/office/drawing/2014/main" val="2440328492"/>
                  </a:ext>
                </a:extLst>
              </a:tr>
              <a:tr h="0">
                <a:tc>
                  <a:txBody>
                    <a:bodyPr/>
                    <a:lstStyle/>
                    <a:p>
                      <a:pPr>
                        <a:lnSpc>
                          <a:spcPct val="107000"/>
                        </a:lnSpc>
                        <a:spcAft>
                          <a:spcPts val="0"/>
                        </a:spcAft>
                      </a:pPr>
                      <a:r>
                        <a:rPr lang="en-GB" sz="1600" dirty="0">
                          <a:effectLst/>
                          <a:latin typeface="Arial" panose="020B0604020202020204" pitchFamily="34" charset="0"/>
                          <a:cs typeface="Arial" panose="020B0604020202020204" pitchFamily="34" charset="0"/>
                        </a:rPr>
                        <a:t>Profit (balanced budget)</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solidFill>
                      <a:srgbClr val="009BE8"/>
                    </a:solidFill>
                  </a:tcPr>
                </a:tc>
                <a:tc>
                  <a:txBody>
                    <a:bodyPr/>
                    <a:lstStyle/>
                    <a:p>
                      <a:pPr marL="276225" indent="-266700">
                        <a:lnSpc>
                          <a:spcPts val="1200"/>
                        </a:lnSpc>
                        <a:spcAft>
                          <a:spcPts val="0"/>
                        </a:spcAft>
                        <a:tabLst>
                          <a:tab pos="449263" algn="l"/>
                          <a:tab pos="1009650" algn="l"/>
                        </a:tabLst>
                      </a:pPr>
                      <a:r>
                        <a:rPr lang="en-GB" sz="1600" dirty="0">
                          <a:effectLst/>
                          <a:latin typeface="Arial" panose="020B0604020202020204" pitchFamily="34" charset="0"/>
                          <a:cs typeface="Arial" panose="020B0604020202020204" pitchFamily="34" charset="0"/>
                        </a:rPr>
                        <a:t>= turnover – expenses </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solidFill>
                      <a:srgbClr val="009BE8">
                        <a:alpha val="9804"/>
                      </a:srgbClr>
                    </a:solidFill>
                  </a:tcPr>
                </a:tc>
                <a:tc>
                  <a:txBody>
                    <a:bodyPr/>
                    <a:lstStyle/>
                    <a:p>
                      <a:pPr>
                        <a:lnSpc>
                          <a:spcPct val="107000"/>
                        </a:lnSpc>
                        <a:spcAft>
                          <a:spcPts val="0"/>
                        </a:spcAft>
                      </a:pPr>
                      <a:r>
                        <a:rPr lang="en-GB" sz="1600" dirty="0">
                          <a:effectLst/>
                          <a:latin typeface="Arial" panose="020B0604020202020204" pitchFamily="34" charset="0"/>
                          <a:cs typeface="Arial" panose="020B0604020202020204" pitchFamily="34" charset="0"/>
                        </a:rPr>
                        <a:t>It shows how high the annual profit is. For non-profit enterprises, the aim is usually to achieve a balanced budget.</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solidFill>
                      <a:srgbClr val="009BE8">
                        <a:alpha val="9804"/>
                      </a:srgbClr>
                    </a:solidFill>
                  </a:tcPr>
                </a:tc>
                <a:extLst>
                  <a:ext uri="{0D108BD9-81ED-4DB2-BD59-A6C34878D82A}">
                    <a16:rowId xmlns:a16="http://schemas.microsoft.com/office/drawing/2014/main" val="1286104266"/>
                  </a:ext>
                </a:extLst>
              </a:tr>
              <a:tr h="0">
                <a:tc>
                  <a:txBody>
                    <a:bodyPr/>
                    <a:lstStyle/>
                    <a:p>
                      <a:pPr>
                        <a:lnSpc>
                          <a:spcPct val="107000"/>
                        </a:lnSpc>
                        <a:spcAft>
                          <a:spcPts val="0"/>
                        </a:spcAft>
                      </a:pPr>
                      <a:r>
                        <a:rPr lang="en-GB" sz="1600" dirty="0">
                          <a:effectLst/>
                          <a:latin typeface="Arial" panose="020B0604020202020204" pitchFamily="34" charset="0"/>
                          <a:cs typeface="Arial" panose="020B0604020202020204" pitchFamily="34" charset="0"/>
                        </a:rPr>
                        <a:t>Productivity</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solidFill>
                      <a:srgbClr val="009BE8"/>
                    </a:solidFill>
                  </a:tcPr>
                </a:tc>
                <a:tc>
                  <a:txBody>
                    <a:bodyPr/>
                    <a:lstStyle/>
                    <a:p>
                      <a:pPr>
                        <a:lnSpc>
                          <a:spcPct val="107000"/>
                        </a:lnSpc>
                        <a:spcAft>
                          <a:spcPts val="0"/>
                        </a:spcAft>
                      </a:pPr>
                      <a:r>
                        <a:rPr lang="en-GB" sz="1600" dirty="0">
                          <a:effectLst/>
                          <a:latin typeface="Arial" panose="020B0604020202020204" pitchFamily="34" charset="0"/>
                          <a:cs typeface="Arial" panose="020B0604020202020204" pitchFamily="34" charset="0"/>
                        </a:rPr>
                        <a:t>Total services (e.g. care or nursing hours) in relation to the number of employees or number of counselling cases per employee or number of clients served</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solidFill>
                      <a:srgbClr val="009BE8">
                        <a:alpha val="9804"/>
                      </a:srgbClr>
                    </a:solidFill>
                  </a:tcPr>
                </a:tc>
                <a:tc>
                  <a:txBody>
                    <a:bodyPr/>
                    <a:lstStyle/>
                    <a:p>
                      <a:pPr>
                        <a:lnSpc>
                          <a:spcPct val="107000"/>
                        </a:lnSpc>
                        <a:spcAft>
                          <a:spcPts val="0"/>
                        </a:spcAft>
                      </a:pPr>
                      <a:r>
                        <a:rPr lang="en-GB" sz="1600" dirty="0">
                          <a:effectLst/>
                          <a:latin typeface="Arial" panose="020B0604020202020204" pitchFamily="34" charset="0"/>
                          <a:cs typeface="Arial" panose="020B0604020202020204" pitchFamily="34" charset="0"/>
                        </a:rPr>
                        <a:t>It indicates how high the service capability of the organisation is and how much the employees contribute to the organisational success.</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solidFill>
                      <a:srgbClr val="009BE8">
                        <a:alpha val="9804"/>
                      </a:srgbClr>
                    </a:solidFill>
                  </a:tcPr>
                </a:tc>
                <a:extLst>
                  <a:ext uri="{0D108BD9-81ED-4DB2-BD59-A6C34878D82A}">
                    <a16:rowId xmlns:a16="http://schemas.microsoft.com/office/drawing/2014/main" val="2532576707"/>
                  </a:ext>
                </a:extLst>
              </a:tr>
            </a:tbl>
          </a:graphicData>
        </a:graphic>
      </p:graphicFrame>
      <p:cxnSp>
        <p:nvCxnSpPr>
          <p:cNvPr id="5" name="Gerader Verbinder 4"/>
          <p:cNvCxnSpPr>
            <a:cxnSpLocks/>
          </p:cNvCxnSpPr>
          <p:nvPr/>
        </p:nvCxnSpPr>
        <p:spPr>
          <a:xfrm>
            <a:off x="3074420" y="2130871"/>
            <a:ext cx="1610596" cy="0"/>
          </a:xfrm>
          <a:prstGeom prst="line">
            <a:avLst/>
          </a:prstGeom>
        </p:spPr>
        <p:style>
          <a:lnRef idx="1">
            <a:schemeClr val="dk1"/>
          </a:lnRef>
          <a:fillRef idx="0">
            <a:schemeClr val="dk1"/>
          </a:fillRef>
          <a:effectRef idx="0">
            <a:schemeClr val="dk1"/>
          </a:effectRef>
          <a:fontRef idx="minor">
            <a:schemeClr val="tx1"/>
          </a:fontRef>
        </p:style>
      </p:cxnSp>
      <p:cxnSp>
        <p:nvCxnSpPr>
          <p:cNvPr id="6" name="Gerader Verbinder 5"/>
          <p:cNvCxnSpPr>
            <a:cxnSpLocks/>
          </p:cNvCxnSpPr>
          <p:nvPr/>
        </p:nvCxnSpPr>
        <p:spPr>
          <a:xfrm>
            <a:off x="3078958" y="3280002"/>
            <a:ext cx="1534139" cy="0"/>
          </a:xfrm>
          <a:prstGeom prst="line">
            <a:avLst/>
          </a:prstGeom>
        </p:spPr>
        <p:style>
          <a:lnRef idx="1">
            <a:schemeClr val="dk1"/>
          </a:lnRef>
          <a:fillRef idx="0">
            <a:schemeClr val="dk1"/>
          </a:fillRef>
          <a:effectRef idx="0">
            <a:schemeClr val="dk1"/>
          </a:effectRef>
          <a:fontRef idx="minor">
            <a:schemeClr val="tx1"/>
          </a:fontRef>
        </p:style>
      </p:cxnSp>
      <p:cxnSp>
        <p:nvCxnSpPr>
          <p:cNvPr id="7" name="Gerader Verbinder 6"/>
          <p:cNvCxnSpPr>
            <a:cxnSpLocks/>
          </p:cNvCxnSpPr>
          <p:nvPr/>
        </p:nvCxnSpPr>
        <p:spPr>
          <a:xfrm>
            <a:off x="3117935" y="3887629"/>
            <a:ext cx="215270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47571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a:xfrm>
            <a:off x="817581" y="285874"/>
            <a:ext cx="9783184" cy="1325563"/>
          </a:xfrm>
        </p:spPr>
        <p:txBody>
          <a:bodyPr>
            <a:normAutofit/>
          </a:bodyPr>
          <a:lstStyle/>
          <a:p>
            <a:r>
              <a:rPr lang="de-DE" dirty="0" err="1">
                <a:latin typeface="Arial" panose="020B0604020202020204" pitchFamily="34" charset="0"/>
                <a:cs typeface="Arial" panose="020B0604020202020204" pitchFamily="34" charset="0"/>
              </a:rPr>
              <a:t>Objectives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and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key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figures</a:t>
            </a:r>
            <a:r>
              <a:rPr lang="de-DE" dirty="0">
                <a:latin typeface="Arial" panose="020B0604020202020204" pitchFamily="34" charset="0"/>
                <a:cs typeface="Arial" panose="020B0604020202020204" pitchFamily="34" charset="0"/>
              </a:rPr>
              <a:t> </a:t>
            </a:r>
          </a:p>
        </p:txBody>
      </p:sp>
      <p:sp>
        <p:nvSpPr>
          <p:cNvPr id="3" name="Inhaltsplatzhalter 2"/>
          <p:cNvSpPr>
            <a:spLocks noGrp="1"/>
          </p:cNvSpPr>
          <p:nvPr>
            <p:ph idx="1"/>
          </p:nvPr>
        </p:nvSpPr>
        <p:spPr>
          <a:xfrm>
            <a:off x="817581" y="1419584"/>
            <a:ext cx="10536219" cy="4886325"/>
          </a:xfrm>
        </p:spPr>
        <p:txBody>
          <a:bodyPr>
            <a:noAutofit/>
          </a:bodyPr>
          <a:lstStyle/>
          <a:p>
            <a:pPr lvl="0"/>
            <a:r>
              <a:rPr lang="en-GB" sz="2200" b="1" dirty="0">
                <a:latin typeface="Arial" panose="020B0604020202020204" pitchFamily="34" charset="0"/>
                <a:cs typeface="Arial" panose="020B0604020202020204" pitchFamily="34" charset="0"/>
              </a:rPr>
              <a:t>Truth Test: </a:t>
            </a:r>
            <a:r>
              <a:rPr lang="en-GB" sz="2200" dirty="0">
                <a:latin typeface="Arial" panose="020B0604020202020204" pitchFamily="34" charset="0"/>
                <a:cs typeface="Arial" panose="020B0604020202020204" pitchFamily="34" charset="0"/>
              </a:rPr>
              <a:t>the key figure is valid</a:t>
            </a:r>
            <a:endParaRPr lang="de-DE" sz="2200" dirty="0">
              <a:latin typeface="Arial" panose="020B0604020202020204" pitchFamily="34" charset="0"/>
              <a:cs typeface="Arial" panose="020B0604020202020204" pitchFamily="34" charset="0"/>
            </a:endParaRPr>
          </a:p>
          <a:p>
            <a:pPr lvl="0"/>
            <a:r>
              <a:rPr lang="en-GB" sz="2200" b="1" dirty="0">
                <a:latin typeface="Arial" panose="020B0604020202020204" pitchFamily="34" charset="0"/>
                <a:cs typeface="Arial" panose="020B0604020202020204" pitchFamily="34" charset="0"/>
              </a:rPr>
              <a:t>Focus Test: </a:t>
            </a:r>
            <a:r>
              <a:rPr lang="en-GB" sz="2200" dirty="0">
                <a:latin typeface="Arial" panose="020B0604020202020204" pitchFamily="34" charset="0"/>
                <a:cs typeface="Arial" panose="020B0604020202020204" pitchFamily="34" charset="0"/>
              </a:rPr>
              <a:t>only relevant aspects are measured </a:t>
            </a:r>
            <a:endParaRPr lang="de-DE" sz="2200" dirty="0">
              <a:latin typeface="Arial" panose="020B0604020202020204" pitchFamily="34" charset="0"/>
              <a:cs typeface="Arial" panose="020B0604020202020204" pitchFamily="34" charset="0"/>
            </a:endParaRPr>
          </a:p>
          <a:p>
            <a:pPr lvl="0"/>
            <a:r>
              <a:rPr lang="en-GB" sz="2200" b="1" dirty="0">
                <a:latin typeface="Arial" panose="020B0604020202020204" pitchFamily="34" charset="0"/>
                <a:cs typeface="Arial" panose="020B0604020202020204" pitchFamily="34" charset="0"/>
              </a:rPr>
              <a:t>Relevance Test: </a:t>
            </a:r>
            <a:r>
              <a:rPr lang="en-GB" sz="2200" dirty="0">
                <a:latin typeface="Arial" panose="020B0604020202020204" pitchFamily="34" charset="0"/>
                <a:cs typeface="Arial" panose="020B0604020202020204" pitchFamily="34" charset="0"/>
              </a:rPr>
              <a:t>the result is correct</a:t>
            </a:r>
            <a:endParaRPr lang="de-DE" sz="2200" dirty="0">
              <a:latin typeface="Arial" panose="020B0604020202020204" pitchFamily="34" charset="0"/>
              <a:cs typeface="Arial" panose="020B0604020202020204" pitchFamily="34" charset="0"/>
            </a:endParaRPr>
          </a:p>
          <a:p>
            <a:pPr lvl="0"/>
            <a:r>
              <a:rPr lang="en-GB" sz="2200" b="1" dirty="0">
                <a:latin typeface="Arial" panose="020B0604020202020204" pitchFamily="34" charset="0"/>
                <a:cs typeface="Arial" panose="020B0604020202020204" pitchFamily="34" charset="0"/>
              </a:rPr>
              <a:t>Consistency Test: </a:t>
            </a:r>
            <a:r>
              <a:rPr lang="en-GB" sz="2200" dirty="0">
                <a:latin typeface="Arial" panose="020B0604020202020204" pitchFamily="34" charset="0"/>
                <a:cs typeface="Arial" panose="020B0604020202020204" pitchFamily="34" charset="0"/>
              </a:rPr>
              <a:t>the results of the measurement for the key figure are consistent</a:t>
            </a:r>
            <a:endParaRPr lang="de-DE" sz="2200" dirty="0">
              <a:latin typeface="Arial" panose="020B0604020202020204" pitchFamily="34" charset="0"/>
              <a:cs typeface="Arial" panose="020B0604020202020204" pitchFamily="34" charset="0"/>
            </a:endParaRPr>
          </a:p>
          <a:p>
            <a:pPr lvl="0"/>
            <a:r>
              <a:rPr lang="en-GB" sz="2200" b="1" dirty="0">
                <a:latin typeface="Arial" panose="020B0604020202020204" pitchFamily="34" charset="0"/>
                <a:cs typeface="Arial" panose="020B0604020202020204" pitchFamily="34" charset="0"/>
              </a:rPr>
              <a:t>Clarity Test:</a:t>
            </a:r>
            <a:r>
              <a:rPr lang="en-GB" sz="2200" dirty="0">
                <a:latin typeface="Arial" panose="020B0604020202020204" pitchFamily="34" charset="0"/>
                <a:cs typeface="Arial" panose="020B0604020202020204" pitchFamily="34" charset="0"/>
              </a:rPr>
              <a:t> there should be no room for interpretation of the key figures </a:t>
            </a:r>
            <a:endParaRPr lang="de-DE" sz="2200" dirty="0">
              <a:latin typeface="Arial" panose="020B0604020202020204" pitchFamily="34" charset="0"/>
              <a:cs typeface="Arial" panose="020B0604020202020204" pitchFamily="34" charset="0"/>
            </a:endParaRPr>
          </a:p>
          <a:p>
            <a:pPr lvl="0"/>
            <a:r>
              <a:rPr lang="en-GB" sz="2200" b="1" dirty="0">
                <a:latin typeface="Arial" panose="020B0604020202020204" pitchFamily="34" charset="0"/>
                <a:cs typeface="Arial" panose="020B0604020202020204" pitchFamily="34" charset="0"/>
              </a:rPr>
              <a:t>Source Test: </a:t>
            </a:r>
            <a:r>
              <a:rPr lang="en-GB" sz="2200" dirty="0">
                <a:latin typeface="Arial" panose="020B0604020202020204" pitchFamily="34" charset="0"/>
                <a:cs typeface="Arial" panose="020B0604020202020204" pitchFamily="34" charset="0"/>
              </a:rPr>
              <a:t>the source of the data should be reliable</a:t>
            </a:r>
            <a:endParaRPr lang="de-DE" sz="2200" dirty="0">
              <a:latin typeface="Arial" panose="020B0604020202020204" pitchFamily="34" charset="0"/>
              <a:cs typeface="Arial" panose="020B0604020202020204" pitchFamily="34" charset="0"/>
            </a:endParaRPr>
          </a:p>
          <a:p>
            <a:pPr lvl="0"/>
            <a:r>
              <a:rPr lang="en-GB" sz="2200" b="1" dirty="0">
                <a:latin typeface="Arial" panose="020B0604020202020204" pitchFamily="34" charset="0"/>
                <a:cs typeface="Arial" panose="020B0604020202020204" pitchFamily="34" charset="0"/>
              </a:rPr>
              <a:t>Timeless Test: </a:t>
            </a:r>
            <a:r>
              <a:rPr lang="en-GB" sz="2200" dirty="0">
                <a:latin typeface="Arial" panose="020B0604020202020204" pitchFamily="34" charset="0"/>
                <a:cs typeface="Arial" panose="020B0604020202020204" pitchFamily="34" charset="0"/>
              </a:rPr>
              <a:t>key figures are as current as possible</a:t>
            </a:r>
            <a:endParaRPr lang="de-DE" sz="2200" dirty="0">
              <a:latin typeface="Arial" panose="020B0604020202020204" pitchFamily="34" charset="0"/>
              <a:cs typeface="Arial" panose="020B0604020202020204" pitchFamily="34" charset="0"/>
            </a:endParaRPr>
          </a:p>
          <a:p>
            <a:pPr lvl="0"/>
            <a:r>
              <a:rPr lang="en-GB" sz="2200" b="1" dirty="0">
                <a:latin typeface="Arial" panose="020B0604020202020204" pitchFamily="34" charset="0"/>
                <a:cs typeface="Arial" panose="020B0604020202020204" pitchFamily="34" charset="0"/>
              </a:rPr>
              <a:t>Cost Test: </a:t>
            </a:r>
            <a:r>
              <a:rPr lang="en-GB" sz="2200" dirty="0">
                <a:latin typeface="Arial" panose="020B0604020202020204" pitchFamily="34" charset="0"/>
                <a:cs typeface="Arial" panose="020B0604020202020204" pitchFamily="34" charset="0"/>
              </a:rPr>
              <a:t>the key figures are easy to collect </a:t>
            </a:r>
            <a:endParaRPr lang="de-DE" sz="2200" dirty="0">
              <a:latin typeface="Arial" panose="020B0604020202020204" pitchFamily="34" charset="0"/>
              <a:cs typeface="Arial" panose="020B0604020202020204" pitchFamily="34" charset="0"/>
            </a:endParaRPr>
          </a:p>
          <a:p>
            <a:pPr lvl="0"/>
            <a:r>
              <a:rPr lang="en-GB" sz="2200" b="1" dirty="0">
                <a:latin typeface="Arial" panose="020B0604020202020204" pitchFamily="34" charset="0"/>
                <a:cs typeface="Arial" panose="020B0604020202020204" pitchFamily="34" charset="0"/>
              </a:rPr>
              <a:t>So-What Test: </a:t>
            </a:r>
            <a:r>
              <a:rPr lang="en-GB" sz="2200" dirty="0">
                <a:latin typeface="Arial" panose="020B0604020202020204" pitchFamily="34" charset="0"/>
                <a:cs typeface="Arial" panose="020B0604020202020204" pitchFamily="34" charset="0"/>
              </a:rPr>
              <a:t>if key figures are missed, there should be certain counteraction available  </a:t>
            </a:r>
            <a:endParaRPr lang="de-DE" sz="2200" dirty="0">
              <a:latin typeface="Arial" panose="020B0604020202020204" pitchFamily="34" charset="0"/>
              <a:cs typeface="Arial" panose="020B0604020202020204" pitchFamily="34" charset="0"/>
            </a:endParaRPr>
          </a:p>
          <a:p>
            <a:pPr lvl="0"/>
            <a:r>
              <a:rPr lang="en-GB" sz="2200" b="1" dirty="0">
                <a:latin typeface="Arial" panose="020B0604020202020204" pitchFamily="34" charset="0"/>
                <a:cs typeface="Arial" panose="020B0604020202020204" pitchFamily="34" charset="0"/>
              </a:rPr>
              <a:t>Continuous Test: </a:t>
            </a:r>
            <a:r>
              <a:rPr lang="en-GB" sz="2200" dirty="0">
                <a:latin typeface="Arial" panose="020B0604020202020204" pitchFamily="34" charset="0"/>
                <a:cs typeface="Arial" panose="020B0604020202020204" pitchFamily="34" charset="0"/>
              </a:rPr>
              <a:t>the key figure can be collected at any time </a:t>
            </a:r>
            <a:endParaRPr lang="de-DE" sz="2200" dirty="0">
              <a:latin typeface="Arial" panose="020B0604020202020204" pitchFamily="34" charset="0"/>
              <a:cs typeface="Arial" panose="020B0604020202020204" pitchFamily="34" charset="0"/>
            </a:endParaRPr>
          </a:p>
          <a:p>
            <a:pPr lvl="0"/>
            <a:r>
              <a:rPr lang="en-GB" sz="2200" b="1" dirty="0">
                <a:latin typeface="Arial" panose="020B0604020202020204" pitchFamily="34" charset="0"/>
                <a:cs typeface="Arial" panose="020B0604020202020204" pitchFamily="34" charset="0"/>
              </a:rPr>
              <a:t>Gaming Test: </a:t>
            </a:r>
            <a:r>
              <a:rPr lang="en-GB" sz="2200" dirty="0">
                <a:latin typeface="Arial" panose="020B0604020202020204" pitchFamily="34" charset="0"/>
                <a:cs typeface="Arial" panose="020B0604020202020204" pitchFamily="34" charset="0"/>
              </a:rPr>
              <a:t>the key figure does influence the behaviour of the employees.  </a:t>
            </a:r>
            <a:endParaRPr lang="de-DE" sz="2200" dirty="0">
              <a:latin typeface="Arial" panose="020B0604020202020204" pitchFamily="34" charset="0"/>
              <a:cs typeface="Arial" panose="020B0604020202020204" pitchFamily="34" charset="0"/>
            </a:endParaRPr>
          </a:p>
          <a:p>
            <a:pPr marL="0" lvl="0" indent="0">
              <a:lnSpc>
                <a:spcPct val="120000"/>
              </a:lnSpc>
              <a:buNone/>
            </a:pPr>
            <a:endParaRPr lang="de-DE" sz="2200" dirty="0">
              <a:latin typeface="Arial" panose="020B0604020202020204" pitchFamily="34" charset="0"/>
              <a:cs typeface="Arial" panose="020B0604020202020204" pitchFamily="34" charset="0"/>
            </a:endParaRPr>
          </a:p>
          <a:p>
            <a:pPr lvl="0"/>
            <a:endParaRPr lang="de-DE" sz="2200" dirty="0">
              <a:latin typeface="Arial" panose="020B0604020202020204" pitchFamily="34" charset="0"/>
              <a:cs typeface="Arial" panose="020B0604020202020204" pitchFamily="34" charset="0"/>
            </a:endParaRPr>
          </a:p>
          <a:p>
            <a:endParaRPr lang="de-DE"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1197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p:txBody>
          <a:bodyPr>
            <a:normAutofit/>
          </a:bodyPr>
          <a:lstStyle/>
          <a:p>
            <a:r>
              <a:rPr lang="de-DE" dirty="0">
                <a:latin typeface="Arial" panose="020B0604020202020204" pitchFamily="34" charset="0"/>
                <a:cs typeface="Arial" panose="020B0604020202020204" pitchFamily="34" charset="0"/>
              </a:rPr>
              <a:t>Green Controlling  </a:t>
            </a:r>
          </a:p>
        </p:txBody>
      </p:sp>
      <p:sp>
        <p:nvSpPr>
          <p:cNvPr id="3" name="Inhaltsplatzhalter 2"/>
          <p:cNvSpPr>
            <a:spLocks noGrp="1"/>
          </p:cNvSpPr>
          <p:nvPr>
            <p:ph idx="1"/>
          </p:nvPr>
        </p:nvSpPr>
        <p:spPr>
          <a:xfrm>
            <a:off x="817581" y="1847849"/>
            <a:ext cx="10536219" cy="4886325"/>
          </a:xfrm>
        </p:spPr>
        <p:txBody>
          <a:bodyPr>
            <a:normAutofit/>
          </a:bodyPr>
          <a:lstStyle/>
          <a:p>
            <a:r>
              <a:rPr lang="en-US" dirty="0">
                <a:latin typeface="Arial" panose="020B0604020202020204" pitchFamily="34" charset="0"/>
                <a:cs typeface="Arial" panose="020B0604020202020204" pitchFamily="34" charset="0"/>
              </a:rPr>
              <a:t>Ecological Controlling, Eco-Controlling, CSR-Controlling or Environmental (Management) Controlling </a:t>
            </a:r>
          </a:p>
          <a:p>
            <a:r>
              <a:rPr lang="en-US" dirty="0">
                <a:latin typeface="Arial" panose="020B0604020202020204" pitchFamily="34" charset="0"/>
                <a:cs typeface="Arial" panose="020B0604020202020204" pitchFamily="34" charset="0"/>
              </a:rPr>
              <a:t>Changes the main tasks and goals of controlling towards sustainability by adding those concepts to the already existing controlling concept </a:t>
            </a:r>
          </a:p>
          <a:p>
            <a:r>
              <a:rPr lang="en-US" dirty="0">
                <a:latin typeface="Arial" panose="020B0604020202020204" pitchFamily="34" charset="0"/>
                <a:cs typeface="Arial" panose="020B0604020202020204" pitchFamily="34" charset="0"/>
              </a:rPr>
              <a:t>Creation of new key figures in order to connect ecologic strategies and economic benefits </a:t>
            </a:r>
          </a:p>
          <a:p>
            <a:r>
              <a:rPr lang="en-US" sz="3200" b="1" dirty="0">
                <a:latin typeface="Arial" panose="020B0604020202020204" pitchFamily="34" charset="0"/>
                <a:cs typeface="Arial" panose="020B0604020202020204" pitchFamily="34" charset="0"/>
              </a:rPr>
              <a:t>Main goal: </a:t>
            </a:r>
            <a:r>
              <a:rPr lang="en-GB" sz="3200" b="1" dirty="0">
                <a:latin typeface="Arial" panose="020B0604020202020204" pitchFamily="34" charset="0"/>
                <a:cs typeface="Arial" panose="020B0604020202020204" pitchFamily="34" charset="0"/>
              </a:rPr>
              <a:t>enabling an objective and transparent handling of ecological topics by the management</a:t>
            </a:r>
            <a:endParaRPr lang="de-DE" sz="3200" b="1" dirty="0">
              <a:latin typeface="Arial" panose="020B0604020202020204" pitchFamily="34" charset="0"/>
              <a:cs typeface="Arial" panose="020B0604020202020204" pitchFamily="34" charset="0"/>
            </a:endParaRPr>
          </a:p>
          <a:p>
            <a:pPr marL="0" lvl="0" indent="0">
              <a:lnSpc>
                <a:spcPct val="120000"/>
              </a:lnSpc>
              <a:buNone/>
            </a:pPr>
            <a:endParaRPr lang="de-DE" dirty="0">
              <a:latin typeface="Arial" panose="020B0604020202020204" pitchFamily="34" charset="0"/>
              <a:cs typeface="Arial" panose="020B0604020202020204" pitchFamily="34" charset="0"/>
            </a:endParaRPr>
          </a:p>
          <a:p>
            <a:pPr lvl="0"/>
            <a:endParaRPr lang="de-DE" dirty="0">
              <a:latin typeface="Arial" panose="020B0604020202020204" pitchFamily="34" charset="0"/>
              <a:cs typeface="Arial" panose="020B0604020202020204" pitchFamily="34" charset="0"/>
            </a:endParaRPr>
          </a:p>
          <a:p>
            <a:endParaRPr lang="de-DE"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2817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a:xfrm>
            <a:off x="639945" y="365125"/>
            <a:ext cx="9783184" cy="1325563"/>
          </a:xfrm>
        </p:spPr>
        <p:txBody>
          <a:bodyPr>
            <a:normAutofit/>
          </a:bodyPr>
          <a:lstStyle/>
          <a:p>
            <a:r>
              <a:rPr lang="en-GB" dirty="0">
                <a:latin typeface="Arial" panose="020B0604020202020204" pitchFamily="34" charset="0"/>
                <a:cs typeface="Arial" panose="020B0604020202020204" pitchFamily="34" charset="0"/>
              </a:rPr>
              <a:t>Green Controlling – main tasks   </a:t>
            </a:r>
          </a:p>
        </p:txBody>
      </p:sp>
      <p:sp>
        <p:nvSpPr>
          <p:cNvPr id="3" name="Inhaltsplatzhalter 2"/>
          <p:cNvSpPr>
            <a:spLocks noGrp="1"/>
          </p:cNvSpPr>
          <p:nvPr>
            <p:ph idx="1"/>
          </p:nvPr>
        </p:nvSpPr>
        <p:spPr>
          <a:xfrm>
            <a:off x="817581" y="1847849"/>
            <a:ext cx="10536219" cy="4886325"/>
          </a:xfrm>
        </p:spPr>
        <p:txBody>
          <a:bodyPr>
            <a:normAutofit/>
          </a:bodyPr>
          <a:lstStyle/>
          <a:p>
            <a:pPr marL="0" lvl="0" indent="0">
              <a:lnSpc>
                <a:spcPct val="120000"/>
              </a:lnSpc>
              <a:buNone/>
            </a:pPr>
            <a:endParaRPr lang="en-GB" dirty="0"/>
          </a:p>
          <a:p>
            <a:pPr lvl="0"/>
            <a:endParaRPr lang="en-GB" dirty="0"/>
          </a:p>
          <a:p>
            <a:endParaRPr lang="en-GB" sz="1800" b="1" dirty="0"/>
          </a:p>
        </p:txBody>
      </p:sp>
      <p:graphicFrame>
        <p:nvGraphicFramePr>
          <p:cNvPr id="8" name="Diagramm 7">
            <a:extLst>
              <a:ext uri="{FF2B5EF4-FFF2-40B4-BE49-F238E27FC236}">
                <a16:creationId xmlns:a16="http://schemas.microsoft.com/office/drawing/2014/main" id="{9583BBD7-0A9A-FD5F-0932-7482E1886D3B}"/>
              </a:ext>
            </a:extLst>
          </p:cNvPr>
          <p:cNvGraphicFramePr/>
          <p:nvPr>
            <p:extLst>
              <p:ext uri="{D42A27DB-BD31-4B8C-83A1-F6EECF244321}">
                <p14:modId xmlns:p14="http://schemas.microsoft.com/office/powerpoint/2010/main" val="3881423365"/>
              </p:ext>
            </p:extLst>
          </p:nvPr>
        </p:nvGraphicFramePr>
        <p:xfrm>
          <a:off x="639945" y="1548184"/>
          <a:ext cx="10713855" cy="4886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826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a:xfrm>
            <a:off x="817581" y="365320"/>
            <a:ext cx="10887075" cy="1325563"/>
          </a:xfrm>
        </p:spPr>
        <p:txBody>
          <a:bodyPr>
            <a:normAutofit/>
          </a:bodyPr>
          <a:lstStyle/>
          <a:p>
            <a:r>
              <a:rPr lang="de-DE" sz="4000" dirty="0" err="1">
                <a:latin typeface="Arial" panose="020B0604020202020204" pitchFamily="34" charset="0"/>
                <a:cs typeface="Arial" panose="020B0604020202020204" pitchFamily="34" charset="0"/>
              </a:rPr>
              <a:t>Process</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of</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implementing</a:t>
            </a:r>
            <a:r>
              <a:rPr lang="de-DE" sz="4000" dirty="0">
                <a:latin typeface="Arial" panose="020B0604020202020204" pitchFamily="34" charset="0"/>
                <a:cs typeface="Arial" panose="020B0604020202020204" pitchFamily="34" charset="0"/>
              </a:rPr>
              <a:t> Green Controlling I   </a:t>
            </a:r>
          </a:p>
        </p:txBody>
      </p:sp>
      <p:sp>
        <p:nvSpPr>
          <p:cNvPr id="3" name="Inhaltsplatzhalter 2"/>
          <p:cNvSpPr>
            <a:spLocks noGrp="1"/>
          </p:cNvSpPr>
          <p:nvPr>
            <p:ph idx="1"/>
          </p:nvPr>
        </p:nvSpPr>
        <p:spPr>
          <a:xfrm>
            <a:off x="817581" y="1847849"/>
            <a:ext cx="10536219" cy="4886325"/>
          </a:xfrm>
        </p:spPr>
        <p:txBody>
          <a:bodyPr>
            <a:normAutofit/>
          </a:bodyPr>
          <a:lstStyle/>
          <a:p>
            <a:pPr marL="0" lvl="0" indent="0">
              <a:lnSpc>
                <a:spcPct val="120000"/>
              </a:lnSpc>
              <a:buNone/>
            </a:pPr>
            <a:endParaRPr lang="de-DE" dirty="0"/>
          </a:p>
          <a:p>
            <a:pPr lvl="0"/>
            <a:endParaRPr lang="de-DE" dirty="0"/>
          </a:p>
          <a:p>
            <a:endParaRPr lang="de-DE" sz="1800" b="1" dirty="0"/>
          </a:p>
        </p:txBody>
      </p:sp>
      <p:graphicFrame>
        <p:nvGraphicFramePr>
          <p:cNvPr id="4" name="Diagramm 3"/>
          <p:cNvGraphicFramePr/>
          <p:nvPr>
            <p:extLst>
              <p:ext uri="{D42A27DB-BD31-4B8C-83A1-F6EECF244321}">
                <p14:modId xmlns:p14="http://schemas.microsoft.com/office/powerpoint/2010/main" val="2804053479"/>
              </p:ext>
            </p:extLst>
          </p:nvPr>
        </p:nvGraphicFramePr>
        <p:xfrm>
          <a:off x="817581" y="1481136"/>
          <a:ext cx="10312382"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p:cNvSpPr txBox="1"/>
          <p:nvPr/>
        </p:nvSpPr>
        <p:spPr>
          <a:xfrm>
            <a:off x="817581" y="3944657"/>
            <a:ext cx="9850419" cy="1969770"/>
          </a:xfrm>
          <a:prstGeom prst="rect">
            <a:avLst/>
          </a:prstGeom>
          <a:noFill/>
        </p:spPr>
        <p:txBody>
          <a:bodyPr wrap="square" rtlCol="0">
            <a:spAutoFit/>
          </a:bodyPr>
          <a:lstStyle/>
          <a:p>
            <a:r>
              <a:rPr lang="de-DE" sz="2600" b="1" dirty="0">
                <a:latin typeface="Arial" panose="020B0604020202020204" pitchFamily="34" charset="0"/>
                <a:cs typeface="Arial" panose="020B0604020202020204" pitchFamily="34" charset="0"/>
              </a:rPr>
              <a:t>1. </a:t>
            </a:r>
            <a:r>
              <a:rPr lang="de-DE" sz="2600" b="1" dirty="0" err="1">
                <a:latin typeface="Arial" panose="020B0604020202020204" pitchFamily="34" charset="0"/>
                <a:cs typeface="Arial" panose="020B0604020202020204" pitchFamily="34" charset="0"/>
              </a:rPr>
              <a:t>Defining</a:t>
            </a:r>
            <a:r>
              <a:rPr lang="de-DE" sz="2600" b="1" dirty="0">
                <a:latin typeface="Arial" panose="020B0604020202020204" pitchFamily="34" charset="0"/>
                <a:cs typeface="Arial" panose="020B0604020202020204" pitchFamily="34" charset="0"/>
              </a:rPr>
              <a:t> a </a:t>
            </a:r>
            <a:r>
              <a:rPr lang="de-DE" sz="2600" b="1" dirty="0" err="1">
                <a:latin typeface="Arial" panose="020B0604020202020204" pitchFamily="34" charset="0"/>
                <a:cs typeface="Arial" panose="020B0604020202020204" pitchFamily="34" charset="0"/>
              </a:rPr>
              <a:t>clear</a:t>
            </a:r>
            <a:r>
              <a:rPr lang="de-DE" sz="2600" b="1" dirty="0">
                <a:latin typeface="Arial" panose="020B0604020202020204" pitchFamily="34" charset="0"/>
                <a:cs typeface="Arial" panose="020B0604020202020204" pitchFamily="34" charset="0"/>
              </a:rPr>
              <a:t> </a:t>
            </a:r>
            <a:r>
              <a:rPr lang="de-DE" sz="2600" b="1" dirty="0" err="1">
                <a:latin typeface="Arial" panose="020B0604020202020204" pitchFamily="34" charset="0"/>
                <a:cs typeface="Arial" panose="020B0604020202020204" pitchFamily="34" charset="0"/>
              </a:rPr>
              <a:t>position</a:t>
            </a:r>
            <a:r>
              <a:rPr lang="de-DE" sz="2600" b="1"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de-DE" sz="2400" dirty="0" err="1">
                <a:latin typeface="Arial" panose="020B0604020202020204" pitchFamily="34" charset="0"/>
                <a:cs typeface="Arial" panose="020B0604020202020204" pitchFamily="34" charset="0"/>
              </a:rPr>
              <a:t>Formulating</a:t>
            </a:r>
            <a:r>
              <a:rPr lang="de-DE" sz="2400" dirty="0">
                <a:latin typeface="Arial" panose="020B0604020202020204" pitchFamily="34" charset="0"/>
                <a:cs typeface="Arial" panose="020B0604020202020204" pitchFamily="34" charset="0"/>
              </a:rPr>
              <a:t> a </a:t>
            </a:r>
            <a:r>
              <a:rPr lang="de-DE" sz="2400" dirty="0" err="1">
                <a:latin typeface="Arial" panose="020B0604020202020204" pitchFamily="34" charset="0"/>
                <a:cs typeface="Arial" panose="020B0604020202020204" pitchFamily="34" charset="0"/>
              </a:rPr>
              <a:t>sustainability</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strategy</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for</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the</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organisation</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or</a:t>
            </a:r>
            <a:r>
              <a:rPr lang="de-DE" sz="2400" dirty="0">
                <a:latin typeface="Arial" panose="020B0604020202020204" pitchFamily="34" charset="0"/>
                <a:cs typeface="Arial" panose="020B0604020202020204" pitchFamily="34" charset="0"/>
              </a:rPr>
              <a:t> a </a:t>
            </a:r>
            <a:r>
              <a:rPr lang="de-DE" sz="2400" dirty="0" err="1">
                <a:latin typeface="Arial" panose="020B0604020202020204" pitchFamily="34" charset="0"/>
                <a:cs typeface="Arial" panose="020B0604020202020204" pitchFamily="34" charset="0"/>
              </a:rPr>
              <a:t>vision</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mission</a:t>
            </a:r>
            <a:r>
              <a:rPr lang="de-DE" sz="2400" dirty="0">
                <a:latin typeface="Arial" panose="020B0604020202020204" pitchFamily="34" charset="0"/>
                <a:cs typeface="Arial" panose="020B0604020202020204" pitchFamily="34" charset="0"/>
              </a:rPr>
              <a:t> in </a:t>
            </a:r>
            <a:r>
              <a:rPr lang="de-DE" sz="2400" dirty="0" err="1">
                <a:latin typeface="Arial" panose="020B0604020202020204" pitchFamily="34" charset="0"/>
                <a:cs typeface="Arial" panose="020B0604020202020204" pitchFamily="34" charset="0"/>
              </a:rPr>
              <a:t>relation</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to</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sustainability</a:t>
            </a:r>
            <a:r>
              <a:rPr lang="de-DE" sz="2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Position of controlling within the organisation must also be clearly defined and the necessary IT systems for generating and </a:t>
            </a:r>
            <a:r>
              <a:rPr lang="en-US" sz="2400" dirty="0" err="1">
                <a:latin typeface="Arial" panose="020B0604020202020204" pitchFamily="34" charset="0"/>
                <a:cs typeface="Arial" panose="020B0604020202020204" pitchFamily="34" charset="0"/>
              </a:rPr>
              <a:t>analysing</a:t>
            </a:r>
            <a:endParaRPr lang="de-D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1504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a:xfrm>
            <a:off x="817581" y="365320"/>
            <a:ext cx="10887075" cy="1325563"/>
          </a:xfrm>
        </p:spPr>
        <p:txBody>
          <a:bodyPr>
            <a:normAutofit/>
          </a:bodyPr>
          <a:lstStyle/>
          <a:p>
            <a:r>
              <a:rPr lang="de-DE" sz="4000" dirty="0" err="1">
                <a:latin typeface="Arial" panose="020B0604020202020204" pitchFamily="34" charset="0"/>
                <a:cs typeface="Arial" panose="020B0604020202020204" pitchFamily="34" charset="0"/>
              </a:rPr>
              <a:t>Process</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of</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implementing</a:t>
            </a:r>
            <a:r>
              <a:rPr lang="de-DE" sz="4000" dirty="0">
                <a:latin typeface="Arial" panose="020B0604020202020204" pitchFamily="34" charset="0"/>
                <a:cs typeface="Arial" panose="020B0604020202020204" pitchFamily="34" charset="0"/>
              </a:rPr>
              <a:t> Green Controlling II   </a:t>
            </a:r>
          </a:p>
        </p:txBody>
      </p:sp>
      <p:sp>
        <p:nvSpPr>
          <p:cNvPr id="3" name="Inhaltsplatzhalter 2"/>
          <p:cNvSpPr>
            <a:spLocks noGrp="1"/>
          </p:cNvSpPr>
          <p:nvPr>
            <p:ph idx="1"/>
          </p:nvPr>
        </p:nvSpPr>
        <p:spPr>
          <a:xfrm>
            <a:off x="817581" y="1847849"/>
            <a:ext cx="10536219" cy="4886325"/>
          </a:xfrm>
        </p:spPr>
        <p:txBody>
          <a:bodyPr>
            <a:normAutofit/>
          </a:bodyPr>
          <a:lstStyle/>
          <a:p>
            <a:pPr marL="0" lvl="0" indent="0">
              <a:lnSpc>
                <a:spcPct val="120000"/>
              </a:lnSpc>
              <a:buNone/>
            </a:pPr>
            <a:endParaRPr lang="de-DE" dirty="0"/>
          </a:p>
          <a:p>
            <a:pPr lvl="0"/>
            <a:endParaRPr lang="de-DE" dirty="0"/>
          </a:p>
          <a:p>
            <a:endParaRPr lang="de-DE" sz="1800" b="1" dirty="0"/>
          </a:p>
        </p:txBody>
      </p:sp>
      <p:graphicFrame>
        <p:nvGraphicFramePr>
          <p:cNvPr id="4" name="Diagramm 3"/>
          <p:cNvGraphicFramePr/>
          <p:nvPr>
            <p:extLst>
              <p:ext uri="{D42A27DB-BD31-4B8C-83A1-F6EECF244321}">
                <p14:modId xmlns:p14="http://schemas.microsoft.com/office/powerpoint/2010/main" val="2116446222"/>
              </p:ext>
            </p:extLst>
          </p:nvPr>
        </p:nvGraphicFramePr>
        <p:xfrm>
          <a:off x="817581" y="1481136"/>
          <a:ext cx="10312382"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p:cNvSpPr txBox="1"/>
          <p:nvPr/>
        </p:nvSpPr>
        <p:spPr>
          <a:xfrm>
            <a:off x="817581" y="3496469"/>
            <a:ext cx="9850419" cy="3077766"/>
          </a:xfrm>
          <a:prstGeom prst="rect">
            <a:avLst/>
          </a:prstGeom>
          <a:noFill/>
        </p:spPr>
        <p:txBody>
          <a:bodyPr wrap="square" rtlCol="0">
            <a:spAutoFit/>
          </a:bodyPr>
          <a:lstStyle/>
          <a:p>
            <a:r>
              <a:rPr lang="en-GB" sz="2600" b="1" dirty="0">
                <a:latin typeface="Arial" panose="020B0604020202020204" pitchFamily="34" charset="0"/>
                <a:cs typeface="Arial" panose="020B0604020202020204" pitchFamily="34" charset="0"/>
              </a:rPr>
              <a:t>2. Strategic planning phase </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Support the management in implementing the defined goals (long-term)</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Identify the existing and new potentials </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Compare the interests of the stakeholders and evaluate the chances and risks of the selected goals </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Main question: how can sustainability can be implemented in the organisation</a:t>
            </a:r>
          </a:p>
        </p:txBody>
      </p:sp>
    </p:spTree>
    <p:extLst>
      <p:ext uri="{BB962C8B-B14F-4D97-AF65-F5344CB8AC3E}">
        <p14:creationId xmlns:p14="http://schemas.microsoft.com/office/powerpoint/2010/main" val="2872626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PlaceHolder 1"/>
          <p:cNvSpPr>
            <a:spLocks noGrp="1"/>
          </p:cNvSpPr>
          <p:nvPr>
            <p:ph type="title"/>
          </p:nvPr>
        </p:nvSpPr>
        <p:spPr>
          <a:xfrm>
            <a:off x="817560" y="365040"/>
            <a:ext cx="9783000" cy="1325160"/>
          </a:xfrm>
          <a:prstGeom prst="rect">
            <a:avLst/>
          </a:prstGeom>
          <a:noFill/>
          <a:ln w="0">
            <a:noFill/>
          </a:ln>
        </p:spPr>
        <p:txBody>
          <a:bodyPr anchor="ctr">
            <a:normAutofit/>
          </a:bodyPr>
          <a:lstStyle/>
          <a:p>
            <a:pPr>
              <a:lnSpc>
                <a:spcPct val="90000"/>
              </a:lnSpc>
              <a:buNone/>
            </a:pPr>
            <a:r>
              <a:rPr lang="de-DE" sz="4000" b="0" strike="noStrike" spc="-1" dirty="0" err="1">
                <a:solidFill>
                  <a:srgbClr val="000000"/>
                </a:solidFill>
                <a:latin typeface="Arial"/>
              </a:rPr>
              <a:t>Overview</a:t>
            </a:r>
            <a:r>
              <a:rPr lang="de-DE" sz="4000" b="0" strike="noStrike" spc="-1" dirty="0">
                <a:solidFill>
                  <a:srgbClr val="000000"/>
                </a:solidFill>
                <a:latin typeface="Arial"/>
              </a:rPr>
              <a:t> </a:t>
            </a:r>
            <a:r>
              <a:rPr lang="de-DE" sz="4000" b="0" strike="noStrike" spc="-1" dirty="0" err="1">
                <a:solidFill>
                  <a:srgbClr val="000000"/>
                </a:solidFill>
                <a:latin typeface="Arial"/>
              </a:rPr>
              <a:t>of</a:t>
            </a:r>
            <a:r>
              <a:rPr lang="de-DE" sz="4000" b="0" strike="noStrike" spc="-1" dirty="0">
                <a:solidFill>
                  <a:srgbClr val="000000"/>
                </a:solidFill>
                <a:latin typeface="Arial"/>
              </a:rPr>
              <a:t> </a:t>
            </a:r>
            <a:r>
              <a:rPr lang="de-DE" sz="4000" b="0" strike="noStrike" spc="-1" dirty="0" err="1">
                <a:solidFill>
                  <a:srgbClr val="000000"/>
                </a:solidFill>
                <a:latin typeface="Arial"/>
              </a:rPr>
              <a:t>the</a:t>
            </a:r>
            <a:r>
              <a:rPr lang="de-DE" sz="4000" b="0" strike="noStrike" spc="-1" dirty="0">
                <a:solidFill>
                  <a:srgbClr val="000000"/>
                </a:solidFill>
                <a:latin typeface="Arial"/>
              </a:rPr>
              <a:t> </a:t>
            </a:r>
            <a:r>
              <a:rPr lang="de-DE" sz="4000" b="0" strike="noStrike" spc="-1" dirty="0" err="1">
                <a:solidFill>
                  <a:srgbClr val="000000"/>
                </a:solidFill>
                <a:latin typeface="Arial"/>
              </a:rPr>
              <a:t>module</a:t>
            </a:r>
            <a:endParaRPr lang="de-DE" sz="4000" b="0" strike="noStrike" spc="-1" dirty="0">
              <a:solidFill>
                <a:srgbClr val="000000"/>
              </a:solidFill>
              <a:latin typeface="Calibri"/>
            </a:endParaRPr>
          </a:p>
        </p:txBody>
      </p:sp>
      <p:graphicFrame>
        <p:nvGraphicFramePr>
          <p:cNvPr id="2" name="Diagram1"/>
          <p:cNvGraphicFramePr/>
          <p:nvPr>
            <p:extLst>
              <p:ext uri="{D42A27DB-BD31-4B8C-83A1-F6EECF244321}">
                <p14:modId xmlns:p14="http://schemas.microsoft.com/office/powerpoint/2010/main" val="3500511566"/>
              </p:ext>
            </p:extLst>
          </p:nvPr>
        </p:nvGraphicFramePr>
        <p:xfrm>
          <a:off x="817560" y="2025570"/>
          <a:ext cx="10535760" cy="1985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a:xfrm>
            <a:off x="817581" y="365320"/>
            <a:ext cx="10887075" cy="1325563"/>
          </a:xfrm>
        </p:spPr>
        <p:txBody>
          <a:bodyPr>
            <a:normAutofit/>
          </a:bodyPr>
          <a:lstStyle/>
          <a:p>
            <a:r>
              <a:rPr lang="de-DE" sz="4000" dirty="0" err="1">
                <a:latin typeface="Arial" panose="020B0604020202020204" pitchFamily="34" charset="0"/>
                <a:cs typeface="Arial" panose="020B0604020202020204" pitchFamily="34" charset="0"/>
              </a:rPr>
              <a:t>Process</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of</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implementing</a:t>
            </a:r>
            <a:r>
              <a:rPr lang="de-DE" sz="4000" dirty="0">
                <a:latin typeface="Arial" panose="020B0604020202020204" pitchFamily="34" charset="0"/>
                <a:cs typeface="Arial" panose="020B0604020202020204" pitchFamily="34" charset="0"/>
              </a:rPr>
              <a:t> Green Controlling III   </a:t>
            </a:r>
          </a:p>
        </p:txBody>
      </p:sp>
      <p:sp>
        <p:nvSpPr>
          <p:cNvPr id="3" name="Inhaltsplatzhalter 2"/>
          <p:cNvSpPr>
            <a:spLocks noGrp="1"/>
          </p:cNvSpPr>
          <p:nvPr>
            <p:ph idx="1"/>
          </p:nvPr>
        </p:nvSpPr>
        <p:spPr>
          <a:xfrm>
            <a:off x="817581" y="1847849"/>
            <a:ext cx="10536219" cy="4886325"/>
          </a:xfrm>
        </p:spPr>
        <p:txBody>
          <a:bodyPr>
            <a:normAutofit/>
          </a:bodyPr>
          <a:lstStyle/>
          <a:p>
            <a:pPr marL="0" lvl="0" indent="0">
              <a:lnSpc>
                <a:spcPct val="120000"/>
              </a:lnSpc>
              <a:buNone/>
            </a:pPr>
            <a:endParaRPr lang="de-DE" dirty="0"/>
          </a:p>
          <a:p>
            <a:pPr lvl="0"/>
            <a:endParaRPr lang="de-DE" dirty="0"/>
          </a:p>
          <a:p>
            <a:endParaRPr lang="de-DE" sz="1800" b="1" dirty="0"/>
          </a:p>
        </p:txBody>
      </p:sp>
      <p:graphicFrame>
        <p:nvGraphicFramePr>
          <p:cNvPr id="4" name="Diagramm 3"/>
          <p:cNvGraphicFramePr/>
          <p:nvPr>
            <p:extLst>
              <p:ext uri="{D42A27DB-BD31-4B8C-83A1-F6EECF244321}">
                <p14:modId xmlns:p14="http://schemas.microsoft.com/office/powerpoint/2010/main" val="2528239364"/>
              </p:ext>
            </p:extLst>
          </p:nvPr>
        </p:nvGraphicFramePr>
        <p:xfrm>
          <a:off x="817581" y="1481136"/>
          <a:ext cx="10312382"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p:cNvSpPr txBox="1"/>
          <p:nvPr/>
        </p:nvSpPr>
        <p:spPr>
          <a:xfrm>
            <a:off x="817581" y="3781477"/>
            <a:ext cx="9850419" cy="2339102"/>
          </a:xfrm>
          <a:prstGeom prst="rect">
            <a:avLst/>
          </a:prstGeom>
          <a:noFill/>
        </p:spPr>
        <p:txBody>
          <a:bodyPr wrap="square" rtlCol="0">
            <a:spAutoFit/>
          </a:bodyPr>
          <a:lstStyle/>
          <a:p>
            <a:r>
              <a:rPr lang="de-DE" sz="2600" b="1" dirty="0">
                <a:latin typeface="Arial" panose="020B0604020202020204" pitchFamily="34" charset="0"/>
                <a:cs typeface="Arial" panose="020B0604020202020204" pitchFamily="34" charset="0"/>
              </a:rPr>
              <a:t>3. Strategic </a:t>
            </a:r>
            <a:r>
              <a:rPr lang="de-DE" sz="2600" b="1" dirty="0" err="1">
                <a:latin typeface="Arial" panose="020B0604020202020204" pitchFamily="34" charset="0"/>
                <a:cs typeface="Arial" panose="020B0604020202020204" pitchFamily="34" charset="0"/>
              </a:rPr>
              <a:t>analysis</a:t>
            </a:r>
            <a:r>
              <a:rPr lang="de-DE" sz="2600" b="1" dirty="0">
                <a:latin typeface="Arial" panose="020B0604020202020204" pitchFamily="34" charset="0"/>
                <a:cs typeface="Arial" panose="020B0604020202020204" pitchFamily="34" charset="0"/>
              </a:rPr>
              <a:t> </a:t>
            </a:r>
            <a:r>
              <a:rPr lang="de-DE" sz="2600" b="1" dirty="0" err="1">
                <a:latin typeface="Arial" panose="020B0604020202020204" pitchFamily="34" charset="0"/>
                <a:cs typeface="Arial" panose="020B0604020202020204" pitchFamily="34" charset="0"/>
              </a:rPr>
              <a:t>phase</a:t>
            </a:r>
            <a:r>
              <a:rPr lang="de-DE" sz="2600" b="1"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de-DE" sz="2400" dirty="0">
                <a:latin typeface="Arial" panose="020B0604020202020204" pitchFamily="34" charset="0"/>
                <a:cs typeface="Arial" panose="020B0604020202020204" pitchFamily="34" charset="0"/>
              </a:rPr>
              <a:t>Main </a:t>
            </a:r>
            <a:r>
              <a:rPr lang="de-DE" sz="2400" dirty="0" err="1">
                <a:latin typeface="Arial" panose="020B0604020202020204" pitchFamily="34" charset="0"/>
                <a:cs typeface="Arial" panose="020B0604020202020204" pitchFamily="34" charset="0"/>
              </a:rPr>
              <a:t>goal</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identify</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the</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most</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important</a:t>
            </a:r>
            <a:r>
              <a:rPr lang="de-DE" sz="24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sustainability</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issue</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for</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the</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organisation</a:t>
            </a:r>
            <a:r>
              <a:rPr lang="de-DE" sz="2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de-DE" sz="2400" dirty="0" err="1">
                <a:latin typeface="Arial" panose="020B0604020202020204" pitchFamily="34" charset="0"/>
                <a:cs typeface="Arial" panose="020B0604020202020204" pitchFamily="34" charset="0"/>
              </a:rPr>
              <a:t>Usage</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of</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tools</a:t>
            </a:r>
            <a:r>
              <a:rPr lang="de-DE" sz="2400" dirty="0">
                <a:latin typeface="Arial" panose="020B0604020202020204" pitchFamily="34" charset="0"/>
                <a:cs typeface="Arial" panose="020B0604020202020204" pitchFamily="34" charset="0"/>
              </a:rPr>
              <a:t> like PESTEL </a:t>
            </a:r>
            <a:r>
              <a:rPr lang="de-DE" sz="2400" dirty="0" err="1">
                <a:latin typeface="Arial" panose="020B0604020202020204" pitchFamily="34" charset="0"/>
                <a:cs typeface="Arial" panose="020B0604020202020204" pitchFamily="34" charset="0"/>
              </a:rPr>
              <a:t>or</a:t>
            </a:r>
            <a:r>
              <a:rPr lang="de-DE" sz="2400" dirty="0">
                <a:latin typeface="Arial" panose="020B0604020202020204" pitchFamily="34" charset="0"/>
                <a:cs typeface="Arial" panose="020B0604020202020204" pitchFamily="34" charset="0"/>
              </a:rPr>
              <a:t> SWOT </a:t>
            </a:r>
          </a:p>
          <a:p>
            <a:pPr marL="285750" indent="-285750">
              <a:buFont typeface="Arial" panose="020B0604020202020204" pitchFamily="34" charset="0"/>
              <a:buChar char="•"/>
            </a:pPr>
            <a:r>
              <a:rPr lang="de-DE" sz="2400" dirty="0" err="1">
                <a:latin typeface="Arial" panose="020B0604020202020204" pitchFamily="34" charset="0"/>
                <a:cs typeface="Arial" panose="020B0604020202020204" pitchFamily="34" charset="0"/>
              </a:rPr>
              <a:t>Results</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are</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put</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into</a:t>
            </a:r>
            <a:r>
              <a:rPr lang="de-DE" sz="2400" dirty="0">
                <a:latin typeface="Arial" panose="020B0604020202020204" pitchFamily="34" charset="0"/>
                <a:cs typeface="Arial" panose="020B0604020202020204" pitchFamily="34" charset="0"/>
              </a:rPr>
              <a:t> a </a:t>
            </a:r>
            <a:r>
              <a:rPr lang="de-DE" sz="2400" dirty="0" err="1">
                <a:latin typeface="Arial" panose="020B0604020202020204" pitchFamily="34" charset="0"/>
                <a:cs typeface="Arial" panose="020B0604020202020204" pitchFamily="34" charset="0"/>
              </a:rPr>
              <a:t>matrix</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which</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consider</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expectations</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of</a:t>
            </a:r>
            <a:r>
              <a:rPr lang="de-DE" sz="2400" dirty="0">
                <a:latin typeface="Arial" panose="020B0604020202020204" pitchFamily="34" charset="0"/>
                <a:cs typeface="Arial" panose="020B0604020202020204" pitchFamily="34" charset="0"/>
              </a:rPr>
              <a:t> internal, environmental and external </a:t>
            </a:r>
            <a:r>
              <a:rPr lang="de-DE" sz="2400" dirty="0" err="1">
                <a:latin typeface="Arial" panose="020B0604020202020204" pitchFamily="34" charset="0"/>
                <a:cs typeface="Arial" panose="020B0604020202020204" pitchFamily="34" charset="0"/>
              </a:rPr>
              <a:t>stakeholders</a:t>
            </a:r>
            <a:r>
              <a:rPr lang="de-DE"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14996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a:xfrm>
            <a:off x="817581" y="365320"/>
            <a:ext cx="10887075" cy="1325563"/>
          </a:xfrm>
        </p:spPr>
        <p:txBody>
          <a:bodyPr>
            <a:normAutofit/>
          </a:bodyPr>
          <a:lstStyle/>
          <a:p>
            <a:r>
              <a:rPr lang="de-DE" sz="4000" dirty="0" err="1">
                <a:latin typeface="Arial" panose="020B0604020202020204" pitchFamily="34" charset="0"/>
                <a:cs typeface="Arial" panose="020B0604020202020204" pitchFamily="34" charset="0"/>
              </a:rPr>
              <a:t>Process</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of</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implementing</a:t>
            </a:r>
            <a:r>
              <a:rPr lang="de-DE" sz="4000" dirty="0">
                <a:latin typeface="Arial" panose="020B0604020202020204" pitchFamily="34" charset="0"/>
                <a:cs typeface="Arial" panose="020B0604020202020204" pitchFamily="34" charset="0"/>
              </a:rPr>
              <a:t> Green Controlling IV   </a:t>
            </a:r>
          </a:p>
        </p:txBody>
      </p:sp>
      <p:sp>
        <p:nvSpPr>
          <p:cNvPr id="3" name="Inhaltsplatzhalter 2"/>
          <p:cNvSpPr>
            <a:spLocks noGrp="1"/>
          </p:cNvSpPr>
          <p:nvPr>
            <p:ph idx="1"/>
          </p:nvPr>
        </p:nvSpPr>
        <p:spPr>
          <a:xfrm>
            <a:off x="817581" y="1847849"/>
            <a:ext cx="10536219" cy="4886325"/>
          </a:xfrm>
        </p:spPr>
        <p:txBody>
          <a:bodyPr>
            <a:normAutofit/>
          </a:bodyPr>
          <a:lstStyle/>
          <a:p>
            <a:pPr marL="0" lvl="0" indent="0">
              <a:lnSpc>
                <a:spcPct val="120000"/>
              </a:lnSpc>
              <a:buNone/>
            </a:pPr>
            <a:endParaRPr lang="de-DE" dirty="0"/>
          </a:p>
          <a:p>
            <a:pPr lvl="0"/>
            <a:endParaRPr lang="de-DE" dirty="0"/>
          </a:p>
          <a:p>
            <a:endParaRPr lang="de-DE" sz="1800" b="1" dirty="0"/>
          </a:p>
        </p:txBody>
      </p:sp>
      <p:graphicFrame>
        <p:nvGraphicFramePr>
          <p:cNvPr id="4" name="Diagramm 3"/>
          <p:cNvGraphicFramePr/>
          <p:nvPr>
            <p:extLst>
              <p:ext uri="{D42A27DB-BD31-4B8C-83A1-F6EECF244321}">
                <p14:modId xmlns:p14="http://schemas.microsoft.com/office/powerpoint/2010/main" val="1813697668"/>
              </p:ext>
            </p:extLst>
          </p:nvPr>
        </p:nvGraphicFramePr>
        <p:xfrm>
          <a:off x="817581" y="1481136"/>
          <a:ext cx="10312382"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p:cNvSpPr txBox="1"/>
          <p:nvPr/>
        </p:nvSpPr>
        <p:spPr>
          <a:xfrm>
            <a:off x="817581" y="4050467"/>
            <a:ext cx="9850419" cy="1969770"/>
          </a:xfrm>
          <a:prstGeom prst="rect">
            <a:avLst/>
          </a:prstGeom>
          <a:noFill/>
        </p:spPr>
        <p:txBody>
          <a:bodyPr wrap="square" rtlCol="0">
            <a:spAutoFit/>
          </a:bodyPr>
          <a:lstStyle/>
          <a:p>
            <a:r>
              <a:rPr lang="en-GB" sz="2600" b="1" dirty="0">
                <a:latin typeface="Arial" panose="020B0604020202020204" pitchFamily="34" charset="0"/>
                <a:cs typeface="Arial" panose="020B0604020202020204" pitchFamily="34" charset="0"/>
              </a:rPr>
              <a:t>4. Operationalization of strategic goal and measures </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Useful instruments: (Sustainability) Balanced Scorecard </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Selection of key figures (based on already existing key figures and global standards) </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Main goal: Modify the controlling system</a:t>
            </a:r>
          </a:p>
        </p:txBody>
      </p:sp>
    </p:spTree>
    <p:extLst>
      <p:ext uri="{BB962C8B-B14F-4D97-AF65-F5344CB8AC3E}">
        <p14:creationId xmlns:p14="http://schemas.microsoft.com/office/powerpoint/2010/main" val="1875486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a:xfrm>
            <a:off x="817581" y="365320"/>
            <a:ext cx="10887075" cy="1325563"/>
          </a:xfrm>
        </p:spPr>
        <p:txBody>
          <a:bodyPr>
            <a:normAutofit/>
          </a:bodyPr>
          <a:lstStyle/>
          <a:p>
            <a:r>
              <a:rPr lang="de-DE" sz="4000" dirty="0" err="1">
                <a:latin typeface="Arial" panose="020B0604020202020204" pitchFamily="34" charset="0"/>
                <a:cs typeface="Arial" panose="020B0604020202020204" pitchFamily="34" charset="0"/>
              </a:rPr>
              <a:t>Process</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of</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implementing</a:t>
            </a:r>
            <a:r>
              <a:rPr lang="de-DE" sz="4000" dirty="0">
                <a:latin typeface="Arial" panose="020B0604020202020204" pitchFamily="34" charset="0"/>
                <a:cs typeface="Arial" panose="020B0604020202020204" pitchFamily="34" charset="0"/>
              </a:rPr>
              <a:t> Green Controlling V   </a:t>
            </a:r>
          </a:p>
        </p:txBody>
      </p:sp>
      <p:sp>
        <p:nvSpPr>
          <p:cNvPr id="3" name="Inhaltsplatzhalter 2"/>
          <p:cNvSpPr>
            <a:spLocks noGrp="1"/>
          </p:cNvSpPr>
          <p:nvPr>
            <p:ph idx="1"/>
          </p:nvPr>
        </p:nvSpPr>
        <p:spPr>
          <a:xfrm>
            <a:off x="817581" y="1847849"/>
            <a:ext cx="10536219" cy="4886325"/>
          </a:xfrm>
        </p:spPr>
        <p:txBody>
          <a:bodyPr>
            <a:normAutofit/>
          </a:bodyPr>
          <a:lstStyle/>
          <a:p>
            <a:pPr marL="0" lvl="0" indent="0">
              <a:lnSpc>
                <a:spcPct val="120000"/>
              </a:lnSpc>
              <a:buNone/>
            </a:pPr>
            <a:endParaRPr lang="de-DE" dirty="0"/>
          </a:p>
          <a:p>
            <a:pPr lvl="0"/>
            <a:endParaRPr lang="de-DE" dirty="0"/>
          </a:p>
          <a:p>
            <a:endParaRPr lang="de-DE" sz="1800" b="1" dirty="0"/>
          </a:p>
        </p:txBody>
      </p:sp>
      <p:graphicFrame>
        <p:nvGraphicFramePr>
          <p:cNvPr id="4" name="Diagramm 3"/>
          <p:cNvGraphicFramePr/>
          <p:nvPr>
            <p:extLst>
              <p:ext uri="{D42A27DB-BD31-4B8C-83A1-F6EECF244321}">
                <p14:modId xmlns:p14="http://schemas.microsoft.com/office/powerpoint/2010/main" val="2979947367"/>
              </p:ext>
            </p:extLst>
          </p:nvPr>
        </p:nvGraphicFramePr>
        <p:xfrm>
          <a:off x="817581" y="1481136"/>
          <a:ext cx="10312382"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p:cNvSpPr txBox="1"/>
          <p:nvPr/>
        </p:nvSpPr>
        <p:spPr>
          <a:xfrm>
            <a:off x="817581" y="4050467"/>
            <a:ext cx="9850419" cy="1231106"/>
          </a:xfrm>
          <a:prstGeom prst="rect">
            <a:avLst/>
          </a:prstGeom>
          <a:noFill/>
        </p:spPr>
        <p:txBody>
          <a:bodyPr wrap="square" rtlCol="0">
            <a:spAutoFit/>
          </a:bodyPr>
          <a:lstStyle/>
          <a:p>
            <a:r>
              <a:rPr lang="de-DE" sz="2600" b="1" dirty="0">
                <a:latin typeface="Arial" panose="020B0604020202020204" pitchFamily="34" charset="0"/>
                <a:cs typeface="Arial" panose="020B0604020202020204" pitchFamily="34" charset="0"/>
              </a:rPr>
              <a:t>5. Reports </a:t>
            </a:r>
            <a:r>
              <a:rPr lang="de-DE" sz="2600" b="1" dirty="0" err="1">
                <a:latin typeface="Arial" panose="020B0604020202020204" pitchFamily="34" charset="0"/>
                <a:cs typeface="Arial" panose="020B0604020202020204" pitchFamily="34" charset="0"/>
              </a:rPr>
              <a:t>for</a:t>
            </a:r>
            <a:r>
              <a:rPr lang="de-DE" sz="2600" b="1" dirty="0">
                <a:latin typeface="Arial" panose="020B0604020202020204" pitchFamily="34" charset="0"/>
                <a:cs typeface="Arial" panose="020B0604020202020204" pitchFamily="34" charset="0"/>
              </a:rPr>
              <a:t> </a:t>
            </a:r>
            <a:r>
              <a:rPr lang="de-DE" sz="2600" b="1" dirty="0" err="1">
                <a:latin typeface="Arial" panose="020B0604020202020204" pitchFamily="34" charset="0"/>
                <a:cs typeface="Arial" panose="020B0604020202020204" pitchFamily="34" charset="0"/>
              </a:rPr>
              <a:t>the</a:t>
            </a:r>
            <a:r>
              <a:rPr lang="de-DE" sz="2600" b="1" dirty="0">
                <a:latin typeface="Arial" panose="020B0604020202020204" pitchFamily="34" charset="0"/>
                <a:cs typeface="Arial" panose="020B0604020202020204" pitchFamily="34" charset="0"/>
              </a:rPr>
              <a:t> </a:t>
            </a:r>
            <a:r>
              <a:rPr lang="de-DE" sz="2600" b="1" dirty="0" err="1">
                <a:latin typeface="Arial" panose="020B0604020202020204" pitchFamily="34" charset="0"/>
                <a:cs typeface="Arial" panose="020B0604020202020204" pitchFamily="34" charset="0"/>
              </a:rPr>
              <a:t>management</a:t>
            </a:r>
            <a:r>
              <a:rPr lang="de-DE" sz="2600" b="1"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Controller</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provides</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reports</a:t>
            </a:r>
            <a:r>
              <a:rPr lang="de-DE" sz="2400" dirty="0">
                <a:latin typeface="Arial" panose="020B0604020202020204" pitchFamily="34" charset="0"/>
                <a:cs typeface="Arial" panose="020B0604020202020204" pitchFamily="34" charset="0"/>
              </a:rPr>
              <a:t> in </a:t>
            </a:r>
            <a:r>
              <a:rPr lang="de-DE" sz="2400" dirty="0" err="1">
                <a:latin typeface="Arial" panose="020B0604020202020204" pitchFamily="34" charset="0"/>
                <a:cs typeface="Arial" panose="020B0604020202020204" pitchFamily="34" charset="0"/>
              </a:rPr>
              <a:t>order</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to</a:t>
            </a:r>
            <a:r>
              <a:rPr lang="de-DE" sz="2400" dirty="0">
                <a:latin typeface="Arial" panose="020B0604020202020204" pitchFamily="34" charset="0"/>
                <a:cs typeface="Arial" panose="020B0604020202020204" pitchFamily="34" charset="0"/>
              </a:rPr>
              <a:t> support </a:t>
            </a:r>
            <a:r>
              <a:rPr lang="de-DE" sz="2400" dirty="0" err="1">
                <a:latin typeface="Arial" panose="020B0604020202020204" pitchFamily="34" charset="0"/>
                <a:cs typeface="Arial" panose="020B0604020202020204" pitchFamily="34" charset="0"/>
              </a:rPr>
              <a:t>the</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decision-making</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process</a:t>
            </a:r>
            <a:endParaRPr lang="de-D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2597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p:txBody>
          <a:bodyPr>
            <a:normAutofit/>
          </a:bodyPr>
          <a:lstStyle/>
          <a:p>
            <a:r>
              <a:rPr lang="de-DE" dirty="0">
                <a:latin typeface="Arial" panose="020B0604020202020204" pitchFamily="34" charset="0"/>
                <a:cs typeface="Arial" panose="020B0604020202020204" pitchFamily="34" charset="0"/>
              </a:rPr>
              <a:t>Green Controlling – </a:t>
            </a:r>
            <a:r>
              <a:rPr lang="en-GB" dirty="0">
                <a:latin typeface="Arial" panose="020B0604020202020204" pitchFamily="34" charset="0"/>
                <a:cs typeface="Arial" panose="020B0604020202020204" pitchFamily="34" charset="0"/>
              </a:rPr>
              <a:t>requirements</a:t>
            </a:r>
            <a:r>
              <a:rPr lang="de-DE" dirty="0">
                <a:latin typeface="Arial" panose="020B0604020202020204" pitchFamily="34" charset="0"/>
                <a:cs typeface="Arial" panose="020B0604020202020204" pitchFamily="34" charset="0"/>
              </a:rPr>
              <a:t>    </a:t>
            </a:r>
          </a:p>
        </p:txBody>
      </p:sp>
      <p:sp>
        <p:nvSpPr>
          <p:cNvPr id="3" name="Inhaltsplatzhalter 2"/>
          <p:cNvSpPr>
            <a:spLocks noGrp="1"/>
          </p:cNvSpPr>
          <p:nvPr>
            <p:ph idx="1"/>
          </p:nvPr>
        </p:nvSpPr>
        <p:spPr>
          <a:xfrm>
            <a:off x="817581" y="1847849"/>
            <a:ext cx="10536219" cy="4886325"/>
          </a:xfrm>
        </p:spPr>
        <p:txBody>
          <a:bodyPr>
            <a:normAutofit/>
          </a:bodyPr>
          <a:lstStyle/>
          <a:p>
            <a:pPr marL="0" lvl="0" indent="0">
              <a:lnSpc>
                <a:spcPct val="120000"/>
              </a:lnSpc>
              <a:buNone/>
            </a:pPr>
            <a:endParaRPr lang="de-DE" dirty="0"/>
          </a:p>
          <a:p>
            <a:pPr lvl="0"/>
            <a:endParaRPr lang="de-DE" dirty="0"/>
          </a:p>
          <a:p>
            <a:endParaRPr lang="de-DE" sz="1800" b="1" dirty="0"/>
          </a:p>
        </p:txBody>
      </p:sp>
      <p:graphicFrame>
        <p:nvGraphicFramePr>
          <p:cNvPr id="6" name="Tabelle 5"/>
          <p:cNvGraphicFramePr>
            <a:graphicFrameLocks noGrp="1"/>
          </p:cNvGraphicFramePr>
          <p:nvPr>
            <p:extLst>
              <p:ext uri="{D42A27DB-BD31-4B8C-83A1-F6EECF244321}">
                <p14:modId xmlns:p14="http://schemas.microsoft.com/office/powerpoint/2010/main" val="841674954"/>
              </p:ext>
            </p:extLst>
          </p:nvPr>
        </p:nvGraphicFramePr>
        <p:xfrm>
          <a:off x="817581" y="1603732"/>
          <a:ext cx="10069494" cy="4789614"/>
        </p:xfrm>
        <a:graphic>
          <a:graphicData uri="http://schemas.openxmlformats.org/drawingml/2006/table">
            <a:tbl>
              <a:tblPr firstRow="1" firstCol="1" bandRow="1"/>
              <a:tblGrid>
                <a:gridCol w="3452179">
                  <a:extLst>
                    <a:ext uri="{9D8B030D-6E8A-4147-A177-3AD203B41FA5}">
                      <a16:colId xmlns:a16="http://schemas.microsoft.com/office/drawing/2014/main" val="999147865"/>
                    </a:ext>
                  </a:extLst>
                </a:gridCol>
                <a:gridCol w="6617315">
                  <a:extLst>
                    <a:ext uri="{9D8B030D-6E8A-4147-A177-3AD203B41FA5}">
                      <a16:colId xmlns:a16="http://schemas.microsoft.com/office/drawing/2014/main" val="21950387"/>
                    </a:ext>
                  </a:extLst>
                </a:gridCol>
              </a:tblGrid>
              <a:tr h="73304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93DD"/>
                          </a:solidFill>
                          <a:effectLst/>
                          <a:uLnTx/>
                          <a:uFillTx/>
                          <a:latin typeface="Arial" panose="020B0604020202020204" pitchFamily="34" charset="0"/>
                          <a:ea typeface="Calibri" panose="020F0502020204030204" pitchFamily="34" charset="0"/>
                          <a:cs typeface="Arial" panose="020B0604020202020204" pitchFamily="34" charset="0"/>
                        </a:rPr>
                        <a:t>Green Compliance</a:t>
                      </a:r>
                      <a:endParaRPr kumimoji="0" lang="de-DE" sz="2000" b="0" i="0" u="none" strike="noStrike" kern="1200" cap="none" spc="0" normalizeH="0" baseline="0" noProof="0" dirty="0">
                        <a:ln>
                          <a:noFill/>
                        </a:ln>
                        <a:solidFill>
                          <a:srgbClr val="0093DD"/>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3373" marR="63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252413">
                        <a:lnSpc>
                          <a:spcPct val="100000"/>
                        </a:lnSpc>
                        <a:spcAft>
                          <a:spcPts val="0"/>
                        </a:spcAft>
                        <a:buFont typeface="Times New Roman" panose="02020603050405020304" pitchFamily="18" charset="0"/>
                        <a:buChar char="•"/>
                        <a:tabLst>
                          <a:tab pos="198438" algn="l"/>
                        </a:tabLst>
                      </a:pPr>
                      <a:r>
                        <a:rPr lang="en-GB" sz="1800" dirty="0">
                          <a:effectLst/>
                          <a:latin typeface="Arial" panose="020B0604020202020204" pitchFamily="34" charset="0"/>
                          <a:ea typeface="Calibri" panose="020F0502020204030204" pitchFamily="34" charset="0"/>
                          <a:cs typeface="Arial" panose="020B0604020202020204" pitchFamily="34" charset="0"/>
                        </a:rPr>
                        <a:t>transparency about used resources </a:t>
                      </a:r>
                      <a:endParaRPr lang="de-DE"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252413">
                        <a:lnSpc>
                          <a:spcPct val="100000"/>
                        </a:lnSpc>
                        <a:spcAft>
                          <a:spcPts val="0"/>
                        </a:spcAft>
                        <a:buFont typeface="Times New Roman" panose="02020603050405020304" pitchFamily="18" charset="0"/>
                        <a:buChar char="•"/>
                        <a:tabLst>
                          <a:tab pos="198438" algn="l"/>
                        </a:tabLst>
                      </a:pPr>
                      <a:r>
                        <a:rPr lang="en-GB" sz="1800" dirty="0">
                          <a:effectLst/>
                          <a:latin typeface="Arial" panose="020B0604020202020204" pitchFamily="34" charset="0"/>
                          <a:ea typeface="Calibri" panose="020F0502020204030204" pitchFamily="34" charset="0"/>
                          <a:cs typeface="Arial" panose="020B0604020202020204" pitchFamily="34" charset="0"/>
                        </a:rPr>
                        <a:t>measure and rate chances and risks / as well as costs and use</a:t>
                      </a:r>
                      <a:endParaRPr lang="de-DE" sz="1800" dirty="0">
                        <a:effectLst/>
                        <a:latin typeface="Arial" panose="020B0604020202020204" pitchFamily="34" charset="0"/>
                        <a:ea typeface="Calibri" panose="020F0502020204030204" pitchFamily="34" charset="0"/>
                        <a:cs typeface="Arial" panose="020B0604020202020204" pitchFamily="34" charset="0"/>
                      </a:endParaRPr>
                    </a:p>
                  </a:txBody>
                  <a:tcPr marL="63373" marR="63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1743050"/>
                  </a:ext>
                </a:extLst>
              </a:tr>
              <a:tr h="133303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93DD"/>
                          </a:solidFill>
                          <a:effectLst/>
                          <a:uLnTx/>
                          <a:uFillTx/>
                          <a:latin typeface="Arial" panose="020B0604020202020204" pitchFamily="34" charset="0"/>
                          <a:ea typeface="Calibri" panose="020F0502020204030204" pitchFamily="34" charset="0"/>
                          <a:cs typeface="Arial" panose="020B0604020202020204" pitchFamily="34" charset="0"/>
                        </a:rPr>
                        <a:t>Implementation sustainability in into the value-added chain </a:t>
                      </a:r>
                      <a:endParaRPr kumimoji="0" lang="de-DE" sz="2000" b="0" i="0" u="none" strike="noStrike" kern="1200" cap="none" spc="0" normalizeH="0" baseline="0" noProof="0" dirty="0">
                        <a:ln>
                          <a:noFill/>
                        </a:ln>
                        <a:solidFill>
                          <a:srgbClr val="0093DD"/>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3373" marR="63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252413">
                        <a:lnSpc>
                          <a:spcPct val="100000"/>
                        </a:lnSpc>
                        <a:spcAft>
                          <a:spcPts val="0"/>
                        </a:spcAft>
                        <a:buFont typeface="Times New Roman" panose="02020603050405020304" pitchFamily="18" charset="0"/>
                        <a:buChar char="•"/>
                        <a:tabLst>
                          <a:tab pos="198438" algn="l"/>
                        </a:tabLst>
                      </a:pPr>
                      <a:r>
                        <a:rPr lang="en-GB" sz="1800" dirty="0">
                          <a:effectLst/>
                          <a:latin typeface="Arial" panose="020B0604020202020204" pitchFamily="34" charset="0"/>
                          <a:ea typeface="Calibri" panose="020F0502020204030204" pitchFamily="34" charset="0"/>
                          <a:cs typeface="Arial" panose="020B0604020202020204" pitchFamily="34" charset="0"/>
                        </a:rPr>
                        <a:t>transparency about the environmental impact of the value-added chain</a:t>
                      </a:r>
                      <a:r>
                        <a:rPr lang="en-GB" sz="1800" b="1" dirty="0">
                          <a:effectLst/>
                          <a:latin typeface="Arial" panose="020B0604020202020204" pitchFamily="34" charset="0"/>
                          <a:ea typeface="Calibri" panose="020F0502020204030204" pitchFamily="34" charset="0"/>
                          <a:cs typeface="Arial" panose="020B0604020202020204" pitchFamily="34" charset="0"/>
                        </a:rPr>
                        <a:t> </a:t>
                      </a:r>
                      <a:endParaRPr lang="de-DE"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252413">
                        <a:lnSpc>
                          <a:spcPct val="100000"/>
                        </a:lnSpc>
                        <a:spcAft>
                          <a:spcPts val="0"/>
                        </a:spcAft>
                        <a:buFont typeface="Times New Roman" panose="02020603050405020304" pitchFamily="18" charset="0"/>
                        <a:buChar char="•"/>
                        <a:tabLst>
                          <a:tab pos="198438" algn="l"/>
                        </a:tabLst>
                      </a:pPr>
                      <a:r>
                        <a:rPr lang="en-GB" sz="1800" dirty="0">
                          <a:effectLst/>
                          <a:latin typeface="Arial" panose="020B0604020202020204" pitchFamily="34" charset="0"/>
                          <a:ea typeface="Calibri" panose="020F0502020204030204" pitchFamily="34" charset="0"/>
                          <a:cs typeface="Arial" panose="020B0604020202020204" pitchFamily="34" charset="0"/>
                        </a:rPr>
                        <a:t>create incentives for change </a:t>
                      </a:r>
                      <a:endParaRPr lang="de-DE" sz="1800" dirty="0">
                        <a:effectLst/>
                        <a:latin typeface="Arial" panose="020B0604020202020204" pitchFamily="34" charset="0"/>
                        <a:ea typeface="Calibri" panose="020F0502020204030204" pitchFamily="34" charset="0"/>
                        <a:cs typeface="Arial" panose="020B0604020202020204" pitchFamily="34" charset="0"/>
                      </a:endParaRPr>
                    </a:p>
                  </a:txBody>
                  <a:tcPr marL="63373" marR="63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4324778"/>
                  </a:ext>
                </a:extLst>
              </a:tr>
              <a:tr h="94585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93DD"/>
                          </a:solidFill>
                          <a:effectLst/>
                          <a:uLnTx/>
                          <a:uFillTx/>
                          <a:latin typeface="Arial" panose="020B0604020202020204" pitchFamily="34" charset="0"/>
                          <a:ea typeface="Calibri" panose="020F0502020204030204" pitchFamily="34" charset="0"/>
                          <a:cs typeface="Arial" panose="020B0604020202020204" pitchFamily="34" charset="0"/>
                        </a:rPr>
                        <a:t>Development of sustainable products and services</a:t>
                      </a:r>
                      <a:endParaRPr kumimoji="0" lang="de-DE" sz="2000" b="0" i="0" u="none" strike="noStrike" kern="1200" cap="none" spc="0" normalizeH="0" baseline="0" noProof="0" dirty="0">
                        <a:ln>
                          <a:noFill/>
                        </a:ln>
                        <a:solidFill>
                          <a:srgbClr val="0093DD"/>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3373" marR="63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252413">
                        <a:lnSpc>
                          <a:spcPct val="100000"/>
                        </a:lnSpc>
                        <a:spcAft>
                          <a:spcPts val="0"/>
                        </a:spcAft>
                        <a:buFont typeface="Times New Roman" panose="02020603050405020304" pitchFamily="18" charset="0"/>
                        <a:buChar char="•"/>
                        <a:tabLst>
                          <a:tab pos="198438" algn="l"/>
                        </a:tabLst>
                      </a:pPr>
                      <a:r>
                        <a:rPr lang="en-GB" sz="1800" dirty="0">
                          <a:effectLst/>
                          <a:latin typeface="Arial" panose="020B0604020202020204" pitchFamily="34" charset="0"/>
                          <a:ea typeface="Calibri" panose="020F0502020204030204" pitchFamily="34" charset="0"/>
                          <a:cs typeface="Arial" panose="020B0604020202020204" pitchFamily="34" charset="0"/>
                        </a:rPr>
                        <a:t>new products and services </a:t>
                      </a:r>
                      <a:endParaRPr lang="de-DE"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252413">
                        <a:lnSpc>
                          <a:spcPct val="100000"/>
                        </a:lnSpc>
                        <a:spcAft>
                          <a:spcPts val="0"/>
                        </a:spcAft>
                        <a:buFont typeface="Times New Roman" panose="02020603050405020304" pitchFamily="18" charset="0"/>
                        <a:buChar char="•"/>
                        <a:tabLst>
                          <a:tab pos="198438" algn="l"/>
                        </a:tabLst>
                      </a:pPr>
                      <a:r>
                        <a:rPr lang="en-GB" sz="1800" dirty="0">
                          <a:effectLst/>
                          <a:latin typeface="Arial" panose="020B0604020202020204" pitchFamily="34" charset="0"/>
                          <a:ea typeface="Calibri" panose="020F0502020204030204" pitchFamily="34" charset="0"/>
                          <a:cs typeface="Arial" panose="020B0604020202020204" pitchFamily="34" charset="0"/>
                        </a:rPr>
                        <a:t>analyse willingness to pay among the clients  </a:t>
                      </a:r>
                      <a:endParaRPr lang="de-DE"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252413">
                        <a:lnSpc>
                          <a:spcPct val="100000"/>
                        </a:lnSpc>
                        <a:spcAft>
                          <a:spcPts val="0"/>
                        </a:spcAft>
                        <a:buFont typeface="Times New Roman" panose="02020603050405020304" pitchFamily="18" charset="0"/>
                        <a:buChar char="•"/>
                        <a:tabLst>
                          <a:tab pos="198438" algn="l"/>
                        </a:tabLst>
                      </a:pPr>
                      <a:r>
                        <a:rPr lang="en-GB" sz="1800" dirty="0">
                          <a:effectLst/>
                          <a:latin typeface="Arial" panose="020B0604020202020204" pitchFamily="34" charset="0"/>
                          <a:ea typeface="Calibri" panose="020F0502020204030204" pitchFamily="34" charset="0"/>
                          <a:cs typeface="Arial" panose="020B0604020202020204" pitchFamily="34" charset="0"/>
                        </a:rPr>
                        <a:t>ecological pricing</a:t>
                      </a:r>
                      <a:endParaRPr lang="de-DE" sz="1800" dirty="0">
                        <a:effectLst/>
                        <a:latin typeface="Arial" panose="020B0604020202020204" pitchFamily="34" charset="0"/>
                        <a:ea typeface="Calibri" panose="020F0502020204030204" pitchFamily="34" charset="0"/>
                        <a:cs typeface="Arial" panose="020B0604020202020204" pitchFamily="34" charset="0"/>
                      </a:endParaRPr>
                    </a:p>
                  </a:txBody>
                  <a:tcPr marL="63373" marR="63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8395955"/>
                  </a:ext>
                </a:extLst>
              </a:tr>
              <a:tr h="73304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93DD"/>
                          </a:solidFill>
                          <a:effectLst/>
                          <a:uLnTx/>
                          <a:uFillTx/>
                          <a:latin typeface="Arial" panose="020B0604020202020204" pitchFamily="34" charset="0"/>
                          <a:ea typeface="Calibri" panose="020F0502020204030204" pitchFamily="34" charset="0"/>
                          <a:cs typeface="Arial" panose="020B0604020202020204" pitchFamily="34" charset="0"/>
                        </a:rPr>
                        <a:t>Implementation of green business models</a:t>
                      </a:r>
                      <a:endParaRPr kumimoji="0" lang="de-DE" sz="2000" b="0" i="0" u="none" strike="noStrike" kern="1200" cap="none" spc="0" normalizeH="0" baseline="0" noProof="0" dirty="0">
                        <a:ln>
                          <a:noFill/>
                        </a:ln>
                        <a:solidFill>
                          <a:srgbClr val="0093DD"/>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3373" marR="63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252413">
                        <a:lnSpc>
                          <a:spcPct val="100000"/>
                        </a:lnSpc>
                        <a:spcAft>
                          <a:spcPts val="0"/>
                        </a:spcAft>
                        <a:buFont typeface="Times New Roman" panose="02020603050405020304" pitchFamily="18" charset="0"/>
                        <a:buChar char="•"/>
                        <a:tabLst>
                          <a:tab pos="198438" algn="l"/>
                        </a:tabLst>
                      </a:pPr>
                      <a:r>
                        <a:rPr lang="en-GB" sz="1800" dirty="0">
                          <a:effectLst/>
                          <a:latin typeface="Arial" panose="020B0604020202020204" pitchFamily="34" charset="0"/>
                          <a:ea typeface="Calibri" panose="020F0502020204030204" pitchFamily="34" charset="0"/>
                          <a:cs typeface="Arial" panose="020B0604020202020204" pitchFamily="34" charset="0"/>
                        </a:rPr>
                        <a:t>rate new green business models </a:t>
                      </a:r>
                      <a:endParaRPr lang="de-DE"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252413">
                        <a:lnSpc>
                          <a:spcPct val="100000"/>
                        </a:lnSpc>
                        <a:spcAft>
                          <a:spcPts val="0"/>
                        </a:spcAft>
                        <a:buFont typeface="Times New Roman" panose="02020603050405020304" pitchFamily="18" charset="0"/>
                        <a:buChar char="•"/>
                        <a:tabLst>
                          <a:tab pos="198438" algn="l"/>
                        </a:tabLst>
                      </a:pPr>
                      <a:r>
                        <a:rPr lang="en-GB" sz="1800" dirty="0">
                          <a:effectLst/>
                          <a:latin typeface="Arial" panose="020B0604020202020204" pitchFamily="34" charset="0"/>
                          <a:ea typeface="Calibri" panose="020F0502020204030204" pitchFamily="34" charset="0"/>
                          <a:cs typeface="Arial" panose="020B0604020202020204" pitchFamily="34" charset="0"/>
                        </a:rPr>
                        <a:t>create incentives for implementing green business models </a:t>
                      </a:r>
                      <a:endParaRPr lang="de-DE" sz="1800" dirty="0">
                        <a:effectLst/>
                        <a:latin typeface="Arial" panose="020B0604020202020204" pitchFamily="34" charset="0"/>
                        <a:ea typeface="Calibri" panose="020F0502020204030204" pitchFamily="34" charset="0"/>
                        <a:cs typeface="Arial" panose="020B0604020202020204" pitchFamily="34" charset="0"/>
                      </a:endParaRPr>
                    </a:p>
                  </a:txBody>
                  <a:tcPr marL="63373" marR="63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2411353"/>
                  </a:ext>
                </a:extLst>
              </a:tr>
              <a:tr h="94585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93DD"/>
                          </a:solidFill>
                          <a:effectLst/>
                          <a:uLnTx/>
                          <a:uFillTx/>
                          <a:latin typeface="Arial" panose="020B0604020202020204" pitchFamily="34" charset="0"/>
                          <a:ea typeface="Calibri" panose="020F0502020204030204" pitchFamily="34" charset="0"/>
                          <a:cs typeface="Arial" panose="020B0604020202020204" pitchFamily="34" charset="0"/>
                        </a:rPr>
                        <a:t>Open up new markets</a:t>
                      </a:r>
                      <a:r>
                        <a:rPr kumimoji="0" lang="en-GB" sz="2000" b="0" i="0" u="none" strike="noStrike" kern="1200" cap="none" spc="0" normalizeH="0" baseline="0" noProof="0" dirty="0">
                          <a:ln>
                            <a:noFill/>
                          </a:ln>
                          <a:solidFill>
                            <a:srgbClr val="0093DD"/>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de-DE" sz="2000" b="0" i="0" u="none" strike="noStrike" kern="1200" cap="none" spc="0" normalizeH="0" baseline="0" noProof="0" dirty="0">
                        <a:ln>
                          <a:noFill/>
                        </a:ln>
                        <a:solidFill>
                          <a:srgbClr val="0093DD"/>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3373" marR="63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252413">
                        <a:lnSpc>
                          <a:spcPct val="100000"/>
                        </a:lnSpc>
                        <a:spcAft>
                          <a:spcPts val="0"/>
                        </a:spcAft>
                        <a:buFont typeface="Times New Roman" panose="02020603050405020304" pitchFamily="18" charset="0"/>
                        <a:buChar char="•"/>
                        <a:tabLst>
                          <a:tab pos="198438" algn="l"/>
                        </a:tabLst>
                      </a:pPr>
                      <a:r>
                        <a:rPr lang="en-GB" sz="1800" dirty="0">
                          <a:effectLst/>
                          <a:latin typeface="Arial" panose="020B0604020202020204" pitchFamily="34" charset="0"/>
                          <a:ea typeface="Calibri" panose="020F0502020204030204" pitchFamily="34" charset="0"/>
                          <a:cs typeface="Arial" panose="020B0604020202020204" pitchFamily="34" charset="0"/>
                        </a:rPr>
                        <a:t>sustainable market analysis </a:t>
                      </a:r>
                      <a:endParaRPr lang="de-DE"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252413">
                        <a:lnSpc>
                          <a:spcPct val="100000"/>
                        </a:lnSpc>
                        <a:spcAft>
                          <a:spcPts val="0"/>
                        </a:spcAft>
                        <a:buFont typeface="Times New Roman" panose="02020603050405020304" pitchFamily="18" charset="0"/>
                        <a:buChar char="•"/>
                        <a:tabLst>
                          <a:tab pos="198438" algn="l"/>
                        </a:tabLst>
                      </a:pPr>
                      <a:r>
                        <a:rPr lang="en-GB" sz="1800" dirty="0">
                          <a:effectLst/>
                          <a:latin typeface="Arial" panose="020B0604020202020204" pitchFamily="34" charset="0"/>
                          <a:ea typeface="Calibri" panose="020F0502020204030204" pitchFamily="34" charset="0"/>
                          <a:cs typeface="Arial" panose="020B0604020202020204" pitchFamily="34" charset="0"/>
                        </a:rPr>
                        <a:t>sustainable business plans</a:t>
                      </a:r>
                      <a:endParaRPr lang="de-DE"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252413">
                        <a:lnSpc>
                          <a:spcPct val="100000"/>
                        </a:lnSpc>
                        <a:spcAft>
                          <a:spcPts val="0"/>
                        </a:spcAft>
                        <a:buFont typeface="Times New Roman" panose="02020603050405020304" pitchFamily="18" charset="0"/>
                        <a:buChar char="•"/>
                        <a:tabLst>
                          <a:tab pos="198438" algn="l"/>
                        </a:tabLst>
                      </a:pPr>
                      <a:r>
                        <a:rPr lang="en-GB" sz="1800" dirty="0">
                          <a:effectLst/>
                          <a:latin typeface="Arial" panose="020B0604020202020204" pitchFamily="34" charset="0"/>
                          <a:ea typeface="Calibri" panose="020F0502020204030204" pitchFamily="34" charset="0"/>
                          <a:cs typeface="Arial" panose="020B0604020202020204" pitchFamily="34" charset="0"/>
                        </a:rPr>
                        <a:t>sustainable investment calculation</a:t>
                      </a:r>
                      <a:endParaRPr lang="de-DE" sz="1800" dirty="0">
                        <a:effectLst/>
                        <a:latin typeface="Arial" panose="020B0604020202020204" pitchFamily="34" charset="0"/>
                        <a:ea typeface="Calibri" panose="020F0502020204030204" pitchFamily="34" charset="0"/>
                        <a:cs typeface="Arial" panose="020B0604020202020204" pitchFamily="34" charset="0"/>
                      </a:endParaRPr>
                    </a:p>
                  </a:txBody>
                  <a:tcPr marL="63373" marR="63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273397"/>
                  </a:ext>
                </a:extLst>
              </a:tr>
            </a:tbl>
          </a:graphicData>
        </a:graphic>
      </p:graphicFrame>
    </p:spTree>
    <p:extLst>
      <p:ext uri="{BB962C8B-B14F-4D97-AF65-F5344CB8AC3E}">
        <p14:creationId xmlns:p14="http://schemas.microsoft.com/office/powerpoint/2010/main" val="2167115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93DD"/>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EAEE198-CBD4-ED4F-896E-0B05068E281F}"/>
              </a:ext>
            </a:extLst>
          </p:cNvPr>
          <p:cNvSpPr/>
          <p:nvPr/>
        </p:nvSpPr>
        <p:spPr>
          <a:xfrm>
            <a:off x="9753600" y="58056"/>
            <a:ext cx="2336800" cy="1698171"/>
          </a:xfrm>
          <a:prstGeom prst="rect">
            <a:avLst/>
          </a:prstGeom>
          <a:solidFill>
            <a:srgbClr val="0093DD"/>
          </a:solidFill>
          <a:ln>
            <a:solidFill>
              <a:srgbClr val="009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Oval 4">
            <a:extLst>
              <a:ext uri="{FF2B5EF4-FFF2-40B4-BE49-F238E27FC236}">
                <a16:creationId xmlns:a16="http://schemas.microsoft.com/office/drawing/2014/main" id="{64059122-F904-2D4D-99F8-C1F79F53A327}"/>
              </a:ext>
            </a:extLst>
          </p:cNvPr>
          <p:cNvSpPr/>
          <p:nvPr/>
        </p:nvSpPr>
        <p:spPr>
          <a:xfrm>
            <a:off x="4971141" y="1378857"/>
            <a:ext cx="2336799" cy="2293258"/>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6" name="Textfeld 5">
            <a:extLst>
              <a:ext uri="{FF2B5EF4-FFF2-40B4-BE49-F238E27FC236}">
                <a16:creationId xmlns:a16="http://schemas.microsoft.com/office/drawing/2014/main" id="{A63F2B29-B221-394D-AD89-D3B00E8930A7}"/>
              </a:ext>
            </a:extLst>
          </p:cNvPr>
          <p:cNvSpPr txBox="1"/>
          <p:nvPr/>
        </p:nvSpPr>
        <p:spPr>
          <a:xfrm>
            <a:off x="3444583" y="4020458"/>
            <a:ext cx="5520125" cy="861774"/>
          </a:xfrm>
          <a:prstGeom prst="rect">
            <a:avLst/>
          </a:prstGeom>
          <a:noFill/>
        </p:spPr>
        <p:txBody>
          <a:bodyPr wrap="square" rtlCol="0">
            <a:spAutoFit/>
          </a:bodyPr>
          <a:lstStyle/>
          <a:p>
            <a:pPr algn="ctr"/>
            <a:r>
              <a:rPr lang="de-DE" sz="2500" dirty="0" err="1">
                <a:solidFill>
                  <a:schemeClr val="bg1"/>
                </a:solidFill>
              </a:rPr>
              <a:t>Practical</a:t>
            </a:r>
            <a:r>
              <a:rPr lang="de-DE" sz="2500" dirty="0">
                <a:solidFill>
                  <a:schemeClr val="bg1"/>
                </a:solidFill>
              </a:rPr>
              <a:t> </a:t>
            </a:r>
            <a:r>
              <a:rPr lang="de-DE" sz="2500" dirty="0" err="1">
                <a:solidFill>
                  <a:schemeClr val="bg1"/>
                </a:solidFill>
              </a:rPr>
              <a:t>Example</a:t>
            </a:r>
            <a:r>
              <a:rPr lang="de-DE" sz="2500" dirty="0">
                <a:solidFill>
                  <a:schemeClr val="bg1"/>
                </a:solidFill>
              </a:rPr>
              <a:t> </a:t>
            </a:r>
          </a:p>
          <a:p>
            <a:pPr algn="ctr"/>
            <a:r>
              <a:rPr lang="de-DE" sz="2500" dirty="0">
                <a:solidFill>
                  <a:schemeClr val="bg1"/>
                </a:solidFill>
              </a:rPr>
              <a:t>„</a:t>
            </a:r>
            <a:r>
              <a:rPr lang="de-DE" sz="2500" dirty="0" err="1">
                <a:solidFill>
                  <a:schemeClr val="bg1"/>
                </a:solidFill>
              </a:rPr>
              <a:t>Fictional</a:t>
            </a:r>
            <a:r>
              <a:rPr lang="de-DE" sz="2500" dirty="0">
                <a:solidFill>
                  <a:schemeClr val="bg1"/>
                </a:solidFill>
              </a:rPr>
              <a:t> </a:t>
            </a:r>
            <a:r>
              <a:rPr lang="de-DE" sz="2500" dirty="0" err="1">
                <a:solidFill>
                  <a:schemeClr val="bg1"/>
                </a:solidFill>
              </a:rPr>
              <a:t>example</a:t>
            </a:r>
            <a:r>
              <a:rPr lang="de-DE" sz="2500" dirty="0">
                <a:solidFill>
                  <a:schemeClr val="bg1"/>
                </a:solidFill>
              </a:rPr>
              <a:t>: Green Controlling“</a:t>
            </a:r>
          </a:p>
        </p:txBody>
      </p:sp>
      <p:pic>
        <p:nvPicPr>
          <p:cNvPr id="7" name="Grafik 6" descr="Zahnräder mit einfarbiger Füllung">
            <a:extLst>
              <a:ext uri="{FF2B5EF4-FFF2-40B4-BE49-F238E27FC236}">
                <a16:creationId xmlns:a16="http://schemas.microsoft.com/office/drawing/2014/main" id="{980F2E60-A24C-5045-BD93-A630C307143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rot="2653035">
            <a:off x="5531753" y="1917699"/>
            <a:ext cx="1215573" cy="1215573"/>
          </a:xfrm>
          <a:prstGeom prst="rect">
            <a:avLst/>
          </a:prstGeom>
        </p:spPr>
      </p:pic>
    </p:spTree>
    <p:extLst>
      <p:ext uri="{BB962C8B-B14F-4D97-AF65-F5344CB8AC3E}">
        <p14:creationId xmlns:p14="http://schemas.microsoft.com/office/powerpoint/2010/main" val="1293471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p:txBody>
          <a:bodyPr>
            <a:normAutofit/>
          </a:bodyPr>
          <a:lstStyle/>
          <a:p>
            <a:r>
              <a:rPr lang="de-DE" dirty="0">
                <a:latin typeface="Arial" panose="020B0604020202020204" pitchFamily="34" charset="0"/>
                <a:cs typeface="Arial" panose="020B0604020202020204" pitchFamily="34" charset="0"/>
              </a:rPr>
              <a:t>Green Controlling – </a:t>
            </a:r>
            <a:r>
              <a:rPr lang="de-DE" dirty="0" err="1">
                <a:latin typeface="Arial" panose="020B0604020202020204" pitchFamily="34" charset="0"/>
                <a:cs typeface="Arial" panose="020B0604020202020204" pitchFamily="34" charset="0"/>
              </a:rPr>
              <a:t>Practical</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Example</a:t>
            </a:r>
            <a:r>
              <a:rPr lang="de-DE" dirty="0">
                <a:latin typeface="Arial" panose="020B0604020202020204" pitchFamily="34" charset="0"/>
                <a:cs typeface="Arial" panose="020B0604020202020204" pitchFamily="34" charset="0"/>
              </a:rPr>
              <a:t>     </a:t>
            </a:r>
          </a:p>
        </p:txBody>
      </p:sp>
      <p:sp>
        <p:nvSpPr>
          <p:cNvPr id="3" name="Inhaltsplatzhalter 2"/>
          <p:cNvSpPr>
            <a:spLocks noGrp="1"/>
          </p:cNvSpPr>
          <p:nvPr>
            <p:ph idx="1"/>
          </p:nvPr>
        </p:nvSpPr>
        <p:spPr>
          <a:xfrm>
            <a:off x="817581" y="1847849"/>
            <a:ext cx="10536219" cy="4886325"/>
          </a:xfrm>
        </p:spPr>
        <p:txBody>
          <a:bodyPr>
            <a:normAutofit/>
          </a:bodyPr>
          <a:lstStyle/>
          <a:p>
            <a:pPr marL="0" lvl="0" indent="0">
              <a:lnSpc>
                <a:spcPct val="120000"/>
              </a:lnSpc>
              <a:buNone/>
            </a:pPr>
            <a:endParaRPr lang="de-DE" dirty="0"/>
          </a:p>
          <a:p>
            <a:pPr lvl="0"/>
            <a:endParaRPr lang="de-DE" dirty="0"/>
          </a:p>
          <a:p>
            <a:endParaRPr lang="de-DE" sz="1800" b="1" dirty="0"/>
          </a:p>
        </p:txBody>
      </p:sp>
      <p:graphicFrame>
        <p:nvGraphicFramePr>
          <p:cNvPr id="4" name="Tabelle 3"/>
          <p:cNvGraphicFramePr>
            <a:graphicFrameLocks noGrp="1"/>
          </p:cNvGraphicFramePr>
          <p:nvPr>
            <p:extLst>
              <p:ext uri="{D42A27DB-BD31-4B8C-83A1-F6EECF244321}">
                <p14:modId xmlns:p14="http://schemas.microsoft.com/office/powerpoint/2010/main" val="2223664935"/>
              </p:ext>
            </p:extLst>
          </p:nvPr>
        </p:nvGraphicFramePr>
        <p:xfrm>
          <a:off x="817581" y="1468437"/>
          <a:ext cx="10340957" cy="5024438"/>
        </p:xfrm>
        <a:graphic>
          <a:graphicData uri="http://schemas.openxmlformats.org/drawingml/2006/table">
            <a:tbl>
              <a:tblPr firstRow="1" firstCol="1" bandRow="1"/>
              <a:tblGrid>
                <a:gridCol w="2259944">
                  <a:extLst>
                    <a:ext uri="{9D8B030D-6E8A-4147-A177-3AD203B41FA5}">
                      <a16:colId xmlns:a16="http://schemas.microsoft.com/office/drawing/2014/main" val="3545891010"/>
                    </a:ext>
                  </a:extLst>
                </a:gridCol>
                <a:gridCol w="8081013">
                  <a:extLst>
                    <a:ext uri="{9D8B030D-6E8A-4147-A177-3AD203B41FA5}">
                      <a16:colId xmlns:a16="http://schemas.microsoft.com/office/drawing/2014/main" val="2877121379"/>
                    </a:ext>
                  </a:extLst>
                </a:gridCol>
              </a:tblGrid>
              <a:tr h="184289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2000" b="1" i="0" u="none" strike="noStrike" kern="1200" cap="none" spc="0" normalizeH="0" baseline="0" dirty="0">
                          <a:ln>
                            <a:noFill/>
                          </a:ln>
                          <a:solidFill>
                            <a:srgbClr val="0093DD"/>
                          </a:solidFill>
                          <a:effectLst/>
                          <a:uLnTx/>
                          <a:uFillTx/>
                          <a:latin typeface="Arial" panose="020B0604020202020204" pitchFamily="34" charset="0"/>
                          <a:ea typeface="Calibri" panose="020F0502020204030204" pitchFamily="34" charset="0"/>
                          <a:cs typeface="Arial" panose="020B0604020202020204" pitchFamily="34" charset="0"/>
                        </a:rPr>
                        <a:t>Vision / targets</a:t>
                      </a:r>
                      <a:endParaRPr kumimoji="0" lang="de-DE" sz="2000" b="1" i="0" u="none" strike="noStrike" kern="1200" cap="none" spc="0" normalizeH="0" baseline="0" dirty="0">
                        <a:ln>
                          <a:noFill/>
                        </a:ln>
                        <a:solidFill>
                          <a:srgbClr val="0093DD"/>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The main objective of the organisation is to provide learning support to schoolchildren and young people with learning difficulties. </a:t>
                      </a:r>
                      <a:endParaRPr lang="de-DE"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The tutoring is done by other and/or older students or even student teachers. This strengthens social interaction and personal skills. </a:t>
                      </a:r>
                      <a:endParaRPr lang="de-DE"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At the same time, there is also an exchange between the students and it is an alternative to private lessons, which are often expensive. </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9088322"/>
                  </a:ext>
                </a:extLst>
              </a:tr>
              <a:tr h="861105">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2000" b="1" i="0" u="none" strike="noStrike" kern="1200" cap="none" spc="0" normalizeH="0" baseline="0" dirty="0">
                          <a:ln>
                            <a:noFill/>
                          </a:ln>
                          <a:solidFill>
                            <a:srgbClr val="0093DD"/>
                          </a:solidFill>
                          <a:effectLst/>
                          <a:uLnTx/>
                          <a:uFillTx/>
                          <a:latin typeface="Arial" panose="020B0604020202020204" pitchFamily="34" charset="0"/>
                          <a:ea typeface="Calibri" panose="020F0502020204030204" pitchFamily="34" charset="0"/>
                          <a:cs typeface="Arial" panose="020B0604020202020204" pitchFamily="34" charset="0"/>
                        </a:rPr>
                        <a:t>Key activities / working fields </a:t>
                      </a:r>
                      <a:endParaRPr kumimoji="0" lang="de-DE" sz="2000" b="1" i="0" u="none" strike="noStrike" kern="1200" cap="none" spc="0" normalizeH="0" baseline="0" dirty="0">
                        <a:ln>
                          <a:noFill/>
                        </a:ln>
                        <a:solidFill>
                          <a:srgbClr val="0093DD"/>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252413">
                        <a:spcAft>
                          <a:spcPts val="0"/>
                        </a:spcAft>
                        <a:buFont typeface="Symbol" panose="05050102010706020507" pitchFamily="18" charset="2"/>
                        <a:buChar char=""/>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Learning support for schoolchildren of all levels </a:t>
                      </a:r>
                      <a:endParaRPr lang="de-DE"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252413">
                        <a:spcAft>
                          <a:spcPts val="0"/>
                        </a:spcAft>
                        <a:buFont typeface="Symbol" panose="05050102010706020507" pitchFamily="18" charset="2"/>
                        <a:buChar char=""/>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Individual offers according to requirements</a:t>
                      </a:r>
                      <a:endParaRPr lang="de-DE"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252413">
                        <a:spcAft>
                          <a:spcPts val="0"/>
                        </a:spcAft>
                        <a:buFont typeface="Symbol" panose="05050102010706020507" pitchFamily="18" charset="2"/>
                        <a:buChar char=""/>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Peer to peer support</a:t>
                      </a:r>
                      <a:endParaRPr lang="de-DE"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0431685"/>
                  </a:ext>
                </a:extLst>
              </a:tr>
              <a:tr h="659433">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2000" b="1" i="0" u="none" strike="noStrike" kern="1200" cap="none" spc="0" normalizeH="0" baseline="0" dirty="0">
                          <a:ln>
                            <a:noFill/>
                          </a:ln>
                          <a:solidFill>
                            <a:srgbClr val="0093DD"/>
                          </a:solidFill>
                          <a:effectLst/>
                          <a:uLnTx/>
                          <a:uFillTx/>
                          <a:latin typeface="Arial" panose="020B0604020202020204" pitchFamily="34" charset="0"/>
                          <a:ea typeface="Calibri" panose="020F0502020204030204" pitchFamily="34" charset="0"/>
                          <a:cs typeface="Arial" panose="020B0604020202020204" pitchFamily="34" charset="0"/>
                        </a:rPr>
                        <a:t>Form of the enterprise </a:t>
                      </a:r>
                      <a:endParaRPr kumimoji="0" lang="de-DE" sz="2000" b="1" i="0" u="none" strike="noStrike" kern="1200" cap="none" spc="0" normalizeH="0" baseline="0" dirty="0">
                        <a:ln>
                          <a:noFill/>
                        </a:ln>
                        <a:solidFill>
                          <a:srgbClr val="0093DD"/>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Association </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7888411"/>
                  </a:ext>
                </a:extLst>
              </a:tr>
              <a:tr h="1001573">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2000" b="1" i="0" u="none" strike="noStrike" kern="1200" cap="none" spc="0" normalizeH="0" baseline="0" dirty="0">
                          <a:ln>
                            <a:noFill/>
                          </a:ln>
                          <a:solidFill>
                            <a:srgbClr val="0093DD"/>
                          </a:solidFill>
                          <a:effectLst/>
                          <a:uLnTx/>
                          <a:uFillTx/>
                          <a:latin typeface="Arial" panose="020B0604020202020204" pitchFamily="34" charset="0"/>
                          <a:ea typeface="Calibri" panose="020F0502020204030204" pitchFamily="34" charset="0"/>
                          <a:cs typeface="Arial" panose="020B0604020202020204" pitchFamily="34" charset="0"/>
                        </a:rPr>
                        <a:t>Target groups / customer segment </a:t>
                      </a:r>
                      <a:endParaRPr kumimoji="0" lang="de-DE" sz="2000" b="1" i="0" u="none" strike="noStrike" kern="1200" cap="none" spc="0" normalizeH="0" baseline="0" dirty="0">
                        <a:ln>
                          <a:noFill/>
                        </a:ln>
                        <a:solidFill>
                          <a:srgbClr val="0093DD"/>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252413">
                        <a:spcAft>
                          <a:spcPts val="0"/>
                        </a:spcAft>
                        <a:buFont typeface="Symbol" panose="05050102010706020507" pitchFamily="18" charset="2"/>
                        <a:buChar char=""/>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Schoolchildren and young people in the age group 6 - 18 years </a:t>
                      </a:r>
                      <a:endParaRPr lang="de-DE"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252413">
                        <a:spcAft>
                          <a:spcPts val="0"/>
                        </a:spcAft>
                        <a:buFont typeface="Symbol" panose="05050102010706020507" pitchFamily="18" charset="2"/>
                        <a:buChar char=""/>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Parents ( Legal guardians) of the schoolchildren and young people</a:t>
                      </a:r>
                      <a:endParaRPr lang="de-DE"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7795342"/>
                  </a:ext>
                </a:extLst>
              </a:tr>
              <a:tr h="659433">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2000" b="1" i="0" u="none" strike="noStrike" kern="1200" cap="none" spc="0" normalizeH="0" baseline="0" dirty="0">
                          <a:ln>
                            <a:noFill/>
                          </a:ln>
                          <a:solidFill>
                            <a:srgbClr val="0093DD"/>
                          </a:solidFill>
                          <a:effectLst/>
                          <a:uLnTx/>
                          <a:uFillTx/>
                          <a:latin typeface="Arial" panose="020B0604020202020204" pitchFamily="34" charset="0"/>
                          <a:ea typeface="Calibri" panose="020F0502020204030204" pitchFamily="34" charset="0"/>
                          <a:cs typeface="Arial" panose="020B0604020202020204" pitchFamily="34" charset="0"/>
                        </a:rPr>
                        <a:t>Financing / cost structure </a:t>
                      </a:r>
                      <a:endParaRPr kumimoji="0" lang="de-DE" sz="2000" b="1" i="0" u="none" strike="noStrike" kern="1200" cap="none" spc="0" normalizeH="0" baseline="0" dirty="0">
                        <a:ln>
                          <a:noFill/>
                        </a:ln>
                        <a:solidFill>
                          <a:srgbClr val="0093DD"/>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Membership fees, course fees and state funding</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4485735"/>
                  </a:ext>
                </a:extLst>
              </a:tr>
            </a:tbl>
          </a:graphicData>
        </a:graphic>
      </p:graphicFrame>
    </p:spTree>
    <p:extLst>
      <p:ext uri="{BB962C8B-B14F-4D97-AF65-F5344CB8AC3E}">
        <p14:creationId xmlns:p14="http://schemas.microsoft.com/office/powerpoint/2010/main" val="3040752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a:xfrm>
            <a:off x="817580" y="448253"/>
            <a:ext cx="9783184" cy="1819935"/>
          </a:xfrm>
        </p:spPr>
        <p:txBody>
          <a:bodyPr>
            <a:normAutofit fontScale="90000"/>
          </a:bodyPr>
          <a:lstStyle/>
          <a:p>
            <a:r>
              <a:rPr lang="de-DE" dirty="0" err="1">
                <a:latin typeface="Arial" panose="020B0604020202020204" pitchFamily="34" charset="0"/>
                <a:cs typeface="Arial" panose="020B0604020202020204" pitchFamily="34" charset="0"/>
              </a:rPr>
              <a:t>Process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implementation</a:t>
            </a:r>
            <a:br>
              <a:rPr lang="de-DE" dirty="0">
                <a:latin typeface="Arial" panose="020B0604020202020204" pitchFamily="34" charset="0"/>
                <a:cs typeface="Arial" panose="020B0604020202020204" pitchFamily="34" charset="0"/>
              </a:rPr>
            </a:br>
            <a:r>
              <a:rPr lang="de-DE" sz="2800" dirty="0">
                <a:latin typeface="Arial" panose="020B0604020202020204" pitchFamily="34" charset="0"/>
                <a:cs typeface="Arial" panose="020B0604020202020204" pitchFamily="34" charset="0"/>
              </a:rPr>
              <a:t>Organisation: </a:t>
            </a:r>
            <a:r>
              <a:rPr lang="de-DE" sz="2800" dirty="0" err="1">
                <a:latin typeface="Arial" panose="020B0604020202020204" pitchFamily="34" charset="0"/>
                <a:cs typeface="Arial" panose="020B0604020202020204" pitchFamily="34" charset="0"/>
              </a:rPr>
              <a:t>strongly</a:t>
            </a:r>
            <a:r>
              <a:rPr lang="de-DE" sz="2800" dirty="0">
                <a:latin typeface="Arial" panose="020B0604020202020204" pitchFamily="34" charset="0"/>
                <a:cs typeface="Arial" panose="020B0604020202020204" pitchFamily="34" charset="0"/>
              </a:rPr>
              <a:t> </a:t>
            </a:r>
            <a:r>
              <a:rPr lang="de-DE" sz="2800" dirty="0" err="1">
                <a:latin typeface="Arial" panose="020B0604020202020204" pitchFamily="34" charset="0"/>
                <a:cs typeface="Arial" panose="020B0604020202020204" pitchFamily="34" charset="0"/>
              </a:rPr>
              <a:t>engaged</a:t>
            </a:r>
            <a:r>
              <a:rPr lang="de-DE" sz="2800" dirty="0">
                <a:latin typeface="Arial" panose="020B0604020202020204" pitchFamily="34" charset="0"/>
                <a:cs typeface="Arial" panose="020B0604020202020204" pitchFamily="34" charset="0"/>
              </a:rPr>
              <a:t> in social </a:t>
            </a:r>
            <a:r>
              <a:rPr lang="de-DE" sz="2800" dirty="0" err="1">
                <a:latin typeface="Arial" panose="020B0604020202020204" pitchFamily="34" charset="0"/>
                <a:cs typeface="Arial" panose="020B0604020202020204" pitchFamily="34" charset="0"/>
              </a:rPr>
              <a:t>sustainability</a:t>
            </a:r>
            <a:r>
              <a:rPr lang="de-DE" sz="2800" dirty="0">
                <a:latin typeface="Arial" panose="020B0604020202020204" pitchFamily="34" charset="0"/>
                <a:cs typeface="Arial" panose="020B0604020202020204" pitchFamily="34" charset="0"/>
              </a:rPr>
              <a:t> </a:t>
            </a:r>
            <a:r>
              <a:rPr lang="de-DE" sz="2800" dirty="0" err="1">
                <a:latin typeface="Arial" panose="020B0604020202020204" pitchFamily="34" charset="0"/>
                <a:cs typeface="Arial" panose="020B0604020202020204" pitchFamily="34" charset="0"/>
              </a:rPr>
              <a:t>aspects</a:t>
            </a:r>
            <a:r>
              <a:rPr lang="de-DE" sz="2800" dirty="0">
                <a:latin typeface="Arial" panose="020B0604020202020204" pitchFamily="34" charset="0"/>
                <a:cs typeface="Arial" panose="020B0604020202020204" pitchFamily="34" charset="0"/>
              </a:rPr>
              <a:t> </a:t>
            </a:r>
            <a:br>
              <a:rPr lang="de-DE" sz="2800" dirty="0">
                <a:latin typeface="Arial" panose="020B0604020202020204" pitchFamily="34" charset="0"/>
                <a:cs typeface="Arial" panose="020B0604020202020204" pitchFamily="34" charset="0"/>
              </a:rPr>
            </a:br>
            <a:r>
              <a:rPr lang="de-DE" sz="2800" dirty="0">
                <a:latin typeface="Arial" panose="020B0604020202020204" pitchFamily="34" charset="0"/>
                <a:cs typeface="Arial" panose="020B0604020202020204" pitchFamily="34" charset="0"/>
                <a:sym typeface="Wingdings" pitchFamily="2" charset="2"/>
              </a:rPr>
              <a:t></a:t>
            </a:r>
            <a:r>
              <a:rPr lang="de-DE" sz="2800" dirty="0">
                <a:latin typeface="Arial" panose="020B0604020202020204" pitchFamily="34" charset="0"/>
                <a:cs typeface="Arial" panose="020B0604020202020204" pitchFamily="34" charset="0"/>
              </a:rPr>
              <a:t> </a:t>
            </a:r>
            <a:r>
              <a:rPr lang="de-DE" sz="2800" dirty="0" err="1">
                <a:latin typeface="Arial" panose="020B0604020202020204" pitchFamily="34" charset="0"/>
                <a:cs typeface="Arial" panose="020B0604020202020204" pitchFamily="34" charset="0"/>
              </a:rPr>
              <a:t>implementation</a:t>
            </a:r>
            <a:r>
              <a:rPr lang="de-DE" sz="2800" dirty="0">
                <a:latin typeface="Arial" panose="020B0604020202020204" pitchFamily="34" charset="0"/>
                <a:cs typeface="Arial" panose="020B0604020202020204" pitchFamily="34" charset="0"/>
              </a:rPr>
              <a:t> </a:t>
            </a:r>
            <a:r>
              <a:rPr lang="de-DE" sz="2800" dirty="0" err="1">
                <a:latin typeface="Arial" panose="020B0604020202020204" pitchFamily="34" charset="0"/>
                <a:cs typeface="Arial" panose="020B0604020202020204" pitchFamily="34" charset="0"/>
              </a:rPr>
              <a:t>of</a:t>
            </a:r>
            <a:r>
              <a:rPr lang="de-DE" sz="2800" dirty="0">
                <a:latin typeface="Arial" panose="020B0604020202020204" pitchFamily="34" charset="0"/>
                <a:cs typeface="Arial" panose="020B0604020202020204" pitchFamily="34" charset="0"/>
              </a:rPr>
              <a:t> environmental </a:t>
            </a:r>
            <a:r>
              <a:rPr lang="de-DE" sz="2800" dirty="0" err="1">
                <a:latin typeface="Arial" panose="020B0604020202020204" pitchFamily="34" charset="0"/>
                <a:cs typeface="Arial" panose="020B0604020202020204" pitchFamily="34" charset="0"/>
              </a:rPr>
              <a:t>goals</a:t>
            </a:r>
            <a:r>
              <a:rPr lang="de-DE" sz="2800" dirty="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817581" y="1847849"/>
            <a:ext cx="10536219" cy="4886325"/>
          </a:xfrm>
        </p:spPr>
        <p:txBody>
          <a:bodyPr>
            <a:normAutofit/>
          </a:bodyPr>
          <a:lstStyle/>
          <a:p>
            <a:pPr marL="0" lvl="0" indent="0">
              <a:lnSpc>
                <a:spcPct val="120000"/>
              </a:lnSpc>
              <a:buNone/>
            </a:pPr>
            <a:endParaRPr lang="de-DE" dirty="0"/>
          </a:p>
          <a:p>
            <a:pPr lvl="0"/>
            <a:endParaRPr lang="de-DE" dirty="0"/>
          </a:p>
          <a:p>
            <a:endParaRPr lang="de-DE" sz="1800" b="1" dirty="0"/>
          </a:p>
        </p:txBody>
      </p:sp>
      <p:graphicFrame>
        <p:nvGraphicFramePr>
          <p:cNvPr id="7" name="Textfeld 4">
            <a:extLst>
              <a:ext uri="{FF2B5EF4-FFF2-40B4-BE49-F238E27FC236}">
                <a16:creationId xmlns:a16="http://schemas.microsoft.com/office/drawing/2014/main" id="{4FA5B4C9-706E-EFFC-D68D-A82D4247E67E}"/>
              </a:ext>
            </a:extLst>
          </p:cNvPr>
          <p:cNvGraphicFramePr/>
          <p:nvPr>
            <p:extLst>
              <p:ext uri="{D42A27DB-BD31-4B8C-83A1-F6EECF244321}">
                <p14:modId xmlns:p14="http://schemas.microsoft.com/office/powerpoint/2010/main" val="3361697557"/>
              </p:ext>
            </p:extLst>
          </p:nvPr>
        </p:nvGraphicFramePr>
        <p:xfrm>
          <a:off x="817580" y="1847849"/>
          <a:ext cx="10404601" cy="4561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1970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p:txBody>
          <a:bodyPr>
            <a:normAutofit/>
          </a:bodyPr>
          <a:lstStyle/>
          <a:p>
            <a:r>
              <a:rPr lang="de-DE" dirty="0" err="1">
                <a:latin typeface="Arial" panose="020B0604020202020204" pitchFamily="34" charset="0"/>
                <a:cs typeface="Arial" panose="020B0604020202020204" pitchFamily="34" charset="0"/>
              </a:rPr>
              <a:t>Measures</a:t>
            </a:r>
            <a:r>
              <a:rPr lang="de-DE" dirty="0">
                <a:latin typeface="Arial" panose="020B0604020202020204" pitchFamily="34" charset="0"/>
                <a:cs typeface="Arial" panose="020B0604020202020204" pitchFamily="34" charset="0"/>
              </a:rPr>
              <a:t>     </a:t>
            </a:r>
          </a:p>
        </p:txBody>
      </p:sp>
      <p:sp>
        <p:nvSpPr>
          <p:cNvPr id="3" name="Inhaltsplatzhalter 2"/>
          <p:cNvSpPr>
            <a:spLocks noGrp="1"/>
          </p:cNvSpPr>
          <p:nvPr>
            <p:ph idx="1"/>
          </p:nvPr>
        </p:nvSpPr>
        <p:spPr>
          <a:xfrm>
            <a:off x="817581" y="1847849"/>
            <a:ext cx="10536219" cy="4886325"/>
          </a:xfrm>
        </p:spPr>
        <p:txBody>
          <a:bodyPr>
            <a:normAutofit/>
          </a:bodyPr>
          <a:lstStyle/>
          <a:p>
            <a:pPr marL="0" lvl="0" indent="0">
              <a:lnSpc>
                <a:spcPct val="120000"/>
              </a:lnSpc>
              <a:buNone/>
            </a:pPr>
            <a:endParaRPr lang="de-DE" dirty="0"/>
          </a:p>
          <a:p>
            <a:pPr lvl="0"/>
            <a:endParaRPr lang="de-DE" dirty="0"/>
          </a:p>
          <a:p>
            <a:endParaRPr lang="de-DE" sz="1800" b="1" dirty="0"/>
          </a:p>
        </p:txBody>
      </p:sp>
      <p:sp>
        <p:nvSpPr>
          <p:cNvPr id="5" name="Textfeld 4"/>
          <p:cNvSpPr txBox="1"/>
          <p:nvPr/>
        </p:nvSpPr>
        <p:spPr>
          <a:xfrm>
            <a:off x="817581" y="1847849"/>
            <a:ext cx="9783184" cy="589072"/>
          </a:xfrm>
          <a:prstGeom prst="rect">
            <a:avLst/>
          </a:prstGeom>
          <a:noFill/>
        </p:spPr>
        <p:txBody>
          <a:bodyPr wrap="square" rtlCol="0">
            <a:spAutoFit/>
          </a:bodyPr>
          <a:lstStyle/>
          <a:p>
            <a:pPr>
              <a:lnSpc>
                <a:spcPct val="150000"/>
              </a:lnSpc>
            </a:pPr>
            <a:endParaRPr lang="de-DE" sz="2400" dirty="0"/>
          </a:p>
        </p:txBody>
      </p:sp>
      <p:graphicFrame>
        <p:nvGraphicFramePr>
          <p:cNvPr id="4" name="Tabelle 3"/>
          <p:cNvGraphicFramePr>
            <a:graphicFrameLocks noGrp="1"/>
          </p:cNvGraphicFramePr>
          <p:nvPr>
            <p:extLst>
              <p:ext uri="{D42A27DB-BD31-4B8C-83A1-F6EECF244321}">
                <p14:modId xmlns:p14="http://schemas.microsoft.com/office/powerpoint/2010/main" val="1769528362"/>
              </p:ext>
            </p:extLst>
          </p:nvPr>
        </p:nvGraphicFramePr>
        <p:xfrm>
          <a:off x="817581" y="1847849"/>
          <a:ext cx="10138593" cy="4286944"/>
        </p:xfrm>
        <a:graphic>
          <a:graphicData uri="http://schemas.openxmlformats.org/drawingml/2006/table">
            <a:tbl>
              <a:tblPr firstRow="1" bandRow="1">
                <a:tableStyleId>{5C22544A-7EE6-4342-B048-85BDC9FD1C3A}</a:tableStyleId>
              </a:tblPr>
              <a:tblGrid>
                <a:gridCol w="3379531">
                  <a:extLst>
                    <a:ext uri="{9D8B030D-6E8A-4147-A177-3AD203B41FA5}">
                      <a16:colId xmlns:a16="http://schemas.microsoft.com/office/drawing/2014/main" val="4272620928"/>
                    </a:ext>
                  </a:extLst>
                </a:gridCol>
                <a:gridCol w="3379531">
                  <a:extLst>
                    <a:ext uri="{9D8B030D-6E8A-4147-A177-3AD203B41FA5}">
                      <a16:colId xmlns:a16="http://schemas.microsoft.com/office/drawing/2014/main" val="1600928246"/>
                    </a:ext>
                  </a:extLst>
                </a:gridCol>
                <a:gridCol w="3379531">
                  <a:extLst>
                    <a:ext uri="{9D8B030D-6E8A-4147-A177-3AD203B41FA5}">
                      <a16:colId xmlns:a16="http://schemas.microsoft.com/office/drawing/2014/main" val="1034293278"/>
                    </a:ext>
                  </a:extLst>
                </a:gridCol>
              </a:tblGrid>
              <a:tr h="888893">
                <a:tc>
                  <a:txBody>
                    <a:bodyPr/>
                    <a:lstStyle/>
                    <a:p>
                      <a:pPr algn="ctr"/>
                      <a:r>
                        <a:rPr lang="de-DE" sz="2400" dirty="0" err="1">
                          <a:latin typeface="Arial" panose="020B0604020202020204" pitchFamily="34" charset="0"/>
                          <a:cs typeface="Arial" panose="020B0604020202020204" pitchFamily="34" charset="0"/>
                        </a:rPr>
                        <a:t>Energy</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reduction</a:t>
                      </a:r>
                      <a:r>
                        <a:rPr lang="de-DE" sz="2400" dirty="0">
                          <a:latin typeface="Arial" panose="020B0604020202020204" pitchFamily="34" charset="0"/>
                          <a:cs typeface="Arial" panose="020B0604020202020204" pitchFamily="34" charset="0"/>
                        </a:rPr>
                        <a:t> </a:t>
                      </a:r>
                    </a:p>
                  </a:txBody>
                  <a:tcPr>
                    <a:solidFill>
                      <a:srgbClr val="0093DD"/>
                    </a:solidFill>
                  </a:tcPr>
                </a:tc>
                <a:tc>
                  <a:txBody>
                    <a:bodyPr/>
                    <a:lstStyle/>
                    <a:p>
                      <a:pPr algn="ctr"/>
                      <a:r>
                        <a:rPr lang="de-DE" sz="2400" dirty="0" err="1">
                          <a:latin typeface="Arial" panose="020B0604020202020204" pitchFamily="34" charset="0"/>
                          <a:cs typeface="Arial" panose="020B0604020202020204" pitchFamily="34" charset="0"/>
                        </a:rPr>
                        <a:t>Ecological</a:t>
                      </a:r>
                      <a:r>
                        <a:rPr lang="de-DE" sz="2400" baseline="0" dirty="0">
                          <a:latin typeface="Arial" panose="020B0604020202020204" pitchFamily="34" charset="0"/>
                          <a:cs typeface="Arial" panose="020B0604020202020204" pitchFamily="34" charset="0"/>
                        </a:rPr>
                        <a:t> </a:t>
                      </a:r>
                      <a:r>
                        <a:rPr lang="de-DE" sz="2400" baseline="0" dirty="0" err="1">
                          <a:latin typeface="Arial" panose="020B0604020202020204" pitchFamily="34" charset="0"/>
                          <a:cs typeface="Arial" panose="020B0604020202020204" pitchFamily="34" charset="0"/>
                        </a:rPr>
                        <a:t>producement</a:t>
                      </a:r>
                      <a:r>
                        <a:rPr lang="de-DE" sz="2400" baseline="0" dirty="0">
                          <a:latin typeface="Arial" panose="020B0604020202020204" pitchFamily="34" charset="0"/>
                          <a:cs typeface="Arial" panose="020B0604020202020204" pitchFamily="34" charset="0"/>
                        </a:rPr>
                        <a:t> </a:t>
                      </a:r>
                      <a:endParaRPr lang="de-DE" sz="2400" dirty="0">
                        <a:latin typeface="Arial" panose="020B0604020202020204" pitchFamily="34" charset="0"/>
                        <a:cs typeface="Arial" panose="020B0604020202020204" pitchFamily="34" charset="0"/>
                      </a:endParaRPr>
                    </a:p>
                  </a:txBody>
                  <a:tcPr>
                    <a:solidFill>
                      <a:srgbClr val="0093DD"/>
                    </a:solidFill>
                  </a:tcPr>
                </a:tc>
                <a:tc>
                  <a:txBody>
                    <a:bodyPr/>
                    <a:lstStyle/>
                    <a:p>
                      <a:pPr algn="ctr"/>
                      <a:r>
                        <a:rPr lang="de-DE" sz="2400" dirty="0">
                          <a:latin typeface="Arial" panose="020B0604020202020204" pitchFamily="34" charset="0"/>
                          <a:cs typeface="Arial" panose="020B0604020202020204" pitchFamily="34" charset="0"/>
                        </a:rPr>
                        <a:t>Environment-</a:t>
                      </a:r>
                      <a:r>
                        <a:rPr lang="de-DE" sz="2400" dirty="0" err="1">
                          <a:latin typeface="Arial" panose="020B0604020202020204" pitchFamily="34" charset="0"/>
                          <a:cs typeface="Arial" panose="020B0604020202020204" pitchFamily="34" charset="0"/>
                        </a:rPr>
                        <a:t>friendly</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mobility</a:t>
                      </a:r>
                      <a:r>
                        <a:rPr lang="de-DE" sz="2400" dirty="0">
                          <a:latin typeface="Arial" panose="020B0604020202020204" pitchFamily="34" charset="0"/>
                          <a:cs typeface="Arial" panose="020B0604020202020204" pitchFamily="34" charset="0"/>
                        </a:rPr>
                        <a:t> </a:t>
                      </a:r>
                    </a:p>
                  </a:txBody>
                  <a:tcPr>
                    <a:solidFill>
                      <a:srgbClr val="0093DD"/>
                    </a:solidFill>
                  </a:tcPr>
                </a:tc>
                <a:extLst>
                  <a:ext uri="{0D108BD9-81ED-4DB2-BD59-A6C34878D82A}">
                    <a16:rowId xmlns:a16="http://schemas.microsoft.com/office/drawing/2014/main" val="2814869808"/>
                  </a:ext>
                </a:extLst>
              </a:tr>
              <a:tr h="3398051">
                <a:tc>
                  <a:txBody>
                    <a:bodyPr/>
                    <a:lstStyle/>
                    <a:p>
                      <a:pPr marL="342900" lvl="0" indent="-342900" algn="l">
                        <a:lnSpc>
                          <a:spcPct val="107000"/>
                        </a:lnSpc>
                        <a:spcAft>
                          <a:spcPts val="0"/>
                        </a:spcAft>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Reduction of 10% in energy consumption </a:t>
                      </a:r>
                    </a:p>
                    <a:p>
                      <a:pPr marL="342900" lvl="0" indent="-342900" algn="l">
                        <a:lnSpc>
                          <a:spcPct val="107000"/>
                        </a:lnSpc>
                        <a:spcAft>
                          <a:spcPts val="0"/>
                        </a:spcAft>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Determination</a:t>
                      </a:r>
                      <a:r>
                        <a:rPr lang="en-GB" sz="2400" baseline="0" dirty="0">
                          <a:effectLst/>
                          <a:latin typeface="Arial" panose="020B0604020202020204" pitchFamily="34" charset="0"/>
                          <a:ea typeface="Calibri" panose="020F0502020204030204" pitchFamily="34" charset="0"/>
                          <a:cs typeface="Arial" panose="020B0604020202020204" pitchFamily="34" charset="0"/>
                        </a:rPr>
                        <a:t> and monitoring of </a:t>
                      </a:r>
                      <a:r>
                        <a:rPr lang="en-GB" sz="2400" dirty="0">
                          <a:effectLst/>
                          <a:latin typeface="Arial" panose="020B0604020202020204" pitchFamily="34" charset="0"/>
                          <a:ea typeface="Calibri" panose="020F0502020204030204" pitchFamily="34" charset="0"/>
                          <a:cs typeface="Arial" panose="020B0604020202020204" pitchFamily="34" charset="0"/>
                        </a:rPr>
                        <a:t>current energy consumption</a:t>
                      </a:r>
                      <a:endParaRPr lang="de-DE"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Switch to renewable energy sources</a:t>
                      </a:r>
                      <a:endParaRPr lang="de-DE" sz="2400" dirty="0">
                        <a:effectLst/>
                        <a:latin typeface="Arial" panose="020B0604020202020204" pitchFamily="34" charset="0"/>
                        <a:ea typeface="Calibri" panose="020F0502020204030204" pitchFamily="34" charset="0"/>
                        <a:cs typeface="Arial" panose="020B0604020202020204" pitchFamily="34" charset="0"/>
                      </a:endParaRPr>
                    </a:p>
                    <a:p>
                      <a:pPr algn="l"/>
                      <a:endParaRPr lang="de-DE" sz="2400" dirty="0">
                        <a:latin typeface="Arial" panose="020B0604020202020204" pitchFamily="34" charset="0"/>
                        <a:cs typeface="Arial" panose="020B0604020202020204" pitchFamily="34" charset="0"/>
                      </a:endParaRPr>
                    </a:p>
                  </a:txBody>
                  <a:tcPr>
                    <a:solidFill>
                      <a:srgbClr val="0093DD">
                        <a:alpha val="9804"/>
                      </a:srgbClr>
                    </a:solidFill>
                  </a:tcPr>
                </a:tc>
                <a:tc>
                  <a:txBody>
                    <a:bodyPr/>
                    <a:lstStyle/>
                    <a:p>
                      <a:pPr marL="342900" lvl="0" indent="-342900" algn="l">
                        <a:lnSpc>
                          <a:spcPct val="107000"/>
                        </a:lnSpc>
                        <a:spcAft>
                          <a:spcPts val="0"/>
                        </a:spcAft>
                        <a:buFont typeface="Symbol" panose="05050102010706020507" pitchFamily="18" charset="2"/>
                        <a:buChar char=""/>
                      </a:pPr>
                      <a:r>
                        <a:rPr lang="en-GB" sz="2400" b="0" dirty="0">
                          <a:effectLst/>
                          <a:latin typeface="Arial" panose="020B0604020202020204" pitchFamily="34" charset="0"/>
                          <a:ea typeface="Calibri" panose="020F0502020204030204" pitchFamily="34" charset="0"/>
                          <a:cs typeface="Arial" panose="020B0604020202020204" pitchFamily="34" charset="0"/>
                        </a:rPr>
                        <a:t>Analysis of the current situation</a:t>
                      </a:r>
                    </a:p>
                    <a:p>
                      <a:pPr marL="342900" lvl="0" indent="-342900" algn="l">
                        <a:lnSpc>
                          <a:spcPct val="107000"/>
                        </a:lnSpc>
                        <a:spcAft>
                          <a:spcPts val="0"/>
                        </a:spcAft>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Research if individual products can be reduced</a:t>
                      </a:r>
                      <a:endParaRPr lang="de-DE"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Switch to environmentally friendly products</a:t>
                      </a:r>
                      <a:endParaRPr lang="de-DE" sz="2400" dirty="0">
                        <a:latin typeface="Arial" panose="020B0604020202020204" pitchFamily="34" charset="0"/>
                        <a:cs typeface="Arial" panose="020B0604020202020204" pitchFamily="34" charset="0"/>
                      </a:endParaRPr>
                    </a:p>
                  </a:txBody>
                  <a:tcPr>
                    <a:solidFill>
                      <a:srgbClr val="0093DD">
                        <a:alpha val="9804"/>
                      </a:srgbClr>
                    </a:solidFill>
                  </a:tcPr>
                </a:tc>
                <a:tc>
                  <a:txBody>
                    <a:bodyPr/>
                    <a:lstStyle/>
                    <a:p>
                      <a:pPr marL="342900" lvl="0" indent="-342900" algn="l">
                        <a:lnSpc>
                          <a:spcPct val="107000"/>
                        </a:lnSpc>
                        <a:spcAft>
                          <a:spcPts val="0"/>
                        </a:spcAft>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Public transport</a:t>
                      </a:r>
                      <a:r>
                        <a:rPr lang="en-GB" sz="2400" baseline="0" dirty="0">
                          <a:effectLst/>
                          <a:latin typeface="Arial" panose="020B0604020202020204" pitchFamily="34" charset="0"/>
                          <a:ea typeface="Calibri" panose="020F0502020204030204" pitchFamily="34" charset="0"/>
                          <a:cs typeface="Arial" panose="020B0604020202020204" pitchFamily="34" charset="0"/>
                        </a:rPr>
                        <a:t> </a:t>
                      </a:r>
                      <a:r>
                        <a:rPr lang="en-GB" sz="2400" dirty="0">
                          <a:effectLst/>
                          <a:latin typeface="Arial" panose="020B0604020202020204" pitchFamily="34" charset="0"/>
                          <a:ea typeface="Calibri" panose="020F0502020204030204" pitchFamily="34" charset="0"/>
                          <a:cs typeface="Arial" panose="020B0604020202020204" pitchFamily="34" charset="0"/>
                        </a:rPr>
                        <a:t>for business trips</a:t>
                      </a:r>
                      <a:r>
                        <a:rPr lang="en-GB" sz="2400" baseline="0" dirty="0">
                          <a:effectLst/>
                          <a:latin typeface="Arial" panose="020B0604020202020204" pitchFamily="34" charset="0"/>
                          <a:ea typeface="Calibri" panose="020F0502020204030204" pitchFamily="34" charset="0"/>
                          <a:cs typeface="Arial" panose="020B0604020202020204" pitchFamily="34" charset="0"/>
                        </a:rPr>
                        <a:t> </a:t>
                      </a:r>
                      <a:endParaRPr lang="de-DE"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7000"/>
                        </a:lnSpc>
                        <a:spcAft>
                          <a:spcPts val="0"/>
                        </a:spcAft>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Financial support for employees using public transport </a:t>
                      </a:r>
                      <a:endParaRPr lang="de-DE"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Building</a:t>
                      </a:r>
                      <a:r>
                        <a:rPr lang="en-GB" sz="2400" baseline="0" dirty="0">
                          <a:effectLst/>
                          <a:latin typeface="Arial" panose="020B0604020202020204" pitchFamily="34" charset="0"/>
                          <a:ea typeface="Calibri" panose="020F0502020204030204" pitchFamily="34" charset="0"/>
                          <a:cs typeface="Arial" panose="020B0604020202020204" pitchFamily="34" charset="0"/>
                        </a:rPr>
                        <a:t> a </a:t>
                      </a:r>
                      <a:r>
                        <a:rPr lang="en-GB" sz="2400" dirty="0">
                          <a:effectLst/>
                          <a:latin typeface="Arial" panose="020B0604020202020204" pitchFamily="34" charset="0"/>
                          <a:ea typeface="Calibri" panose="020F0502020204030204" pitchFamily="34" charset="0"/>
                          <a:cs typeface="Arial" panose="020B0604020202020204" pitchFamily="34" charset="0"/>
                        </a:rPr>
                        <a:t>sheltered bicycle parking area</a:t>
                      </a:r>
                      <a:endParaRPr lang="de-DE" sz="2400" dirty="0">
                        <a:latin typeface="Arial" panose="020B0604020202020204" pitchFamily="34" charset="0"/>
                        <a:cs typeface="Arial" panose="020B0604020202020204" pitchFamily="34" charset="0"/>
                      </a:endParaRPr>
                    </a:p>
                  </a:txBody>
                  <a:tcPr>
                    <a:solidFill>
                      <a:srgbClr val="0093DD">
                        <a:alpha val="9804"/>
                      </a:srgbClr>
                    </a:solidFill>
                  </a:tcPr>
                </a:tc>
                <a:extLst>
                  <a:ext uri="{0D108BD9-81ED-4DB2-BD59-A6C34878D82A}">
                    <a16:rowId xmlns:a16="http://schemas.microsoft.com/office/drawing/2014/main" val="891130592"/>
                  </a:ext>
                </a:extLst>
              </a:tr>
            </a:tbl>
          </a:graphicData>
        </a:graphic>
      </p:graphicFrame>
    </p:spTree>
    <p:extLst>
      <p:ext uri="{BB962C8B-B14F-4D97-AF65-F5344CB8AC3E}">
        <p14:creationId xmlns:p14="http://schemas.microsoft.com/office/powerpoint/2010/main" val="2553301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93DD"/>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EAEE198-CBD4-ED4F-896E-0B05068E281F}"/>
              </a:ext>
            </a:extLst>
          </p:cNvPr>
          <p:cNvSpPr/>
          <p:nvPr/>
        </p:nvSpPr>
        <p:spPr>
          <a:xfrm>
            <a:off x="9753600" y="58056"/>
            <a:ext cx="2336800" cy="1698171"/>
          </a:xfrm>
          <a:prstGeom prst="rect">
            <a:avLst/>
          </a:prstGeom>
          <a:solidFill>
            <a:srgbClr val="0093DD"/>
          </a:solidFill>
          <a:ln>
            <a:solidFill>
              <a:srgbClr val="009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Oval 4">
            <a:extLst>
              <a:ext uri="{FF2B5EF4-FFF2-40B4-BE49-F238E27FC236}">
                <a16:creationId xmlns:a16="http://schemas.microsoft.com/office/drawing/2014/main" id="{64059122-F904-2D4D-99F8-C1F79F53A327}"/>
              </a:ext>
            </a:extLst>
          </p:cNvPr>
          <p:cNvSpPr/>
          <p:nvPr/>
        </p:nvSpPr>
        <p:spPr>
          <a:xfrm>
            <a:off x="4971141" y="1378857"/>
            <a:ext cx="2336799" cy="2293258"/>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6" name="Textfeld 5">
            <a:extLst>
              <a:ext uri="{FF2B5EF4-FFF2-40B4-BE49-F238E27FC236}">
                <a16:creationId xmlns:a16="http://schemas.microsoft.com/office/drawing/2014/main" id="{A63F2B29-B221-394D-AD89-D3B00E8930A7}"/>
              </a:ext>
            </a:extLst>
          </p:cNvPr>
          <p:cNvSpPr txBox="1"/>
          <p:nvPr/>
        </p:nvSpPr>
        <p:spPr>
          <a:xfrm>
            <a:off x="3444583" y="4020458"/>
            <a:ext cx="5520125" cy="1246495"/>
          </a:xfrm>
          <a:prstGeom prst="rect">
            <a:avLst/>
          </a:prstGeom>
          <a:noFill/>
        </p:spPr>
        <p:txBody>
          <a:bodyPr wrap="square" rtlCol="0">
            <a:spAutoFit/>
          </a:bodyPr>
          <a:lstStyle/>
          <a:p>
            <a:pPr algn="ctr"/>
            <a:r>
              <a:rPr lang="de-DE" sz="2500" dirty="0" err="1">
                <a:solidFill>
                  <a:schemeClr val="bg1"/>
                </a:solidFill>
              </a:rPr>
              <a:t>Practical</a:t>
            </a:r>
            <a:r>
              <a:rPr lang="de-DE" sz="2500" dirty="0">
                <a:solidFill>
                  <a:schemeClr val="bg1"/>
                </a:solidFill>
              </a:rPr>
              <a:t> </a:t>
            </a:r>
            <a:r>
              <a:rPr lang="de-DE" sz="2500" dirty="0" err="1">
                <a:solidFill>
                  <a:schemeClr val="bg1"/>
                </a:solidFill>
              </a:rPr>
              <a:t>Example</a:t>
            </a:r>
            <a:r>
              <a:rPr lang="de-DE" sz="2500" dirty="0">
                <a:solidFill>
                  <a:schemeClr val="bg1"/>
                </a:solidFill>
              </a:rPr>
              <a:t> </a:t>
            </a:r>
          </a:p>
          <a:p>
            <a:pPr algn="ctr"/>
            <a:r>
              <a:rPr lang="de-DE" sz="2500" dirty="0">
                <a:solidFill>
                  <a:schemeClr val="bg1"/>
                </a:solidFill>
              </a:rPr>
              <a:t>„</a:t>
            </a:r>
            <a:r>
              <a:rPr lang="de-DE" sz="2500" dirty="0" err="1">
                <a:solidFill>
                  <a:schemeClr val="bg1"/>
                </a:solidFill>
              </a:rPr>
              <a:t>Fictional</a:t>
            </a:r>
            <a:r>
              <a:rPr lang="de-DE" sz="2500" dirty="0">
                <a:solidFill>
                  <a:schemeClr val="bg1"/>
                </a:solidFill>
              </a:rPr>
              <a:t> </a:t>
            </a:r>
            <a:r>
              <a:rPr lang="de-DE" sz="2500" dirty="0" err="1">
                <a:solidFill>
                  <a:schemeClr val="bg1"/>
                </a:solidFill>
              </a:rPr>
              <a:t>example</a:t>
            </a:r>
            <a:r>
              <a:rPr lang="de-DE" sz="2500" dirty="0">
                <a:solidFill>
                  <a:schemeClr val="bg1"/>
                </a:solidFill>
              </a:rPr>
              <a:t>: </a:t>
            </a:r>
            <a:r>
              <a:rPr lang="de-DE" sz="2500" dirty="0" err="1">
                <a:solidFill>
                  <a:schemeClr val="bg1"/>
                </a:solidFill>
              </a:rPr>
              <a:t>Sustainabilty</a:t>
            </a:r>
            <a:r>
              <a:rPr lang="de-DE" sz="2500" dirty="0">
                <a:solidFill>
                  <a:schemeClr val="bg1"/>
                </a:solidFill>
              </a:rPr>
              <a:t> </a:t>
            </a:r>
            <a:r>
              <a:rPr lang="de-DE" sz="2500" dirty="0" err="1">
                <a:solidFill>
                  <a:schemeClr val="bg1"/>
                </a:solidFill>
              </a:rPr>
              <a:t>Balanced</a:t>
            </a:r>
            <a:r>
              <a:rPr lang="de-DE" sz="2500" dirty="0">
                <a:solidFill>
                  <a:schemeClr val="bg1"/>
                </a:solidFill>
              </a:rPr>
              <a:t> </a:t>
            </a:r>
            <a:r>
              <a:rPr lang="de-DE" sz="2500" dirty="0" err="1">
                <a:solidFill>
                  <a:schemeClr val="bg1"/>
                </a:solidFill>
              </a:rPr>
              <a:t>Scorecard</a:t>
            </a:r>
            <a:r>
              <a:rPr lang="de-DE" sz="2500" dirty="0">
                <a:solidFill>
                  <a:schemeClr val="bg1"/>
                </a:solidFill>
              </a:rPr>
              <a:t> (SBSC)“</a:t>
            </a:r>
          </a:p>
        </p:txBody>
      </p:sp>
      <p:pic>
        <p:nvPicPr>
          <p:cNvPr id="7" name="Grafik 6" descr="Zahnräder mit einfarbiger Füllung">
            <a:extLst>
              <a:ext uri="{FF2B5EF4-FFF2-40B4-BE49-F238E27FC236}">
                <a16:creationId xmlns:a16="http://schemas.microsoft.com/office/drawing/2014/main" id="{980F2E60-A24C-5045-BD93-A630C307143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rot="2653035">
            <a:off x="5531753" y="1917699"/>
            <a:ext cx="1215573" cy="1215573"/>
          </a:xfrm>
          <a:prstGeom prst="rect">
            <a:avLst/>
          </a:prstGeom>
        </p:spPr>
      </p:pic>
    </p:spTree>
    <p:extLst>
      <p:ext uri="{BB962C8B-B14F-4D97-AF65-F5344CB8AC3E}">
        <p14:creationId xmlns:p14="http://schemas.microsoft.com/office/powerpoint/2010/main" val="3413580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a:xfrm>
            <a:off x="817581" y="365125"/>
            <a:ext cx="10321474" cy="1325563"/>
          </a:xfrm>
        </p:spPr>
        <p:txBody>
          <a:bodyPr>
            <a:normAutofit/>
          </a:bodyPr>
          <a:lstStyle/>
          <a:p>
            <a:r>
              <a:rPr lang="de-DE" sz="4000" dirty="0" err="1">
                <a:latin typeface="Arial" panose="020B0604020202020204" pitchFamily="34" charset="0"/>
                <a:cs typeface="Arial" panose="020B0604020202020204" pitchFamily="34" charset="0"/>
              </a:rPr>
              <a:t>Sustainability</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Balanced</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Scorecard</a:t>
            </a:r>
            <a:r>
              <a:rPr lang="de-DE" sz="4000" dirty="0">
                <a:latin typeface="Arial" panose="020B0604020202020204" pitchFamily="34" charset="0"/>
                <a:cs typeface="Arial" panose="020B0604020202020204" pitchFamily="34" charset="0"/>
              </a:rPr>
              <a:t> (SBSC) I</a:t>
            </a:r>
          </a:p>
        </p:txBody>
      </p:sp>
      <p:sp>
        <p:nvSpPr>
          <p:cNvPr id="3" name="Inhaltsplatzhalter 2"/>
          <p:cNvSpPr>
            <a:spLocks noGrp="1"/>
          </p:cNvSpPr>
          <p:nvPr>
            <p:ph idx="1"/>
          </p:nvPr>
        </p:nvSpPr>
        <p:spPr>
          <a:xfrm>
            <a:off x="817581" y="1847849"/>
            <a:ext cx="10536219" cy="4886325"/>
          </a:xfrm>
        </p:spPr>
        <p:txBody>
          <a:bodyPr>
            <a:normAutofit/>
          </a:bodyPr>
          <a:lstStyle/>
          <a:p>
            <a:pPr>
              <a:lnSpc>
                <a:spcPct val="120000"/>
              </a:lnSpc>
            </a:pPr>
            <a:r>
              <a:rPr lang="de-DE" sz="3000" dirty="0" err="1">
                <a:latin typeface="Arial" panose="020B0604020202020204" pitchFamily="34" charset="0"/>
                <a:cs typeface="Arial" panose="020B0604020202020204" pitchFamily="34" charset="0"/>
              </a:rPr>
              <a:t>Based</a:t>
            </a:r>
            <a:r>
              <a:rPr lang="de-DE" sz="3000" dirty="0">
                <a:latin typeface="Arial" panose="020B0604020202020204" pitchFamily="34" charset="0"/>
                <a:cs typeface="Arial" panose="020B0604020202020204" pitchFamily="34" charset="0"/>
              </a:rPr>
              <a:t> on classic BSC </a:t>
            </a:r>
          </a:p>
          <a:p>
            <a:pPr>
              <a:lnSpc>
                <a:spcPct val="120000"/>
              </a:lnSpc>
            </a:pPr>
            <a:r>
              <a:rPr lang="de-DE" sz="3000" dirty="0" err="1">
                <a:latin typeface="Arial" panose="020B0604020202020204" pitchFamily="34" charset="0"/>
                <a:cs typeface="Arial" panose="020B0604020202020204" pitchFamily="34" charset="0"/>
              </a:rPr>
              <a:t>Expands</a:t>
            </a:r>
            <a:r>
              <a:rPr lang="de-DE" sz="3000" dirty="0">
                <a:latin typeface="Arial" panose="020B0604020202020204" pitchFamily="34" charset="0"/>
                <a:cs typeface="Arial" panose="020B0604020202020204" pitchFamily="34" charset="0"/>
              </a:rPr>
              <a:t> </a:t>
            </a:r>
            <a:r>
              <a:rPr lang="de-DE" sz="3000" dirty="0" err="1">
                <a:latin typeface="Arial" panose="020B0604020202020204" pitchFamily="34" charset="0"/>
                <a:cs typeface="Arial" panose="020B0604020202020204" pitchFamily="34" charset="0"/>
              </a:rPr>
              <a:t>the</a:t>
            </a:r>
            <a:r>
              <a:rPr lang="de-DE" sz="3000" dirty="0">
                <a:latin typeface="Arial" panose="020B0604020202020204" pitchFamily="34" charset="0"/>
                <a:cs typeface="Arial" panose="020B0604020202020204" pitchFamily="34" charset="0"/>
              </a:rPr>
              <a:t> </a:t>
            </a:r>
            <a:r>
              <a:rPr lang="de-DE" sz="3000" dirty="0" err="1">
                <a:latin typeface="Arial" panose="020B0604020202020204" pitchFamily="34" charset="0"/>
                <a:cs typeface="Arial" panose="020B0604020202020204" pitchFamily="34" charset="0"/>
              </a:rPr>
              <a:t>concept</a:t>
            </a:r>
            <a:r>
              <a:rPr lang="de-DE" sz="3000" dirty="0">
                <a:latin typeface="Arial" panose="020B0604020202020204" pitchFamily="34" charset="0"/>
                <a:cs typeface="Arial" panose="020B0604020202020204" pitchFamily="34" charset="0"/>
              </a:rPr>
              <a:t> </a:t>
            </a:r>
            <a:r>
              <a:rPr lang="de-DE" sz="3000" dirty="0" err="1">
                <a:latin typeface="Arial" panose="020B0604020202020204" pitchFamily="34" charset="0"/>
                <a:cs typeface="Arial" panose="020B0604020202020204" pitchFamily="34" charset="0"/>
              </a:rPr>
              <a:t>by</a:t>
            </a:r>
            <a:r>
              <a:rPr lang="de-DE" sz="3000" dirty="0">
                <a:latin typeface="Arial" panose="020B0604020202020204" pitchFamily="34" charset="0"/>
                <a:cs typeface="Arial" panose="020B0604020202020204" pitchFamily="34" charset="0"/>
              </a:rPr>
              <a:t> </a:t>
            </a:r>
            <a:r>
              <a:rPr lang="de-DE" sz="3000" dirty="0" err="1">
                <a:latin typeface="Arial" panose="020B0604020202020204" pitchFamily="34" charset="0"/>
                <a:cs typeface="Arial" panose="020B0604020202020204" pitchFamily="34" charset="0"/>
              </a:rPr>
              <a:t>including</a:t>
            </a:r>
            <a:r>
              <a:rPr lang="de-DE" sz="3000" dirty="0">
                <a:latin typeface="Arial" panose="020B0604020202020204" pitchFamily="34" charset="0"/>
                <a:cs typeface="Arial" panose="020B0604020202020204" pitchFamily="34" charset="0"/>
              </a:rPr>
              <a:t> </a:t>
            </a:r>
            <a:r>
              <a:rPr lang="de-DE" sz="3000" dirty="0" err="1">
                <a:latin typeface="Arial" panose="020B0604020202020204" pitchFamily="34" charset="0"/>
                <a:cs typeface="Arial" panose="020B0604020202020204" pitchFamily="34" charset="0"/>
              </a:rPr>
              <a:t>aspects</a:t>
            </a:r>
            <a:r>
              <a:rPr lang="de-DE" sz="3000" dirty="0">
                <a:latin typeface="Arial" panose="020B0604020202020204" pitchFamily="34" charset="0"/>
                <a:cs typeface="Arial" panose="020B0604020202020204" pitchFamily="34" charset="0"/>
              </a:rPr>
              <a:t> </a:t>
            </a:r>
            <a:r>
              <a:rPr lang="de-DE" sz="3000" dirty="0" err="1">
                <a:latin typeface="Arial" panose="020B0604020202020204" pitchFamily="34" charset="0"/>
                <a:cs typeface="Arial" panose="020B0604020202020204" pitchFamily="34" charset="0"/>
              </a:rPr>
              <a:t>of</a:t>
            </a:r>
            <a:r>
              <a:rPr lang="de-DE" sz="3000" dirty="0">
                <a:latin typeface="Arial" panose="020B0604020202020204" pitchFamily="34" charset="0"/>
                <a:cs typeface="Arial" panose="020B0604020202020204" pitchFamily="34" charset="0"/>
              </a:rPr>
              <a:t> </a:t>
            </a:r>
            <a:r>
              <a:rPr lang="de-DE" sz="3000" dirty="0" err="1">
                <a:latin typeface="Arial" panose="020B0604020202020204" pitchFamily="34" charset="0"/>
                <a:cs typeface="Arial" panose="020B0604020202020204" pitchFamily="34" charset="0"/>
              </a:rPr>
              <a:t>sustainability</a:t>
            </a:r>
            <a:r>
              <a:rPr lang="de-DE" sz="3000" dirty="0">
                <a:latin typeface="Arial" panose="020B0604020202020204" pitchFamily="34" charset="0"/>
                <a:cs typeface="Arial" panose="020B0604020202020204" pitchFamily="34" charset="0"/>
              </a:rPr>
              <a:t> (social, </a:t>
            </a:r>
            <a:r>
              <a:rPr lang="de-DE" sz="3000" dirty="0" err="1">
                <a:latin typeface="Arial" panose="020B0604020202020204" pitchFamily="34" charset="0"/>
                <a:cs typeface="Arial" panose="020B0604020202020204" pitchFamily="34" charset="0"/>
              </a:rPr>
              <a:t>ecological</a:t>
            </a:r>
            <a:r>
              <a:rPr lang="de-DE" sz="3000" dirty="0">
                <a:latin typeface="Arial" panose="020B0604020202020204" pitchFamily="34" charset="0"/>
                <a:cs typeface="Arial" panose="020B0604020202020204" pitchFamily="34" charset="0"/>
              </a:rPr>
              <a:t>, </a:t>
            </a:r>
            <a:r>
              <a:rPr lang="de-DE" sz="3000" dirty="0" err="1">
                <a:latin typeface="Arial" panose="020B0604020202020204" pitchFamily="34" charset="0"/>
                <a:cs typeface="Arial" panose="020B0604020202020204" pitchFamily="34" charset="0"/>
              </a:rPr>
              <a:t>economical</a:t>
            </a:r>
            <a:r>
              <a:rPr lang="de-DE" sz="3000" dirty="0">
                <a:latin typeface="Arial" panose="020B0604020202020204" pitchFamily="34" charset="0"/>
                <a:cs typeface="Arial" panose="020B0604020202020204" pitchFamily="34" charset="0"/>
              </a:rPr>
              <a:t>) </a:t>
            </a:r>
          </a:p>
          <a:p>
            <a:pPr>
              <a:lnSpc>
                <a:spcPct val="120000"/>
              </a:lnSpc>
            </a:pPr>
            <a:r>
              <a:rPr lang="de-DE" sz="3000" dirty="0">
                <a:latin typeface="Arial" panose="020B0604020202020204" pitchFamily="34" charset="0"/>
                <a:cs typeface="Arial" panose="020B0604020202020204" pitchFamily="34" charset="0"/>
              </a:rPr>
              <a:t>Goal: </a:t>
            </a:r>
            <a:r>
              <a:rPr lang="de-DE" sz="3000" dirty="0" err="1">
                <a:latin typeface="Arial" panose="020B0604020202020204" pitchFamily="34" charset="0"/>
                <a:cs typeface="Arial" panose="020B0604020202020204" pitchFamily="34" charset="0"/>
              </a:rPr>
              <a:t>measure</a:t>
            </a:r>
            <a:r>
              <a:rPr lang="de-DE" sz="3000" dirty="0">
                <a:latin typeface="Arial" panose="020B0604020202020204" pitchFamily="34" charset="0"/>
                <a:cs typeface="Arial" panose="020B0604020202020204" pitchFamily="34" charset="0"/>
              </a:rPr>
              <a:t> </a:t>
            </a:r>
            <a:r>
              <a:rPr lang="de-DE" sz="3000" dirty="0" err="1">
                <a:latin typeface="Arial" panose="020B0604020202020204" pitchFamily="34" charset="0"/>
                <a:cs typeface="Arial" panose="020B0604020202020204" pitchFamily="34" charset="0"/>
              </a:rPr>
              <a:t>the</a:t>
            </a:r>
            <a:r>
              <a:rPr lang="de-DE" sz="3000" dirty="0">
                <a:latin typeface="Arial" panose="020B0604020202020204" pitchFamily="34" charset="0"/>
                <a:cs typeface="Arial" panose="020B0604020202020204" pitchFamily="34" charset="0"/>
              </a:rPr>
              <a:t> </a:t>
            </a:r>
            <a:r>
              <a:rPr lang="de-DE" sz="3000" dirty="0" err="1">
                <a:latin typeface="Arial" panose="020B0604020202020204" pitchFamily="34" charset="0"/>
                <a:cs typeface="Arial" panose="020B0604020202020204" pitchFamily="34" charset="0"/>
              </a:rPr>
              <a:t>dimensions</a:t>
            </a:r>
            <a:r>
              <a:rPr lang="de-DE" sz="3000" dirty="0">
                <a:latin typeface="Arial" panose="020B0604020202020204" pitchFamily="34" charset="0"/>
                <a:cs typeface="Arial" panose="020B0604020202020204" pitchFamily="34" charset="0"/>
              </a:rPr>
              <a:t> </a:t>
            </a:r>
            <a:r>
              <a:rPr lang="de-DE" sz="3000" dirty="0" err="1">
                <a:latin typeface="Arial" panose="020B0604020202020204" pitchFamily="34" charset="0"/>
                <a:cs typeface="Arial" panose="020B0604020202020204" pitchFamily="34" charset="0"/>
              </a:rPr>
              <a:t>of</a:t>
            </a:r>
            <a:r>
              <a:rPr lang="de-DE" sz="3000" dirty="0">
                <a:latin typeface="Arial" panose="020B0604020202020204" pitchFamily="34" charset="0"/>
                <a:cs typeface="Arial" panose="020B0604020202020204" pitchFamily="34" charset="0"/>
              </a:rPr>
              <a:t> </a:t>
            </a:r>
            <a:r>
              <a:rPr lang="de-DE" sz="3000" dirty="0" err="1">
                <a:latin typeface="Arial" panose="020B0604020202020204" pitchFamily="34" charset="0"/>
                <a:cs typeface="Arial" panose="020B0604020202020204" pitchFamily="34" charset="0"/>
              </a:rPr>
              <a:t>sustainability</a:t>
            </a:r>
            <a:r>
              <a:rPr lang="de-DE" sz="3000" dirty="0">
                <a:latin typeface="Arial" panose="020B0604020202020204" pitchFamily="34" charset="0"/>
                <a:cs typeface="Arial" panose="020B0604020202020204" pitchFamily="34" charset="0"/>
              </a:rPr>
              <a:t> </a:t>
            </a:r>
            <a:r>
              <a:rPr lang="de-DE" sz="3000" dirty="0" err="1">
                <a:latin typeface="Arial" panose="020B0604020202020204" pitchFamily="34" charset="0"/>
                <a:cs typeface="Arial" panose="020B0604020202020204" pitchFamily="34" charset="0"/>
              </a:rPr>
              <a:t>through</a:t>
            </a:r>
            <a:r>
              <a:rPr lang="de-DE" sz="3000" dirty="0">
                <a:latin typeface="Arial" panose="020B0604020202020204" pitchFamily="34" charset="0"/>
                <a:cs typeface="Arial" panose="020B0604020202020204" pitchFamily="34" charset="0"/>
              </a:rPr>
              <a:t> </a:t>
            </a:r>
            <a:r>
              <a:rPr lang="de-DE" sz="3000" dirty="0" err="1">
                <a:latin typeface="Arial" panose="020B0604020202020204" pitchFamily="34" charset="0"/>
                <a:cs typeface="Arial" panose="020B0604020202020204" pitchFamily="34" charset="0"/>
              </a:rPr>
              <a:t>key</a:t>
            </a:r>
            <a:r>
              <a:rPr lang="de-DE" sz="3000" dirty="0">
                <a:latin typeface="Arial" panose="020B0604020202020204" pitchFamily="34" charset="0"/>
                <a:cs typeface="Arial" panose="020B0604020202020204" pitchFamily="34" charset="0"/>
              </a:rPr>
              <a:t> </a:t>
            </a:r>
            <a:r>
              <a:rPr lang="de-DE" sz="3000" dirty="0" err="1">
                <a:latin typeface="Arial" panose="020B0604020202020204" pitchFamily="34" charset="0"/>
                <a:cs typeface="Arial" panose="020B0604020202020204" pitchFamily="34" charset="0"/>
              </a:rPr>
              <a:t>figures</a:t>
            </a:r>
            <a:r>
              <a:rPr lang="de-DE" sz="3000" dirty="0">
                <a:latin typeface="Arial" panose="020B0604020202020204" pitchFamily="34" charset="0"/>
                <a:cs typeface="Arial" panose="020B0604020202020204" pitchFamily="34" charset="0"/>
              </a:rPr>
              <a:t> </a:t>
            </a:r>
            <a:r>
              <a:rPr lang="de-DE" sz="3000" dirty="0" err="1">
                <a:latin typeface="Arial" panose="020B0604020202020204" pitchFamily="34" charset="0"/>
                <a:cs typeface="Arial" panose="020B0604020202020204" pitchFamily="34" charset="0"/>
              </a:rPr>
              <a:t>and</a:t>
            </a:r>
            <a:r>
              <a:rPr lang="de-DE" sz="3000" dirty="0">
                <a:latin typeface="Arial" panose="020B0604020202020204" pitchFamily="34" charset="0"/>
                <a:cs typeface="Arial" panose="020B0604020202020204" pitchFamily="34" charset="0"/>
              </a:rPr>
              <a:t> </a:t>
            </a:r>
            <a:r>
              <a:rPr lang="de-DE" sz="3000" dirty="0" err="1">
                <a:latin typeface="Arial" panose="020B0604020202020204" pitchFamily="34" charset="0"/>
                <a:cs typeface="Arial" panose="020B0604020202020204" pitchFamily="34" charset="0"/>
              </a:rPr>
              <a:t>indicators</a:t>
            </a:r>
            <a:r>
              <a:rPr lang="de-DE" sz="3000" dirty="0">
                <a:latin typeface="Arial" panose="020B0604020202020204" pitchFamily="34" charset="0"/>
                <a:cs typeface="Arial" panose="020B0604020202020204" pitchFamily="34" charset="0"/>
              </a:rPr>
              <a:t> </a:t>
            </a:r>
          </a:p>
          <a:p>
            <a:pPr lvl="0"/>
            <a:endParaRPr lang="de-DE" sz="3000" dirty="0">
              <a:latin typeface="Arial" panose="020B0604020202020204" pitchFamily="34" charset="0"/>
              <a:cs typeface="Arial" panose="020B0604020202020204" pitchFamily="34" charset="0"/>
            </a:endParaRPr>
          </a:p>
          <a:p>
            <a:endParaRPr lang="de-DE"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465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fik 3" descr="Nahaufnahme von Rechner und Daten">
            <a:extLst>
              <a:ext uri="{FF2B5EF4-FFF2-40B4-BE49-F238E27FC236}">
                <a16:creationId xmlns:a16="http://schemas.microsoft.com/office/drawing/2014/main" id="{A07B7368-C8DC-89A4-0F88-B666E368DD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Freeform: Shape 8">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Inhaltsplatzhalter 2">
            <a:extLst>
              <a:ext uri="{FF2B5EF4-FFF2-40B4-BE49-F238E27FC236}">
                <a16:creationId xmlns:a16="http://schemas.microsoft.com/office/drawing/2014/main" id="{583FA3DC-9F24-EF41-A3C4-D7ED2C5D0BEE}"/>
              </a:ext>
            </a:extLst>
          </p:cNvPr>
          <p:cNvSpPr>
            <a:spLocks noGrp="1"/>
          </p:cNvSpPr>
          <p:nvPr>
            <p:ph idx="1"/>
          </p:nvPr>
        </p:nvSpPr>
        <p:spPr>
          <a:xfrm>
            <a:off x="7771502" y="1203062"/>
            <a:ext cx="4062642" cy="2754086"/>
          </a:xfrm>
        </p:spPr>
        <p:txBody>
          <a:bodyPr anchor="t">
            <a:normAutofit fontScale="92500"/>
          </a:bodyPr>
          <a:lstStyle/>
          <a:p>
            <a:pPr marL="0" indent="0" algn="ctr">
              <a:buNone/>
            </a:pPr>
            <a:r>
              <a:rPr lang="en-GB" sz="3600" dirty="0">
                <a:latin typeface="Arial" panose="020B0604020202020204" pitchFamily="34" charset="0"/>
                <a:cs typeface="Arial" panose="020B0604020202020204" pitchFamily="34" charset="0"/>
              </a:rPr>
              <a:t>“Controlling should take place wherever there are objectives that need to be reached.” </a:t>
            </a:r>
          </a:p>
          <a:p>
            <a:pPr marL="0" indent="0" algn="ctr">
              <a:buNone/>
            </a:pPr>
            <a:r>
              <a:rPr lang="en-GB" sz="1900" dirty="0">
                <a:latin typeface="Arial" panose="020B0604020202020204" pitchFamily="34" charset="0"/>
                <a:cs typeface="Arial" panose="020B0604020202020204" pitchFamily="34" charset="0"/>
              </a:rPr>
              <a:t>(</a:t>
            </a:r>
            <a:r>
              <a:rPr lang="en-GB" sz="1900" dirty="0" err="1">
                <a:latin typeface="Arial" panose="020B0604020202020204" pitchFamily="34" charset="0"/>
                <a:cs typeface="Arial" panose="020B0604020202020204" pitchFamily="34" charset="0"/>
              </a:rPr>
              <a:t>Gänßlen</a:t>
            </a:r>
            <a:r>
              <a:rPr lang="en-GB" sz="1900" dirty="0">
                <a:latin typeface="Arial" panose="020B0604020202020204" pitchFamily="34" charset="0"/>
                <a:cs typeface="Arial" panose="020B0604020202020204" pitchFamily="34" charset="0"/>
              </a:rPr>
              <a:t> et al, 2012)</a:t>
            </a:r>
            <a:endParaRPr lang="de-DE"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7007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rafik 4" descr="Junges Kind mit Hut, das ein Blatt hochhält">
            <a:extLst>
              <a:ext uri="{FF2B5EF4-FFF2-40B4-BE49-F238E27FC236}">
                <a16:creationId xmlns:a16="http://schemas.microsoft.com/office/drawing/2014/main" id="{3DABC843-178C-318F-0A99-BB587DB1C7BA}"/>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0" y="10"/>
            <a:ext cx="12191980" cy="6857990"/>
          </a:xfrm>
          <a:prstGeom prst="rect">
            <a:avLst/>
          </a:prstGeom>
        </p:spPr>
      </p:pic>
      <p:sp>
        <p:nvSpPr>
          <p:cNvPr id="10" name="Rectangle 9">
            <a:extLst>
              <a:ext uri="{FF2B5EF4-FFF2-40B4-BE49-F238E27FC236}">
                <a16:creationId xmlns:a16="http://schemas.microsoft.com/office/drawing/2014/main" id="{B4147794-66B7-4CDE-BC75-BBDC48B2F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18119"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a:xfrm>
            <a:off x="4050889" y="365758"/>
            <a:ext cx="6784259" cy="1828800"/>
          </a:xfrm>
        </p:spPr>
        <p:txBody>
          <a:bodyPr>
            <a:normAutofit/>
          </a:bodyPr>
          <a:lstStyle/>
          <a:p>
            <a:r>
              <a:rPr lang="de-DE" sz="4800" dirty="0" err="1">
                <a:solidFill>
                  <a:schemeClr val="tx1">
                    <a:lumMod val="85000"/>
                    <a:lumOff val="15000"/>
                  </a:schemeClr>
                </a:solidFill>
                <a:latin typeface="Arial" panose="020B0604020202020204" pitchFamily="34" charset="0"/>
                <a:cs typeface="Arial" panose="020B0604020202020204" pitchFamily="34" charset="0"/>
              </a:rPr>
              <a:t>Sustainability</a:t>
            </a:r>
            <a:r>
              <a:rPr lang="de-DE" sz="4800" dirty="0">
                <a:solidFill>
                  <a:schemeClr val="tx1">
                    <a:lumMod val="85000"/>
                    <a:lumOff val="15000"/>
                  </a:schemeClr>
                </a:solidFill>
                <a:latin typeface="Arial" panose="020B0604020202020204" pitchFamily="34" charset="0"/>
                <a:cs typeface="Arial" panose="020B0604020202020204" pitchFamily="34" charset="0"/>
              </a:rPr>
              <a:t> </a:t>
            </a:r>
            <a:r>
              <a:rPr lang="de-DE" sz="4800" dirty="0" err="1">
                <a:solidFill>
                  <a:schemeClr val="tx1">
                    <a:lumMod val="85000"/>
                    <a:lumOff val="15000"/>
                  </a:schemeClr>
                </a:solidFill>
                <a:latin typeface="Arial" panose="020B0604020202020204" pitchFamily="34" charset="0"/>
                <a:cs typeface="Arial" panose="020B0604020202020204" pitchFamily="34" charset="0"/>
              </a:rPr>
              <a:t>Balanced</a:t>
            </a:r>
            <a:r>
              <a:rPr lang="de-DE" sz="4800" dirty="0">
                <a:solidFill>
                  <a:schemeClr val="tx1">
                    <a:lumMod val="85000"/>
                    <a:lumOff val="15000"/>
                  </a:schemeClr>
                </a:solidFill>
                <a:latin typeface="Arial" panose="020B0604020202020204" pitchFamily="34" charset="0"/>
                <a:cs typeface="Arial" panose="020B0604020202020204" pitchFamily="34" charset="0"/>
              </a:rPr>
              <a:t> </a:t>
            </a:r>
            <a:r>
              <a:rPr lang="de-DE" sz="4800" dirty="0" err="1">
                <a:solidFill>
                  <a:schemeClr val="tx1">
                    <a:lumMod val="85000"/>
                    <a:lumOff val="15000"/>
                  </a:schemeClr>
                </a:solidFill>
                <a:latin typeface="Arial" panose="020B0604020202020204" pitchFamily="34" charset="0"/>
                <a:cs typeface="Arial" panose="020B0604020202020204" pitchFamily="34" charset="0"/>
              </a:rPr>
              <a:t>Scorecard</a:t>
            </a:r>
            <a:r>
              <a:rPr lang="de-DE" sz="4800" dirty="0">
                <a:solidFill>
                  <a:schemeClr val="tx1">
                    <a:lumMod val="85000"/>
                    <a:lumOff val="15000"/>
                  </a:schemeClr>
                </a:solidFill>
                <a:latin typeface="Arial" panose="020B0604020202020204" pitchFamily="34" charset="0"/>
                <a:cs typeface="Arial" panose="020B0604020202020204" pitchFamily="34" charset="0"/>
              </a:rPr>
              <a:t> (SBSC) II</a:t>
            </a:r>
          </a:p>
        </p:txBody>
      </p:sp>
      <p:sp>
        <p:nvSpPr>
          <p:cNvPr id="3" name="Inhaltsplatzhalter 2"/>
          <p:cNvSpPr>
            <a:spLocks noGrp="1"/>
          </p:cNvSpPr>
          <p:nvPr>
            <p:ph idx="1"/>
          </p:nvPr>
        </p:nvSpPr>
        <p:spPr>
          <a:xfrm>
            <a:off x="4050889" y="2324100"/>
            <a:ext cx="6784259" cy="3875087"/>
          </a:xfrm>
        </p:spPr>
        <p:txBody>
          <a:bodyPr>
            <a:normAutofit/>
          </a:bodyPr>
          <a:lstStyle/>
          <a:p>
            <a:r>
              <a:rPr lang="de-DE" sz="2400" dirty="0" err="1">
                <a:latin typeface="Arial" panose="020B0604020202020204" pitchFamily="34" charset="0"/>
                <a:cs typeface="Arial" panose="020B0604020202020204" pitchFamily="34" charset="0"/>
              </a:rPr>
              <a:t>Example</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kindergarten</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wants</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to</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become</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green</a:t>
            </a:r>
            <a:r>
              <a:rPr lang="de-DE" sz="2400" dirty="0">
                <a:latin typeface="Arial" panose="020B0604020202020204" pitchFamily="34" charset="0"/>
                <a:cs typeface="Arial" panose="020B0604020202020204" pitchFamily="34" charset="0"/>
              </a:rPr>
              <a:t>“ </a:t>
            </a:r>
          </a:p>
          <a:p>
            <a:r>
              <a:rPr lang="de-DE" sz="2400" dirty="0">
                <a:latin typeface="Arial" panose="020B0604020202020204" pitchFamily="34" charset="0"/>
                <a:cs typeface="Arial" panose="020B0604020202020204" pitchFamily="34" charset="0"/>
              </a:rPr>
              <a:t>Main </a:t>
            </a:r>
            <a:r>
              <a:rPr lang="de-DE" sz="2400" dirty="0" err="1">
                <a:latin typeface="Arial" panose="020B0604020202020204" pitchFamily="34" charset="0"/>
                <a:cs typeface="Arial" panose="020B0604020202020204" pitchFamily="34" charset="0"/>
              </a:rPr>
              <a:t>goals</a:t>
            </a:r>
            <a:r>
              <a:rPr lang="de-DE" sz="2400" dirty="0">
                <a:latin typeface="Arial" panose="020B0604020202020204" pitchFamily="34" charset="0"/>
                <a:cs typeface="Arial" panose="020B0604020202020204" pitchFamily="34" charset="0"/>
              </a:rPr>
              <a:t> </a:t>
            </a:r>
          </a:p>
          <a:p>
            <a:pPr lvl="1">
              <a:buFont typeface="Wingdings" panose="05000000000000000000" pitchFamily="2" charset="2"/>
              <a:buChar char="à"/>
            </a:pPr>
            <a:r>
              <a:rPr lang="de-DE" dirty="0">
                <a:latin typeface="Arial" panose="020B0604020202020204" pitchFamily="34" charset="0"/>
                <a:cs typeface="Arial" panose="020B0604020202020204" pitchFamily="34" charset="0"/>
                <a:sym typeface="Wingdings" panose="05000000000000000000" pitchFamily="2" charset="2"/>
              </a:rPr>
              <a:t> </a:t>
            </a:r>
            <a:r>
              <a:rPr lang="de-DE" dirty="0" err="1">
                <a:latin typeface="Arial" panose="020B0604020202020204" pitchFamily="34" charset="0"/>
                <a:cs typeface="Arial" panose="020B0604020202020204" pitchFamily="34" charset="0"/>
                <a:sym typeface="Wingdings" panose="05000000000000000000" pitchFamily="2" charset="2"/>
              </a:rPr>
              <a:t>Reduce</a:t>
            </a:r>
            <a:r>
              <a:rPr lang="de-DE" dirty="0">
                <a:latin typeface="Arial" panose="020B0604020202020204" pitchFamily="34" charset="0"/>
                <a:cs typeface="Arial" panose="020B0604020202020204" pitchFamily="34" charset="0"/>
                <a:sym typeface="Wingdings" panose="05000000000000000000" pitchFamily="2" charset="2"/>
              </a:rPr>
              <a:t> </a:t>
            </a:r>
            <a:r>
              <a:rPr lang="de-DE" dirty="0" err="1">
                <a:latin typeface="Arial" panose="020B0604020202020204" pitchFamily="34" charset="0"/>
                <a:cs typeface="Arial" panose="020B0604020202020204" pitchFamily="34" charset="0"/>
                <a:sym typeface="Wingdings" panose="05000000000000000000" pitchFamily="2" charset="2"/>
              </a:rPr>
              <a:t>plastic</a:t>
            </a:r>
            <a:r>
              <a:rPr lang="de-DE" dirty="0">
                <a:latin typeface="Arial" panose="020B0604020202020204" pitchFamily="34" charset="0"/>
                <a:cs typeface="Arial" panose="020B0604020202020204" pitchFamily="34" charset="0"/>
                <a:sym typeface="Wingdings" panose="05000000000000000000" pitchFamily="2" charset="2"/>
              </a:rPr>
              <a:t> </a:t>
            </a:r>
            <a:r>
              <a:rPr lang="de-DE" dirty="0" err="1">
                <a:latin typeface="Arial" panose="020B0604020202020204" pitchFamily="34" charset="0"/>
                <a:cs typeface="Arial" panose="020B0604020202020204" pitchFamily="34" charset="0"/>
                <a:sym typeface="Wingdings" panose="05000000000000000000" pitchFamily="2" charset="2"/>
              </a:rPr>
              <a:t>waste</a:t>
            </a:r>
            <a:r>
              <a:rPr lang="de-DE" dirty="0">
                <a:latin typeface="Arial" panose="020B0604020202020204" pitchFamily="34" charset="0"/>
                <a:cs typeface="Arial" panose="020B0604020202020204" pitchFamily="34" charset="0"/>
                <a:sym typeface="Wingdings" panose="05000000000000000000" pitchFamily="2" charset="2"/>
              </a:rPr>
              <a:t> </a:t>
            </a:r>
          </a:p>
          <a:p>
            <a:pPr lvl="1">
              <a:buFont typeface="Wingdings" panose="05000000000000000000" pitchFamily="2" charset="2"/>
              <a:buChar char="à"/>
            </a:pPr>
            <a:r>
              <a:rPr lang="de-DE" dirty="0">
                <a:latin typeface="Arial" panose="020B0604020202020204" pitchFamily="34" charset="0"/>
                <a:cs typeface="Arial" panose="020B0604020202020204" pitchFamily="34" charset="0"/>
                <a:sym typeface="Wingdings" panose="05000000000000000000" pitchFamily="2" charset="2"/>
              </a:rPr>
              <a:t> </a:t>
            </a:r>
            <a:r>
              <a:rPr lang="de-DE" dirty="0" err="1">
                <a:latin typeface="Arial" panose="020B0604020202020204" pitchFamily="34" charset="0"/>
                <a:cs typeface="Arial" panose="020B0604020202020204" pitchFamily="34" charset="0"/>
                <a:sym typeface="Wingdings" panose="05000000000000000000" pitchFamily="2" charset="2"/>
              </a:rPr>
              <a:t>Reduce</a:t>
            </a:r>
            <a:r>
              <a:rPr lang="de-DE" dirty="0">
                <a:latin typeface="Arial" panose="020B0604020202020204" pitchFamily="34" charset="0"/>
                <a:cs typeface="Arial" panose="020B0604020202020204" pitchFamily="34" charset="0"/>
                <a:sym typeface="Wingdings" panose="05000000000000000000" pitchFamily="2" charset="2"/>
              </a:rPr>
              <a:t> </a:t>
            </a:r>
            <a:r>
              <a:rPr lang="de-DE" dirty="0" err="1">
                <a:latin typeface="Arial" panose="020B0604020202020204" pitchFamily="34" charset="0"/>
                <a:cs typeface="Arial" panose="020B0604020202020204" pitchFamily="34" charset="0"/>
                <a:sym typeface="Wingdings" panose="05000000000000000000" pitchFamily="2" charset="2"/>
              </a:rPr>
              <a:t>consumed</a:t>
            </a:r>
            <a:r>
              <a:rPr lang="de-DE" dirty="0">
                <a:latin typeface="Arial" panose="020B0604020202020204" pitchFamily="34" charset="0"/>
                <a:cs typeface="Arial" panose="020B0604020202020204" pitchFamily="34" charset="0"/>
                <a:sym typeface="Wingdings" panose="05000000000000000000" pitchFamily="2" charset="2"/>
              </a:rPr>
              <a:t> </a:t>
            </a:r>
            <a:r>
              <a:rPr lang="de-DE" dirty="0" err="1">
                <a:latin typeface="Arial" panose="020B0604020202020204" pitchFamily="34" charset="0"/>
                <a:cs typeface="Arial" panose="020B0604020202020204" pitchFamily="34" charset="0"/>
                <a:sym typeface="Wingdings" panose="05000000000000000000" pitchFamily="2" charset="2"/>
              </a:rPr>
              <a:t>energy</a:t>
            </a:r>
            <a:r>
              <a:rPr lang="de-DE" dirty="0">
                <a:latin typeface="Arial" panose="020B0604020202020204" pitchFamily="34" charset="0"/>
                <a:cs typeface="Arial" panose="020B0604020202020204" pitchFamily="34" charset="0"/>
                <a:sym typeface="Wingdings" panose="05000000000000000000" pitchFamily="2" charset="2"/>
              </a:rPr>
              <a:t> </a:t>
            </a:r>
          </a:p>
          <a:p>
            <a:pPr lvl="1">
              <a:buFont typeface="Wingdings" panose="05000000000000000000" pitchFamily="2" charset="2"/>
              <a:buChar char="à"/>
            </a:pPr>
            <a:r>
              <a:rPr lang="de-DE" dirty="0">
                <a:latin typeface="Arial" panose="020B0604020202020204" pitchFamily="34" charset="0"/>
                <a:cs typeface="Arial" panose="020B0604020202020204" pitchFamily="34" charset="0"/>
              </a:rPr>
              <a:t> Implement </a:t>
            </a:r>
            <a:r>
              <a:rPr lang="de-DE" dirty="0" err="1">
                <a:latin typeface="Arial" panose="020B0604020202020204" pitchFamily="34" charset="0"/>
                <a:cs typeface="Arial" panose="020B0604020202020204" pitchFamily="34" charset="0"/>
              </a:rPr>
              <a:t>lifelong</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learning</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for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employees</a:t>
            </a:r>
            <a:endParaRPr lang="de-DE" dirty="0">
              <a:latin typeface="Arial" panose="020B0604020202020204" pitchFamily="34" charset="0"/>
              <a:cs typeface="Arial" panose="020B0604020202020204" pitchFamily="34" charset="0"/>
            </a:endParaRPr>
          </a:p>
          <a:p>
            <a:pPr lvl="1">
              <a:buFont typeface="Wingdings" panose="05000000000000000000" pitchFamily="2" charset="2"/>
              <a:buChar char="à"/>
            </a:pP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Getting</a:t>
            </a:r>
            <a:r>
              <a:rPr lang="de-DE" dirty="0">
                <a:latin typeface="Arial" panose="020B0604020202020204" pitchFamily="34" charset="0"/>
                <a:cs typeface="Arial" panose="020B0604020202020204" pitchFamily="34" charset="0"/>
              </a:rPr>
              <a:t> an </a:t>
            </a:r>
            <a:r>
              <a:rPr lang="de-DE" dirty="0" err="1">
                <a:latin typeface="Arial" panose="020B0604020202020204" pitchFamily="34" charset="0"/>
                <a:cs typeface="Arial" panose="020B0604020202020204" pitchFamily="34" charset="0"/>
              </a:rPr>
              <a:t>image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a „</a:t>
            </a:r>
            <a:r>
              <a:rPr lang="de-DE" dirty="0" err="1">
                <a:latin typeface="Arial" panose="020B0604020202020204" pitchFamily="34" charset="0"/>
                <a:cs typeface="Arial" panose="020B0604020202020204" pitchFamily="34" charset="0"/>
              </a:rPr>
              <a:t>green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kindergarden</a:t>
            </a:r>
            <a:r>
              <a:rPr lang="de-DE" dirty="0">
                <a:latin typeface="Arial" panose="020B0604020202020204" pitchFamily="34" charset="0"/>
                <a:cs typeface="Arial" panose="020B0604020202020204" pitchFamily="34" charset="0"/>
              </a:rPr>
              <a:t>“ </a:t>
            </a:r>
            <a:endParaRPr lang="de-DE" sz="2400" dirty="0">
              <a:latin typeface="Arial" panose="020B0604020202020204" pitchFamily="34" charset="0"/>
              <a:cs typeface="Arial" panose="020B0604020202020204" pitchFamily="34" charset="0"/>
            </a:endParaRPr>
          </a:p>
          <a:p>
            <a:pPr>
              <a:buFont typeface="Wingdings" panose="05000000000000000000" pitchFamily="2" charset="2"/>
              <a:buChar char="à"/>
            </a:pPr>
            <a:endParaRPr lang="de-DE" sz="2400" dirty="0">
              <a:latin typeface="Arial" panose="020B0604020202020204" pitchFamily="34" charset="0"/>
              <a:cs typeface="Arial" panose="020B0604020202020204" pitchFamily="34" charset="0"/>
            </a:endParaRPr>
          </a:p>
          <a:p>
            <a:pPr marL="0" indent="0">
              <a:buNone/>
            </a:pPr>
            <a:endParaRPr lang="de-DE" sz="2400" dirty="0">
              <a:latin typeface="Arial" panose="020B0604020202020204" pitchFamily="34" charset="0"/>
              <a:cs typeface="Arial" panose="020B0604020202020204" pitchFamily="34" charset="0"/>
            </a:endParaRPr>
          </a:p>
          <a:p>
            <a:pPr lvl="0"/>
            <a:endParaRPr lang="de-DE" sz="2400" dirty="0">
              <a:latin typeface="Arial" panose="020B0604020202020204" pitchFamily="34" charset="0"/>
              <a:cs typeface="Arial" panose="020B0604020202020204" pitchFamily="34" charset="0"/>
            </a:endParaRPr>
          </a:p>
          <a:p>
            <a:endParaRPr lang="de-DE" sz="24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41202E79-1236-4DF8-9921-F47A0B079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27306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AE4863E-8F5A-E227-D67E-2EADF907AA40}"/>
              </a:ext>
            </a:extLst>
          </p:cNvPr>
          <p:cNvSpPr/>
          <p:nvPr/>
        </p:nvSpPr>
        <p:spPr>
          <a:xfrm>
            <a:off x="909637" y="2236499"/>
            <a:ext cx="10372725" cy="2071687"/>
          </a:xfrm>
          <a:prstGeom prst="rect">
            <a:avLst/>
          </a:prstGeom>
          <a:solidFill>
            <a:srgbClr val="FDCD05"/>
          </a:solidFill>
          <a:ln>
            <a:solidFill>
              <a:srgbClr val="FDC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204407" y="2609560"/>
            <a:ext cx="9783184" cy="1325563"/>
          </a:xfrm>
        </p:spPr>
        <p:txBody>
          <a:bodyPr>
            <a:normAutofit fontScale="90000"/>
          </a:bodyPr>
          <a:lstStyle/>
          <a:p>
            <a:r>
              <a:rPr lang="de-DE" dirty="0"/>
              <a:t>Option 1: </a:t>
            </a:r>
            <a:r>
              <a:rPr lang="en-GB" dirty="0"/>
              <a:t>implementing the aspects and indicators of sustainability into the regular BSC </a:t>
            </a:r>
            <a:endParaRPr lang="de-DE" dirty="0"/>
          </a:p>
        </p:txBody>
      </p:sp>
    </p:spTree>
    <p:extLst>
      <p:ext uri="{BB962C8B-B14F-4D97-AF65-F5344CB8AC3E}">
        <p14:creationId xmlns:p14="http://schemas.microsoft.com/office/powerpoint/2010/main" val="5652429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2"/>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80672" y="198443"/>
            <a:ext cx="11704324" cy="5852162"/>
          </a:xfrm>
        </p:spPr>
      </p:pic>
      <p:sp>
        <p:nvSpPr>
          <p:cNvPr id="5" name="Textfeld 4"/>
          <p:cNvSpPr txBox="1"/>
          <p:nvPr/>
        </p:nvSpPr>
        <p:spPr>
          <a:xfrm>
            <a:off x="1134421" y="1211324"/>
            <a:ext cx="9783184" cy="589072"/>
          </a:xfrm>
          <a:prstGeom prst="rect">
            <a:avLst/>
          </a:prstGeom>
          <a:noFill/>
        </p:spPr>
        <p:txBody>
          <a:bodyPr wrap="square" rtlCol="0">
            <a:spAutoFit/>
          </a:bodyPr>
          <a:lstStyle/>
          <a:p>
            <a:pPr>
              <a:lnSpc>
                <a:spcPct val="150000"/>
              </a:lnSpc>
            </a:pPr>
            <a:endParaRPr lang="de-DE" sz="2400" dirty="0"/>
          </a:p>
        </p:txBody>
      </p:sp>
    </p:spTree>
    <p:extLst>
      <p:ext uri="{BB962C8B-B14F-4D97-AF65-F5344CB8AC3E}">
        <p14:creationId xmlns:p14="http://schemas.microsoft.com/office/powerpoint/2010/main" val="21437805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AE4863E-8F5A-E227-D67E-2EADF907AA40}"/>
              </a:ext>
            </a:extLst>
          </p:cNvPr>
          <p:cNvSpPr/>
          <p:nvPr/>
        </p:nvSpPr>
        <p:spPr>
          <a:xfrm>
            <a:off x="909637" y="2236499"/>
            <a:ext cx="10372725" cy="2071687"/>
          </a:xfrm>
          <a:prstGeom prst="rect">
            <a:avLst/>
          </a:prstGeom>
          <a:solidFill>
            <a:srgbClr val="FDCD05"/>
          </a:solidFill>
          <a:ln>
            <a:solidFill>
              <a:srgbClr val="FDC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a:xfrm>
            <a:off x="1204407" y="2609560"/>
            <a:ext cx="9783184" cy="1325563"/>
          </a:xfrm>
        </p:spPr>
        <p:txBody>
          <a:bodyPr>
            <a:normAutofit fontScale="90000"/>
          </a:bodyPr>
          <a:lstStyle/>
          <a:p>
            <a:r>
              <a:rPr lang="de-DE" dirty="0"/>
              <a:t>Option 2: </a:t>
            </a:r>
            <a:r>
              <a:rPr lang="en-GB" dirty="0"/>
              <a:t>expanding the classic BSC Dimensions by dimensions about sustainability </a:t>
            </a:r>
            <a:endParaRPr lang="de-DE" dirty="0"/>
          </a:p>
        </p:txBody>
      </p:sp>
    </p:spTree>
    <p:extLst>
      <p:ext uri="{BB962C8B-B14F-4D97-AF65-F5344CB8AC3E}">
        <p14:creationId xmlns:p14="http://schemas.microsoft.com/office/powerpoint/2010/main" val="643275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05988" y="168679"/>
            <a:ext cx="12297988" cy="6148994"/>
          </a:xfrm>
        </p:spPr>
      </p:pic>
    </p:spTree>
    <p:extLst>
      <p:ext uri="{BB962C8B-B14F-4D97-AF65-F5344CB8AC3E}">
        <p14:creationId xmlns:p14="http://schemas.microsoft.com/office/powerpoint/2010/main" val="725313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feld 1"/>
          <p:cNvSpPr/>
          <p:nvPr/>
        </p:nvSpPr>
        <p:spPr>
          <a:xfrm>
            <a:off x="2777760" y="2523240"/>
            <a:ext cx="6932880" cy="851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de-DE" sz="5000" b="0" strike="noStrike" spc="-1">
                <a:solidFill>
                  <a:srgbClr val="000000"/>
                </a:solidFill>
                <a:latin typeface="Calibri"/>
              </a:rPr>
              <a:t>Module Name</a:t>
            </a:r>
            <a:endParaRPr lang="de-DE" sz="5000" b="0" strike="noStrike" spc="-1">
              <a:latin typeface="Calibri"/>
            </a:endParaRPr>
          </a:p>
        </p:txBody>
      </p:sp>
      <p:pic>
        <p:nvPicPr>
          <p:cNvPr id="211" name="Grafik 3"/>
          <p:cNvPicPr/>
          <p:nvPr/>
        </p:nvPicPr>
        <p:blipFill>
          <a:blip r:embed="rId3"/>
          <a:srcRect/>
          <a:stretch/>
        </p:blipFill>
        <p:spPr>
          <a:xfrm>
            <a:off x="200" y="0"/>
            <a:ext cx="12191360" cy="6857640"/>
          </a:xfrm>
          <a:prstGeom prst="rect">
            <a:avLst/>
          </a:prstGeom>
          <a:ln w="0">
            <a:noFill/>
          </a:ln>
        </p:spPr>
      </p:pic>
    </p:spTree>
    <p:extLst>
      <p:ext uri="{BB962C8B-B14F-4D97-AF65-F5344CB8AC3E}">
        <p14:creationId xmlns:p14="http://schemas.microsoft.com/office/powerpoint/2010/main" val="2953038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PlaceHolder 1"/>
          <p:cNvSpPr>
            <a:spLocks noGrp="1"/>
          </p:cNvSpPr>
          <p:nvPr>
            <p:ph type="title"/>
          </p:nvPr>
        </p:nvSpPr>
        <p:spPr>
          <a:xfrm>
            <a:off x="817560" y="365040"/>
            <a:ext cx="9783000" cy="1325160"/>
          </a:xfrm>
          <a:prstGeom prst="rect">
            <a:avLst/>
          </a:prstGeom>
          <a:noFill/>
          <a:ln w="0">
            <a:noFill/>
          </a:ln>
        </p:spPr>
        <p:txBody>
          <a:bodyPr anchor="ctr">
            <a:normAutofit/>
          </a:bodyPr>
          <a:lstStyle/>
          <a:p>
            <a:pPr>
              <a:lnSpc>
                <a:spcPct val="90000"/>
              </a:lnSpc>
              <a:buNone/>
            </a:pPr>
            <a:r>
              <a:rPr lang="de-DE" sz="4000" b="0" strike="noStrike" spc="-1" dirty="0" err="1">
                <a:solidFill>
                  <a:srgbClr val="000000"/>
                </a:solidFill>
                <a:latin typeface="Arial"/>
              </a:rPr>
              <a:t>Overview</a:t>
            </a:r>
            <a:r>
              <a:rPr lang="de-DE" sz="4000" b="0" strike="noStrike" spc="-1" dirty="0">
                <a:solidFill>
                  <a:srgbClr val="000000"/>
                </a:solidFill>
                <a:latin typeface="Arial"/>
              </a:rPr>
              <a:t> </a:t>
            </a:r>
            <a:r>
              <a:rPr lang="de-DE" sz="4000" b="0" strike="noStrike" spc="-1" dirty="0" err="1">
                <a:solidFill>
                  <a:srgbClr val="000000"/>
                </a:solidFill>
                <a:latin typeface="Arial"/>
              </a:rPr>
              <a:t>of</a:t>
            </a:r>
            <a:r>
              <a:rPr lang="de-DE" sz="4000" b="0" strike="noStrike" spc="-1" dirty="0">
                <a:solidFill>
                  <a:srgbClr val="000000"/>
                </a:solidFill>
                <a:latin typeface="Arial"/>
              </a:rPr>
              <a:t> </a:t>
            </a:r>
            <a:r>
              <a:rPr lang="de-DE" sz="4000" b="0" strike="noStrike" spc="-1" dirty="0" err="1">
                <a:solidFill>
                  <a:srgbClr val="000000"/>
                </a:solidFill>
                <a:latin typeface="Arial"/>
              </a:rPr>
              <a:t>the</a:t>
            </a:r>
            <a:r>
              <a:rPr lang="de-DE" sz="4000" b="0" strike="noStrike" spc="-1" dirty="0">
                <a:solidFill>
                  <a:srgbClr val="000000"/>
                </a:solidFill>
                <a:latin typeface="Arial"/>
              </a:rPr>
              <a:t> </a:t>
            </a:r>
            <a:r>
              <a:rPr lang="de-DE" sz="4000" b="0" strike="noStrike" spc="-1" dirty="0" err="1">
                <a:solidFill>
                  <a:srgbClr val="000000"/>
                </a:solidFill>
                <a:latin typeface="Arial"/>
              </a:rPr>
              <a:t>module</a:t>
            </a:r>
            <a:endParaRPr lang="de-DE" sz="4000" b="0" strike="noStrike" spc="-1" dirty="0">
              <a:solidFill>
                <a:srgbClr val="000000"/>
              </a:solidFill>
              <a:latin typeface="Calibri"/>
            </a:endParaRPr>
          </a:p>
        </p:txBody>
      </p:sp>
      <p:graphicFrame>
        <p:nvGraphicFramePr>
          <p:cNvPr id="2" name="Diagram1"/>
          <p:cNvGraphicFramePr/>
          <p:nvPr>
            <p:extLst>
              <p:ext uri="{D42A27DB-BD31-4B8C-83A1-F6EECF244321}">
                <p14:modId xmlns:p14="http://schemas.microsoft.com/office/powerpoint/2010/main" val="3535135271"/>
              </p:ext>
            </p:extLst>
          </p:nvPr>
        </p:nvGraphicFramePr>
        <p:xfrm>
          <a:off x="817560" y="2025569"/>
          <a:ext cx="10535760" cy="2187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55964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37F2D334-61A0-4395-AEC3-ACAD834D89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87650" y="2650670"/>
            <a:ext cx="3027600" cy="3027600"/>
          </a:xfrm>
          <a:prstGeom prst="rect">
            <a:avLst/>
          </a:prstGeom>
        </p:spPr>
      </p:pic>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p:txBody>
          <a:bodyPr>
            <a:normAutofit/>
          </a:bodyPr>
          <a:lstStyle/>
          <a:p>
            <a:r>
              <a:rPr lang="de-DE" dirty="0">
                <a:latin typeface="Arial" panose="020B0604020202020204" pitchFamily="34" charset="0"/>
                <a:cs typeface="Arial" panose="020B0604020202020204" pitchFamily="34" charset="0"/>
              </a:rPr>
              <a:t>Environmental </a:t>
            </a:r>
            <a:r>
              <a:rPr lang="de-DE" dirty="0" err="1">
                <a:latin typeface="Arial" panose="020B0604020202020204" pitchFamily="34" charset="0"/>
                <a:cs typeface="Arial" panose="020B0604020202020204" pitchFamily="34" charset="0"/>
              </a:rPr>
              <a:t>goals</a:t>
            </a:r>
            <a:r>
              <a:rPr lang="de-DE" dirty="0">
                <a:latin typeface="Arial" panose="020B0604020202020204" pitchFamily="34" charset="0"/>
                <a:cs typeface="Arial" panose="020B0604020202020204" pitchFamily="34" charset="0"/>
              </a:rPr>
              <a:t> </a:t>
            </a:r>
          </a:p>
        </p:txBody>
      </p:sp>
      <p:sp>
        <p:nvSpPr>
          <p:cNvPr id="3" name="Inhaltsplatzhalter 2"/>
          <p:cNvSpPr>
            <a:spLocks noGrp="1"/>
          </p:cNvSpPr>
          <p:nvPr>
            <p:ph idx="1"/>
          </p:nvPr>
        </p:nvSpPr>
        <p:spPr>
          <a:xfrm>
            <a:off x="817581" y="1720623"/>
            <a:ext cx="10536219" cy="4886325"/>
          </a:xfrm>
        </p:spPr>
        <p:txBody>
          <a:bodyPr>
            <a:normAutofit lnSpcReduction="10000"/>
          </a:bodyPr>
          <a:lstStyle/>
          <a:p>
            <a:pPr marL="0" lvl="0" indent="0">
              <a:lnSpc>
                <a:spcPct val="120000"/>
              </a:lnSpc>
              <a:buNone/>
            </a:pPr>
            <a:r>
              <a:rPr lang="en-US" b="1" dirty="0">
                <a:latin typeface="Arial" panose="020B0604020202020204" pitchFamily="34" charset="0"/>
                <a:cs typeface="Arial" panose="020B0604020202020204" pitchFamily="34" charset="0"/>
              </a:rPr>
              <a:t>Important ecological goals are</a:t>
            </a:r>
          </a:p>
          <a:p>
            <a:pPr marL="0" lvl="0" indent="0">
              <a:lnSpc>
                <a:spcPct val="120000"/>
              </a:lnSpc>
              <a:buNone/>
            </a:pPr>
            <a:r>
              <a:rPr lang="en-US" dirty="0">
                <a:latin typeface="Arial" panose="020B0604020202020204" pitchFamily="34" charset="0"/>
                <a:cs typeface="Arial" panose="020B0604020202020204" pitchFamily="34" charset="0"/>
              </a:rPr>
              <a:t>• Protection of vital biospheres water, earth and air</a:t>
            </a:r>
          </a:p>
          <a:p>
            <a:pPr marL="0" lvl="0" indent="0">
              <a:lnSpc>
                <a:spcPct val="120000"/>
              </a:lnSpc>
              <a:buNone/>
            </a:pPr>
            <a:r>
              <a:rPr lang="en-US" dirty="0">
                <a:latin typeface="Arial" panose="020B0604020202020204" pitchFamily="34" charset="0"/>
                <a:cs typeface="Arial" panose="020B0604020202020204" pitchFamily="34" charset="0"/>
              </a:rPr>
              <a:t>• Protection of biodiversity</a:t>
            </a:r>
          </a:p>
          <a:p>
            <a:pPr marL="0" lvl="0" indent="0">
              <a:lnSpc>
                <a:spcPct val="120000"/>
              </a:lnSpc>
              <a:buNone/>
            </a:pPr>
            <a:r>
              <a:rPr lang="en-US" dirty="0">
                <a:latin typeface="Arial" panose="020B0604020202020204" pitchFamily="34" charset="0"/>
                <a:cs typeface="Arial" panose="020B0604020202020204" pitchFamily="34" charset="0"/>
              </a:rPr>
              <a:t>• Reduction of emissions </a:t>
            </a:r>
          </a:p>
          <a:p>
            <a:pPr marL="0" lvl="0" indent="0">
              <a:lnSpc>
                <a:spcPct val="120000"/>
              </a:lnSpc>
              <a:buNone/>
            </a:pPr>
            <a:r>
              <a:rPr lang="en-US" dirty="0">
                <a:latin typeface="Arial" panose="020B0604020202020204" pitchFamily="34" charset="0"/>
                <a:cs typeface="Arial" panose="020B0604020202020204" pitchFamily="34" charset="0"/>
              </a:rPr>
              <a:t>• Reduction of noise and vibration</a:t>
            </a:r>
          </a:p>
          <a:p>
            <a:pPr marL="0" lvl="0" indent="0">
              <a:lnSpc>
                <a:spcPct val="120000"/>
              </a:lnSpc>
              <a:buNone/>
            </a:pPr>
            <a:r>
              <a:rPr lang="en-US" dirty="0">
                <a:latin typeface="Arial" panose="020B0604020202020204" pitchFamily="34" charset="0"/>
                <a:cs typeface="Arial" panose="020B0604020202020204" pitchFamily="34" charset="0"/>
              </a:rPr>
              <a:t>• Waste and wastewater treatment </a:t>
            </a:r>
          </a:p>
          <a:p>
            <a:pPr marL="0" lvl="0" indent="0">
              <a:lnSpc>
                <a:spcPct val="120000"/>
              </a:lnSpc>
              <a:buNone/>
            </a:pPr>
            <a:r>
              <a:rPr lang="en-US" dirty="0">
                <a:latin typeface="Arial" panose="020B0604020202020204" pitchFamily="34" charset="0"/>
                <a:cs typeface="Arial" panose="020B0604020202020204" pitchFamily="34" charset="0"/>
              </a:rPr>
              <a:t>• Creation of environmentally sustainable consumption habits </a:t>
            </a:r>
          </a:p>
          <a:p>
            <a:pPr marL="0" lvl="0" indent="0">
              <a:lnSpc>
                <a:spcPct val="120000"/>
              </a:lnSpc>
              <a:buNone/>
            </a:pPr>
            <a:r>
              <a:rPr lang="en-US" dirty="0">
                <a:latin typeface="Arial" panose="020B0604020202020204" pitchFamily="34" charset="0"/>
                <a:cs typeface="Arial" panose="020B0604020202020204" pitchFamily="34" charset="0"/>
              </a:rPr>
              <a:t>• Containment of hazardous substances </a:t>
            </a:r>
          </a:p>
          <a:p>
            <a:pPr marL="0" lvl="0" indent="0">
              <a:lnSpc>
                <a:spcPct val="120000"/>
              </a:lnSpc>
              <a:buNone/>
            </a:pPr>
            <a:endParaRPr lang="de-DE" dirty="0">
              <a:latin typeface="Arial" panose="020B0604020202020204" pitchFamily="34" charset="0"/>
              <a:cs typeface="Arial" panose="020B0604020202020204" pitchFamily="34" charset="0"/>
            </a:endParaRPr>
          </a:p>
          <a:p>
            <a:pPr lvl="0"/>
            <a:endParaRPr lang="de-DE" dirty="0">
              <a:latin typeface="Arial" panose="020B0604020202020204" pitchFamily="34" charset="0"/>
              <a:cs typeface="Arial" panose="020B0604020202020204" pitchFamily="34" charset="0"/>
            </a:endParaRPr>
          </a:p>
          <a:p>
            <a:endParaRPr lang="de-DE"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48029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p:txBody>
          <a:bodyPr>
            <a:normAutofit/>
          </a:bodyPr>
          <a:lstStyle/>
          <a:p>
            <a:r>
              <a:rPr lang="de-DE" dirty="0">
                <a:latin typeface="Arial" panose="020B0604020202020204" pitchFamily="34" charset="0"/>
                <a:cs typeface="Arial" panose="020B0604020202020204" pitchFamily="34" charset="0"/>
              </a:rPr>
              <a:t>Environmental </a:t>
            </a:r>
            <a:r>
              <a:rPr lang="de-DE" dirty="0" err="1">
                <a:latin typeface="Arial" panose="020B0604020202020204" pitchFamily="34" charset="0"/>
                <a:cs typeface="Arial" panose="020B0604020202020204" pitchFamily="34" charset="0"/>
              </a:rPr>
              <a:t>goals</a:t>
            </a:r>
            <a:r>
              <a:rPr lang="de-DE" dirty="0">
                <a:latin typeface="Arial" panose="020B0604020202020204" pitchFamily="34" charset="0"/>
                <a:cs typeface="Arial" panose="020B0604020202020204" pitchFamily="34" charset="0"/>
              </a:rPr>
              <a:t>      </a:t>
            </a:r>
          </a:p>
        </p:txBody>
      </p:sp>
      <p:sp>
        <p:nvSpPr>
          <p:cNvPr id="3" name="Inhaltsplatzhalter 2"/>
          <p:cNvSpPr>
            <a:spLocks noGrp="1"/>
          </p:cNvSpPr>
          <p:nvPr>
            <p:ph idx="1"/>
          </p:nvPr>
        </p:nvSpPr>
        <p:spPr>
          <a:xfrm>
            <a:off x="817581" y="1720623"/>
            <a:ext cx="10536219" cy="4886325"/>
          </a:xfrm>
        </p:spPr>
        <p:txBody>
          <a:bodyPr>
            <a:normAutofit/>
          </a:bodyPr>
          <a:lstStyle/>
          <a:p>
            <a:pPr marL="0" lvl="0" indent="0">
              <a:lnSpc>
                <a:spcPct val="120000"/>
              </a:lnSpc>
              <a:buNone/>
            </a:pPr>
            <a:endParaRPr lang="en-US" sz="2000" b="1" dirty="0"/>
          </a:p>
          <a:p>
            <a:pPr marL="0" lvl="0" indent="0">
              <a:lnSpc>
                <a:spcPct val="120000"/>
              </a:lnSpc>
              <a:buNone/>
            </a:pPr>
            <a:endParaRPr lang="de-DE" dirty="0"/>
          </a:p>
          <a:p>
            <a:pPr lvl="0"/>
            <a:endParaRPr lang="de-DE" dirty="0"/>
          </a:p>
          <a:p>
            <a:endParaRPr lang="de-DE" sz="1800" b="1" dirty="0"/>
          </a:p>
        </p:txBody>
      </p:sp>
      <p:graphicFrame>
        <p:nvGraphicFramePr>
          <p:cNvPr id="4" name="Tabelle 3"/>
          <p:cNvGraphicFramePr>
            <a:graphicFrameLocks noGrp="1"/>
          </p:cNvGraphicFramePr>
          <p:nvPr>
            <p:extLst>
              <p:ext uri="{D42A27DB-BD31-4B8C-83A1-F6EECF244321}">
                <p14:modId xmlns:p14="http://schemas.microsoft.com/office/powerpoint/2010/main" val="2734942987"/>
              </p:ext>
            </p:extLst>
          </p:nvPr>
        </p:nvGraphicFramePr>
        <p:xfrm>
          <a:off x="1204408" y="1743604"/>
          <a:ext cx="9783184" cy="3686048"/>
        </p:xfrm>
        <a:graphic>
          <a:graphicData uri="http://schemas.openxmlformats.org/drawingml/2006/table">
            <a:tbl>
              <a:tblPr firstRow="1" bandRow="1">
                <a:tableStyleId>{5C22544A-7EE6-4342-B048-85BDC9FD1C3A}</a:tableStyleId>
              </a:tblPr>
              <a:tblGrid>
                <a:gridCol w="4891592">
                  <a:extLst>
                    <a:ext uri="{9D8B030D-6E8A-4147-A177-3AD203B41FA5}">
                      <a16:colId xmlns:a16="http://schemas.microsoft.com/office/drawing/2014/main" val="819333944"/>
                    </a:ext>
                  </a:extLst>
                </a:gridCol>
                <a:gridCol w="4891592">
                  <a:extLst>
                    <a:ext uri="{9D8B030D-6E8A-4147-A177-3AD203B41FA5}">
                      <a16:colId xmlns:a16="http://schemas.microsoft.com/office/drawing/2014/main" val="200726895"/>
                    </a:ext>
                  </a:extLst>
                </a:gridCol>
              </a:tblGrid>
              <a:tr h="425308">
                <a:tc>
                  <a:txBody>
                    <a:bodyPr/>
                    <a:lstStyle/>
                    <a:p>
                      <a:pPr algn="ctr"/>
                      <a:r>
                        <a:rPr lang="de-DE" sz="2400" dirty="0" err="1">
                          <a:latin typeface="Arial" panose="020B0604020202020204" pitchFamily="34" charset="0"/>
                          <a:cs typeface="Arial" panose="020B0604020202020204" pitchFamily="34" charset="0"/>
                        </a:rPr>
                        <a:t>Topdown</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or</a:t>
                      </a:r>
                      <a:r>
                        <a:rPr lang="de-DE" sz="2400" dirty="0">
                          <a:latin typeface="Arial" panose="020B0604020202020204" pitchFamily="34" charset="0"/>
                          <a:cs typeface="Arial" panose="020B0604020202020204" pitchFamily="34" charset="0"/>
                        </a:rPr>
                        <a:t> Outside-In</a:t>
                      </a:r>
                      <a:r>
                        <a:rPr lang="de-DE" sz="2400" baseline="0" dirty="0">
                          <a:latin typeface="Arial" panose="020B0604020202020204" pitchFamily="34" charset="0"/>
                          <a:cs typeface="Arial" panose="020B0604020202020204" pitchFamily="34" charset="0"/>
                        </a:rPr>
                        <a:t> </a:t>
                      </a:r>
                      <a:endParaRPr lang="de-DE" sz="2400" dirty="0">
                        <a:latin typeface="Arial" panose="020B0604020202020204" pitchFamily="34" charset="0"/>
                        <a:cs typeface="Arial" panose="020B0604020202020204" pitchFamily="34" charset="0"/>
                      </a:endParaRPr>
                    </a:p>
                  </a:txBody>
                  <a:tcPr>
                    <a:solidFill>
                      <a:srgbClr val="0093DD"/>
                    </a:solidFill>
                  </a:tcPr>
                </a:tc>
                <a:tc>
                  <a:txBody>
                    <a:bodyPr/>
                    <a:lstStyle/>
                    <a:p>
                      <a:pPr algn="ctr"/>
                      <a:r>
                        <a:rPr lang="de-DE" sz="2400" dirty="0" err="1">
                          <a:latin typeface="Arial" panose="020B0604020202020204" pitchFamily="34" charset="0"/>
                          <a:cs typeface="Arial" panose="020B0604020202020204" pitchFamily="34" charset="0"/>
                        </a:rPr>
                        <a:t>Bottom-Up</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or</a:t>
                      </a:r>
                      <a:r>
                        <a:rPr lang="de-DE" sz="2400" dirty="0">
                          <a:latin typeface="Arial" panose="020B0604020202020204" pitchFamily="34" charset="0"/>
                          <a:cs typeface="Arial" panose="020B0604020202020204" pitchFamily="34" charset="0"/>
                        </a:rPr>
                        <a:t> Inside-Out </a:t>
                      </a:r>
                    </a:p>
                  </a:txBody>
                  <a:tcPr>
                    <a:solidFill>
                      <a:srgbClr val="0093DD"/>
                    </a:solidFill>
                  </a:tcPr>
                </a:tc>
                <a:extLst>
                  <a:ext uri="{0D108BD9-81ED-4DB2-BD59-A6C34878D82A}">
                    <a16:rowId xmlns:a16="http://schemas.microsoft.com/office/drawing/2014/main" val="3148822832"/>
                  </a:ext>
                </a:extLst>
              </a:tr>
              <a:tr h="3210808">
                <a:tc>
                  <a:txBody>
                    <a:bodyPr/>
                    <a:lstStyle/>
                    <a:p>
                      <a:pPr algn="l">
                        <a:lnSpc>
                          <a:spcPct val="107000"/>
                        </a:lnSpc>
                        <a:spcBef>
                          <a:spcPts val="1200"/>
                        </a:spcBef>
                        <a:spcAft>
                          <a:spcPts val="0"/>
                        </a:spcAft>
                      </a:pPr>
                      <a:r>
                        <a:rPr lang="en-GB" sz="2000" dirty="0">
                          <a:effectLst/>
                          <a:latin typeface="Arial" panose="020B0604020202020204" pitchFamily="34" charset="0"/>
                          <a:ea typeface="Calibri" panose="020F0502020204030204" pitchFamily="34" charset="0"/>
                          <a:cs typeface="Arial" panose="020B0604020202020204" pitchFamily="34" charset="0"/>
                        </a:rPr>
                        <a:t>based on global requirements and social needs </a:t>
                      </a:r>
                    </a:p>
                    <a:p>
                      <a:pPr algn="just">
                        <a:lnSpc>
                          <a:spcPct val="107000"/>
                        </a:lnSpc>
                        <a:spcBef>
                          <a:spcPts val="1200"/>
                        </a:spcBef>
                        <a:spcAft>
                          <a:spcPts val="0"/>
                        </a:spcAft>
                      </a:pPr>
                      <a:r>
                        <a:rPr lang="de-DE" sz="2000" dirty="0">
                          <a:effectLst/>
                          <a:latin typeface="Arial" panose="020B0604020202020204" pitchFamily="34" charset="0"/>
                          <a:ea typeface="Calibri" panose="020F0502020204030204" pitchFamily="34" charset="0"/>
                          <a:cs typeface="Arial" panose="020B0604020202020204" pitchFamily="34" charset="0"/>
                        </a:rPr>
                        <a:t>Targets </a:t>
                      </a:r>
                    </a:p>
                    <a:p>
                      <a:pPr marL="342900" lvl="0" indent="-342900">
                        <a:lnSpc>
                          <a:spcPct val="107000"/>
                        </a:lnSpc>
                        <a:spcAft>
                          <a:spcPts val="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based on external or global requirements </a:t>
                      </a:r>
                    </a:p>
                    <a:p>
                      <a:pPr marL="342900" lvl="0" indent="-342900">
                        <a:lnSpc>
                          <a:spcPct val="107000"/>
                        </a:lnSpc>
                        <a:spcAft>
                          <a:spcPts val="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based on scientific evidence, external data and the background of societal needs</a:t>
                      </a:r>
                      <a:endParaRPr lang="de-DE" sz="2000" dirty="0">
                        <a:latin typeface="Arial" panose="020B0604020202020204" pitchFamily="34" charset="0"/>
                        <a:cs typeface="Arial" panose="020B0604020202020204" pitchFamily="34" charset="0"/>
                      </a:endParaRPr>
                    </a:p>
                  </a:txBody>
                  <a:tcPr>
                    <a:solidFill>
                      <a:srgbClr val="0093DD">
                        <a:alpha val="9804"/>
                      </a:srgbClr>
                    </a:solidFill>
                  </a:tcPr>
                </a:tc>
                <a:tc>
                  <a:txBody>
                    <a:bodyPr/>
                    <a:lstStyle/>
                    <a:p>
                      <a:pPr algn="l">
                        <a:lnSpc>
                          <a:spcPct val="1070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based on the impact of current organisational goals and activities </a:t>
                      </a:r>
                      <a:endParaRPr lang="de-DE"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0"/>
                        </a:spcAft>
                      </a:pPr>
                      <a:r>
                        <a:rPr lang="de-DE" sz="2000" dirty="0">
                          <a:effectLst/>
                          <a:latin typeface="Arial" panose="020B0604020202020204" pitchFamily="34" charset="0"/>
                          <a:ea typeface="Calibri" panose="020F0502020204030204" pitchFamily="34" charset="0"/>
                          <a:cs typeface="Arial" panose="020B0604020202020204" pitchFamily="34" charset="0"/>
                        </a:rPr>
                        <a:t>Targets </a:t>
                      </a:r>
                    </a:p>
                    <a:p>
                      <a:pPr marL="342900" lvl="0" indent="-342900">
                        <a:lnSpc>
                          <a:spcPct val="107000"/>
                        </a:lnSpc>
                        <a:spcAft>
                          <a:spcPts val="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defined internally </a:t>
                      </a:r>
                    </a:p>
                    <a:p>
                      <a:pPr marL="342900" lvl="0" indent="-342900">
                        <a:lnSpc>
                          <a:spcPct val="107000"/>
                        </a:lnSpc>
                        <a:spcAft>
                          <a:spcPts val="0"/>
                        </a:spcAft>
                        <a:buFont typeface="Symbol" panose="05050102010706020507" pitchFamily="18" charset="2"/>
                        <a:buChar char=""/>
                      </a:pPr>
                      <a:r>
                        <a:rPr lang="de-DE" sz="2000" dirty="0" err="1">
                          <a:effectLst/>
                          <a:latin typeface="Arial" panose="020B0604020202020204" pitchFamily="34" charset="0"/>
                          <a:ea typeface="Calibri" panose="020F0502020204030204" pitchFamily="34" charset="0"/>
                          <a:cs typeface="Arial" panose="020B0604020202020204" pitchFamily="34" charset="0"/>
                        </a:rPr>
                        <a:t>based</a:t>
                      </a:r>
                      <a:r>
                        <a:rPr lang="de-DE" sz="2000" dirty="0">
                          <a:effectLst/>
                          <a:latin typeface="Arial" panose="020B0604020202020204" pitchFamily="34" charset="0"/>
                          <a:ea typeface="Calibri" panose="020F0502020204030204" pitchFamily="34" charset="0"/>
                          <a:cs typeface="Arial" panose="020B0604020202020204" pitchFamily="34" charset="0"/>
                        </a:rPr>
                        <a:t> on </a:t>
                      </a:r>
                      <a:r>
                        <a:rPr lang="de-DE" sz="2000" dirty="0" err="1">
                          <a:effectLst/>
                          <a:latin typeface="Arial" panose="020B0604020202020204" pitchFamily="34" charset="0"/>
                          <a:ea typeface="Calibri" panose="020F0502020204030204" pitchFamily="34" charset="0"/>
                          <a:cs typeface="Arial" panose="020B0604020202020204" pitchFamily="34" charset="0"/>
                        </a:rPr>
                        <a:t>historical</a:t>
                      </a:r>
                      <a:r>
                        <a:rPr lang="de-DE" sz="2000" dirty="0">
                          <a:effectLst/>
                          <a:latin typeface="Arial" panose="020B0604020202020204" pitchFamily="34" charset="0"/>
                          <a:ea typeface="Calibri" panose="020F0502020204030204" pitchFamily="34" charset="0"/>
                          <a:cs typeface="Arial" panose="020B0604020202020204" pitchFamily="34" charset="0"/>
                        </a:rPr>
                        <a:t> </a:t>
                      </a:r>
                      <a:r>
                        <a:rPr lang="de-DE" sz="2000" dirty="0" err="1">
                          <a:effectLst/>
                          <a:latin typeface="Arial" panose="020B0604020202020204" pitchFamily="34" charset="0"/>
                          <a:ea typeface="Calibri" panose="020F0502020204030204" pitchFamily="34" charset="0"/>
                          <a:cs typeface="Arial" panose="020B0604020202020204" pitchFamily="34" charset="0"/>
                        </a:rPr>
                        <a:t>data</a:t>
                      </a:r>
                      <a:r>
                        <a:rPr lang="de-DE" sz="2000" dirty="0">
                          <a:effectLst/>
                          <a:latin typeface="Arial" panose="020B0604020202020204" pitchFamily="34" charset="0"/>
                          <a:ea typeface="Calibri" panose="020F0502020204030204" pitchFamily="34" charset="0"/>
                          <a:cs typeface="Arial" panose="020B0604020202020204" pitchFamily="34" charset="0"/>
                        </a:rPr>
                        <a:t>, </a:t>
                      </a:r>
                      <a:r>
                        <a:rPr lang="de-DE" sz="2000" dirty="0" err="1">
                          <a:effectLst/>
                          <a:latin typeface="Arial" panose="020B0604020202020204" pitchFamily="34" charset="0"/>
                          <a:ea typeface="Calibri" panose="020F0502020204030204" pitchFamily="34" charset="0"/>
                          <a:cs typeface="Arial" panose="020B0604020202020204" pitchFamily="34" charset="0"/>
                        </a:rPr>
                        <a:t>current</a:t>
                      </a:r>
                      <a:r>
                        <a:rPr lang="de-DE" sz="2000" dirty="0">
                          <a:effectLst/>
                          <a:latin typeface="Arial" panose="020B0604020202020204" pitchFamily="34" charset="0"/>
                          <a:ea typeface="Calibri" panose="020F0502020204030204" pitchFamily="34" charset="0"/>
                          <a:cs typeface="Arial" panose="020B0604020202020204" pitchFamily="34" charset="0"/>
                        </a:rPr>
                        <a:t> </a:t>
                      </a:r>
                      <a:r>
                        <a:rPr lang="de-DE" sz="2000" dirty="0" err="1">
                          <a:effectLst/>
                          <a:latin typeface="Arial" panose="020B0604020202020204" pitchFamily="34" charset="0"/>
                          <a:ea typeface="Calibri" panose="020F0502020204030204" pitchFamily="34" charset="0"/>
                          <a:cs typeface="Arial" panose="020B0604020202020204" pitchFamily="34" charset="0"/>
                        </a:rPr>
                        <a:t>trends</a:t>
                      </a:r>
                      <a:r>
                        <a:rPr lang="de-DE" sz="2000" dirty="0">
                          <a:effectLst/>
                          <a:latin typeface="Arial" panose="020B0604020202020204" pitchFamily="34" charset="0"/>
                          <a:ea typeface="Calibri" panose="020F0502020204030204" pitchFamily="34" charset="0"/>
                          <a:cs typeface="Arial" panose="020B0604020202020204" pitchFamily="34" charset="0"/>
                        </a:rPr>
                        <a:t> ans </a:t>
                      </a:r>
                      <a:r>
                        <a:rPr lang="de-DE" sz="2000" dirty="0" err="1">
                          <a:effectLst/>
                          <a:latin typeface="Arial" panose="020B0604020202020204" pitchFamily="34" charset="0"/>
                          <a:ea typeface="Calibri" panose="020F0502020204030204" pitchFamily="34" charset="0"/>
                          <a:cs typeface="Arial" panose="020B0604020202020204" pitchFamily="34" charset="0"/>
                        </a:rPr>
                        <a:t>predictions</a:t>
                      </a:r>
                      <a:r>
                        <a:rPr lang="de-DE" sz="2000" dirty="0">
                          <a:effectLst/>
                          <a:latin typeface="Arial" panose="020B0604020202020204" pitchFamily="34" charset="0"/>
                          <a:ea typeface="Calibri" panose="020F0502020204030204" pitchFamily="34" charset="0"/>
                          <a:cs typeface="Arial" panose="020B0604020202020204" pitchFamily="34" charset="0"/>
                        </a:rPr>
                        <a:t> </a:t>
                      </a:r>
                    </a:p>
                    <a:p>
                      <a:pPr marL="342900" lvl="0" indent="-342900">
                        <a:lnSpc>
                          <a:spcPct val="107000"/>
                        </a:lnSpc>
                        <a:spcAft>
                          <a:spcPts val="0"/>
                        </a:spcAft>
                        <a:buFont typeface="Symbol" panose="05050102010706020507" pitchFamily="18" charset="2"/>
                        <a:buChar char=""/>
                      </a:pPr>
                      <a:r>
                        <a:rPr lang="de-DE" sz="2000" dirty="0" err="1">
                          <a:latin typeface="Arial" panose="020B0604020202020204" pitchFamily="34" charset="0"/>
                          <a:cs typeface="Arial" panose="020B0604020202020204" pitchFamily="34" charset="0"/>
                        </a:rPr>
                        <a:t>created</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by</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comparing</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the</a:t>
                      </a:r>
                      <a:r>
                        <a:rPr lang="de-DE" sz="2000" dirty="0">
                          <a:latin typeface="Arial" panose="020B0604020202020204" pitchFamily="34" charset="0"/>
                          <a:cs typeface="Arial" panose="020B0604020202020204" pitchFamily="34" charset="0"/>
                        </a:rPr>
                        <a:t> organisation </a:t>
                      </a:r>
                      <a:r>
                        <a:rPr lang="de-DE" sz="2000" dirty="0" err="1">
                          <a:latin typeface="Arial" panose="020B0604020202020204" pitchFamily="34" charset="0"/>
                          <a:cs typeface="Arial" panose="020B0604020202020204" pitchFamily="34" charset="0"/>
                        </a:rPr>
                        <a:t>within</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the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sector</a:t>
                      </a:r>
                      <a:r>
                        <a:rPr lang="de-DE" sz="2000" dirty="0">
                          <a:latin typeface="Arial" panose="020B0604020202020204" pitchFamily="34" charset="0"/>
                          <a:cs typeface="Arial" panose="020B0604020202020204" pitchFamily="34" charset="0"/>
                        </a:rPr>
                        <a:t> </a:t>
                      </a:r>
                    </a:p>
                    <a:p>
                      <a:endParaRPr lang="de-DE" dirty="0">
                        <a:latin typeface="Arial" panose="020B0604020202020204" pitchFamily="34" charset="0"/>
                        <a:cs typeface="Arial" panose="020B0604020202020204" pitchFamily="34" charset="0"/>
                      </a:endParaRPr>
                    </a:p>
                  </a:txBody>
                  <a:tcPr>
                    <a:solidFill>
                      <a:srgbClr val="0093DD">
                        <a:alpha val="9804"/>
                      </a:srgbClr>
                    </a:solidFill>
                  </a:tcPr>
                </a:tc>
                <a:extLst>
                  <a:ext uri="{0D108BD9-81ED-4DB2-BD59-A6C34878D82A}">
                    <a16:rowId xmlns:a16="http://schemas.microsoft.com/office/drawing/2014/main" val="4266347772"/>
                  </a:ext>
                </a:extLst>
              </a:tr>
            </a:tbl>
          </a:graphicData>
        </a:graphic>
      </p:graphicFrame>
    </p:spTree>
    <p:extLst>
      <p:ext uri="{BB962C8B-B14F-4D97-AF65-F5344CB8AC3E}">
        <p14:creationId xmlns:p14="http://schemas.microsoft.com/office/powerpoint/2010/main" val="34412601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p:txBody>
          <a:bodyPr>
            <a:normAutofit/>
          </a:bodyPr>
          <a:lstStyle/>
          <a:p>
            <a:r>
              <a:rPr lang="de-DE" dirty="0">
                <a:latin typeface="Arial" panose="020B0604020202020204" pitchFamily="34" charset="0"/>
                <a:cs typeface="Arial" panose="020B0604020202020204" pitchFamily="34" charset="0"/>
              </a:rPr>
              <a:t>Environmental </a:t>
            </a:r>
            <a:r>
              <a:rPr lang="de-DE" dirty="0" err="1">
                <a:latin typeface="Arial" panose="020B0604020202020204" pitchFamily="34" charset="0"/>
                <a:cs typeface="Arial" panose="020B0604020202020204" pitchFamily="34" charset="0"/>
              </a:rPr>
              <a:t>key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figures</a:t>
            </a:r>
            <a:r>
              <a:rPr lang="de-DE" dirty="0">
                <a:latin typeface="Arial" panose="020B0604020202020204" pitchFamily="34" charset="0"/>
                <a:cs typeface="Arial" panose="020B0604020202020204" pitchFamily="34" charset="0"/>
              </a:rPr>
              <a:t>      </a:t>
            </a:r>
          </a:p>
        </p:txBody>
      </p:sp>
      <p:sp>
        <p:nvSpPr>
          <p:cNvPr id="3" name="Inhaltsplatzhalter 2"/>
          <p:cNvSpPr>
            <a:spLocks noGrp="1"/>
          </p:cNvSpPr>
          <p:nvPr>
            <p:ph idx="1"/>
          </p:nvPr>
        </p:nvSpPr>
        <p:spPr>
          <a:xfrm>
            <a:off x="817581" y="1720623"/>
            <a:ext cx="10536219" cy="4886325"/>
          </a:xfrm>
        </p:spPr>
        <p:txBody>
          <a:bodyPr>
            <a:normAutofit/>
          </a:bodyPr>
          <a:lstStyle/>
          <a:p>
            <a:pPr marL="0" lvl="0" indent="0">
              <a:lnSpc>
                <a:spcPct val="120000"/>
              </a:lnSpc>
              <a:buNone/>
            </a:pPr>
            <a:r>
              <a:rPr lang="en-US" b="1" dirty="0">
                <a:latin typeface="Arial" panose="020B0604020202020204" pitchFamily="34" charset="0"/>
                <a:cs typeface="Arial" panose="020B0604020202020204" pitchFamily="34" charset="0"/>
              </a:rPr>
              <a:t>Types of key figures </a:t>
            </a:r>
          </a:p>
          <a:p>
            <a:pPr lvl="0">
              <a:lnSpc>
                <a:spcPct val="120000"/>
              </a:lnSpc>
            </a:pPr>
            <a:r>
              <a:rPr lang="en-US" dirty="0">
                <a:latin typeface="Arial" panose="020B0604020202020204" pitchFamily="34" charset="0"/>
                <a:cs typeface="Arial" panose="020B0604020202020204" pitchFamily="34" charset="0"/>
              </a:rPr>
              <a:t>Absolute key figures: how much is the environment polluted </a:t>
            </a:r>
          </a:p>
          <a:p>
            <a:pPr lvl="0">
              <a:lnSpc>
                <a:spcPct val="120000"/>
              </a:lnSpc>
            </a:pPr>
            <a:r>
              <a:rPr lang="en-US" dirty="0">
                <a:latin typeface="Arial" panose="020B0604020202020204" pitchFamily="34" charset="0"/>
                <a:cs typeface="Arial" panose="020B0604020202020204" pitchFamily="34" charset="0"/>
              </a:rPr>
              <a:t>Relative key figures: consumption per produced product or service </a:t>
            </a:r>
          </a:p>
          <a:p>
            <a:pPr lvl="0">
              <a:lnSpc>
                <a:spcPct val="120000"/>
              </a:lnSpc>
            </a:pPr>
            <a:r>
              <a:rPr lang="en-US" dirty="0">
                <a:latin typeface="Arial" panose="020B0604020202020204" pitchFamily="34" charset="0"/>
                <a:cs typeface="Arial" panose="020B0604020202020204" pitchFamily="34" charset="0"/>
              </a:rPr>
              <a:t>Direct key figures: consumption within the </a:t>
            </a:r>
            <a:r>
              <a:rPr lang="en-US" dirty="0" err="1">
                <a:latin typeface="Arial" panose="020B0604020202020204" pitchFamily="34" charset="0"/>
                <a:cs typeface="Arial" panose="020B0604020202020204" pitchFamily="34" charset="0"/>
              </a:rPr>
              <a:t>organisation</a:t>
            </a:r>
            <a:r>
              <a:rPr lang="en-US" dirty="0">
                <a:latin typeface="Arial" panose="020B0604020202020204" pitchFamily="34" charset="0"/>
                <a:cs typeface="Arial" panose="020B0604020202020204" pitchFamily="34" charset="0"/>
              </a:rPr>
              <a:t> </a:t>
            </a:r>
          </a:p>
          <a:p>
            <a:pPr lvl="0">
              <a:lnSpc>
                <a:spcPct val="120000"/>
              </a:lnSpc>
            </a:pPr>
            <a:r>
              <a:rPr lang="en-US" dirty="0">
                <a:latin typeface="Arial" panose="020B0604020202020204" pitchFamily="34" charset="0"/>
                <a:cs typeface="Arial" panose="020B0604020202020204" pitchFamily="34" charset="0"/>
              </a:rPr>
              <a:t>Indirect key figures: consumption in the supply-chain </a:t>
            </a:r>
            <a:endParaRPr lang="de-DE" dirty="0">
              <a:latin typeface="Arial" panose="020B0604020202020204" pitchFamily="34" charset="0"/>
              <a:cs typeface="Arial" panose="020B0604020202020204" pitchFamily="34" charset="0"/>
            </a:endParaRPr>
          </a:p>
          <a:p>
            <a:pPr lvl="0"/>
            <a:endParaRPr lang="de-DE" dirty="0">
              <a:latin typeface="Arial" panose="020B0604020202020204" pitchFamily="34" charset="0"/>
              <a:cs typeface="Arial" panose="020B0604020202020204" pitchFamily="34" charset="0"/>
            </a:endParaRPr>
          </a:p>
          <a:p>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7148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a:xfrm>
            <a:off x="396573" y="320675"/>
            <a:ext cx="11407487" cy="1325563"/>
          </a:xfrm>
        </p:spPr>
        <p:txBody>
          <a:bodyPr>
            <a:normAutofit/>
          </a:bodyPr>
          <a:lstStyle/>
          <a:p>
            <a:r>
              <a:rPr lang="en-GB" sz="5400" dirty="0">
                <a:latin typeface="Arial" panose="020B0604020202020204" pitchFamily="34" charset="0"/>
                <a:cs typeface="Arial" panose="020B0604020202020204" pitchFamily="34" charset="0"/>
              </a:rPr>
              <a:t>Definitions</a:t>
            </a:r>
          </a:p>
        </p:txBody>
      </p:sp>
      <p:sp>
        <p:nvSpPr>
          <p:cNvPr id="9" name="Rectangle 8">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Inhaltsplatzhalter 2">
            <a:extLst>
              <a:ext uri="{FF2B5EF4-FFF2-40B4-BE49-F238E27FC236}">
                <a16:creationId xmlns:a16="http://schemas.microsoft.com/office/drawing/2014/main" id="{260E806A-8BD4-F2D1-1213-32E79D29E7C6}"/>
              </a:ext>
            </a:extLst>
          </p:cNvPr>
          <p:cNvGraphicFramePr>
            <a:graphicFrameLocks noGrp="1"/>
          </p:cNvGraphicFramePr>
          <p:nvPr>
            <p:ph idx="1"/>
            <p:extLst>
              <p:ext uri="{D42A27DB-BD31-4B8C-83A1-F6EECF244321}">
                <p14:modId xmlns:p14="http://schemas.microsoft.com/office/powerpoint/2010/main" val="387536754"/>
              </p:ext>
            </p:extLst>
          </p:nvPr>
        </p:nvGraphicFramePr>
        <p:xfrm>
          <a:off x="396574" y="1825625"/>
          <a:ext cx="114074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hteck 5">
            <a:extLst>
              <a:ext uri="{FF2B5EF4-FFF2-40B4-BE49-F238E27FC236}">
                <a16:creationId xmlns:a16="http://schemas.microsoft.com/office/drawing/2014/main" id="{E50884FF-7B85-4381-D477-2AD22BC027F4}"/>
              </a:ext>
            </a:extLst>
          </p:cNvPr>
          <p:cNvSpPr/>
          <p:nvPr/>
        </p:nvSpPr>
        <p:spPr>
          <a:xfrm>
            <a:off x="-211238" y="-69447"/>
            <a:ext cx="422476" cy="6962172"/>
          </a:xfrm>
          <a:prstGeom prst="rect">
            <a:avLst/>
          </a:prstGeom>
          <a:solidFill>
            <a:srgbClr val="0093DD"/>
          </a:solidFill>
          <a:ln>
            <a:solidFill>
              <a:srgbClr val="009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787480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a:xfrm>
            <a:off x="817581" y="251052"/>
            <a:ext cx="11502020" cy="1325563"/>
          </a:xfrm>
        </p:spPr>
        <p:txBody>
          <a:bodyPr>
            <a:normAutofit/>
          </a:bodyPr>
          <a:lstStyle/>
          <a:p>
            <a:r>
              <a:rPr lang="de-DE" sz="3600" dirty="0">
                <a:latin typeface="Arial" panose="020B0604020202020204" pitchFamily="34" charset="0"/>
                <a:cs typeface="Arial" panose="020B0604020202020204" pitchFamily="34" charset="0"/>
              </a:rPr>
              <a:t>Environmental </a:t>
            </a:r>
            <a:r>
              <a:rPr lang="de-DE" sz="3600" dirty="0" err="1">
                <a:latin typeface="Arial" panose="020B0604020202020204" pitchFamily="34" charset="0"/>
                <a:cs typeface="Arial" panose="020B0604020202020204" pitchFamily="34" charset="0"/>
              </a:rPr>
              <a:t>key</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figures</a:t>
            </a:r>
            <a:r>
              <a:rPr lang="de-DE" sz="3600" dirty="0">
                <a:latin typeface="Arial" panose="020B0604020202020204" pitchFamily="34" charset="0"/>
                <a:cs typeface="Arial" panose="020B0604020202020204" pitchFamily="34" charset="0"/>
              </a:rPr>
              <a:t> – </a:t>
            </a:r>
            <a:r>
              <a:rPr lang="de-DE" sz="3600" dirty="0" err="1">
                <a:latin typeface="Arial" panose="020B0604020202020204" pitchFamily="34" charset="0"/>
                <a:cs typeface="Arial" panose="020B0604020202020204" pitchFamily="34" charset="0"/>
              </a:rPr>
              <a:t>approaches</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and</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tools</a:t>
            </a:r>
            <a:r>
              <a:rPr lang="de-DE" sz="3600" dirty="0">
                <a:latin typeface="Arial" panose="020B0604020202020204" pitchFamily="34" charset="0"/>
                <a:cs typeface="Arial" panose="020B0604020202020204" pitchFamily="34" charset="0"/>
              </a:rPr>
              <a:t>       </a:t>
            </a:r>
          </a:p>
        </p:txBody>
      </p:sp>
      <p:sp>
        <p:nvSpPr>
          <p:cNvPr id="3" name="Inhaltsplatzhalter 2"/>
          <p:cNvSpPr>
            <a:spLocks noGrp="1"/>
          </p:cNvSpPr>
          <p:nvPr>
            <p:ph idx="1"/>
          </p:nvPr>
        </p:nvSpPr>
        <p:spPr>
          <a:xfrm>
            <a:off x="817581" y="1720623"/>
            <a:ext cx="10536219" cy="4886325"/>
          </a:xfrm>
        </p:spPr>
        <p:txBody>
          <a:bodyPr>
            <a:normAutofit/>
          </a:bodyPr>
          <a:lstStyle/>
          <a:p>
            <a:pPr lvl="0">
              <a:lnSpc>
                <a:spcPct val="120000"/>
              </a:lnSpc>
            </a:pPr>
            <a:endParaRPr lang="en-US" sz="2000" b="1" dirty="0"/>
          </a:p>
          <a:p>
            <a:pPr marL="0" lvl="0" indent="0">
              <a:lnSpc>
                <a:spcPct val="120000"/>
              </a:lnSpc>
              <a:buNone/>
            </a:pPr>
            <a:endParaRPr lang="de-DE" dirty="0"/>
          </a:p>
          <a:p>
            <a:pPr lvl="0"/>
            <a:endParaRPr lang="de-DE" dirty="0"/>
          </a:p>
          <a:p>
            <a:endParaRPr lang="de-DE" sz="1800" b="1" dirty="0"/>
          </a:p>
        </p:txBody>
      </p:sp>
      <p:graphicFrame>
        <p:nvGraphicFramePr>
          <p:cNvPr id="4" name="Tabelle 3"/>
          <p:cNvGraphicFramePr>
            <a:graphicFrameLocks noGrp="1"/>
          </p:cNvGraphicFramePr>
          <p:nvPr>
            <p:extLst>
              <p:ext uri="{D42A27DB-BD31-4B8C-83A1-F6EECF244321}">
                <p14:modId xmlns:p14="http://schemas.microsoft.com/office/powerpoint/2010/main" val="2494912832"/>
              </p:ext>
            </p:extLst>
          </p:nvPr>
        </p:nvGraphicFramePr>
        <p:xfrm>
          <a:off x="942042" y="1293618"/>
          <a:ext cx="9700880" cy="5400040"/>
        </p:xfrm>
        <a:graphic>
          <a:graphicData uri="http://schemas.openxmlformats.org/drawingml/2006/table">
            <a:tbl>
              <a:tblPr firstRow="1" bandRow="1">
                <a:tableStyleId>{5C22544A-7EE6-4342-B048-85BDC9FD1C3A}</a:tableStyleId>
              </a:tblPr>
              <a:tblGrid>
                <a:gridCol w="7040156">
                  <a:extLst>
                    <a:ext uri="{9D8B030D-6E8A-4147-A177-3AD203B41FA5}">
                      <a16:colId xmlns:a16="http://schemas.microsoft.com/office/drawing/2014/main" val="1740398739"/>
                    </a:ext>
                  </a:extLst>
                </a:gridCol>
                <a:gridCol w="2660724">
                  <a:extLst>
                    <a:ext uri="{9D8B030D-6E8A-4147-A177-3AD203B41FA5}">
                      <a16:colId xmlns:a16="http://schemas.microsoft.com/office/drawing/2014/main" val="399472463"/>
                    </a:ext>
                  </a:extLst>
                </a:gridCol>
              </a:tblGrid>
              <a:tr h="370840">
                <a:tc>
                  <a:txBody>
                    <a:bodyPr/>
                    <a:lstStyle/>
                    <a:p>
                      <a:r>
                        <a:rPr lang="de-DE" dirty="0">
                          <a:latin typeface="Arial" panose="020B0604020202020204" pitchFamily="34" charset="0"/>
                          <a:cs typeface="Arial" panose="020B0604020202020204" pitchFamily="34" charset="0"/>
                        </a:rPr>
                        <a:t>Approach </a:t>
                      </a:r>
                    </a:p>
                  </a:txBody>
                  <a:tcPr>
                    <a:solidFill>
                      <a:srgbClr val="0093DD"/>
                    </a:solidFill>
                  </a:tcPr>
                </a:tc>
                <a:tc>
                  <a:txBody>
                    <a:bodyPr/>
                    <a:lstStyle/>
                    <a:p>
                      <a:r>
                        <a:rPr lang="de-DE" dirty="0">
                          <a:latin typeface="Arial" panose="020B0604020202020204" pitchFamily="34" charset="0"/>
                          <a:cs typeface="Arial" panose="020B0604020202020204" pitchFamily="34" charset="0"/>
                        </a:rPr>
                        <a:t>Tools</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and</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instruments</a:t>
                      </a:r>
                      <a:r>
                        <a:rPr lang="de-DE" baseline="0" dirty="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a:txBody>
                  <a:tcPr>
                    <a:solidFill>
                      <a:srgbClr val="0093DD"/>
                    </a:solidFill>
                  </a:tcPr>
                </a:tc>
                <a:extLst>
                  <a:ext uri="{0D108BD9-81ED-4DB2-BD59-A6C34878D82A}">
                    <a16:rowId xmlns:a16="http://schemas.microsoft.com/office/drawing/2014/main" val="4222082121"/>
                  </a:ext>
                </a:extLst>
              </a:tr>
              <a:tr h="370840">
                <a:tc>
                  <a:txBody>
                    <a:bodyPr/>
                    <a:lstStyle/>
                    <a:p>
                      <a:r>
                        <a:rPr lang="en-GB" sz="1800" b="1" dirty="0">
                          <a:effectLst/>
                          <a:latin typeface="Arial" panose="020B0604020202020204" pitchFamily="34" charset="0"/>
                          <a:cs typeface="Arial" panose="020B0604020202020204" pitchFamily="34" charset="0"/>
                        </a:rPr>
                        <a:t>Cause-effect approach</a:t>
                      </a:r>
                      <a:r>
                        <a:rPr lang="de-DE" sz="1800" dirty="0">
                          <a:effectLst/>
                          <a:latin typeface="Arial" panose="020B0604020202020204" pitchFamily="34" charset="0"/>
                          <a:cs typeface="Arial" panose="020B0604020202020204" pitchFamily="34" charset="0"/>
                        </a:rPr>
                        <a:t> </a:t>
                      </a:r>
                    </a:p>
                    <a:p>
                      <a:r>
                        <a:rPr lang="en-GB" sz="1800" kern="1200" dirty="0">
                          <a:solidFill>
                            <a:schemeClr val="dk1"/>
                          </a:solidFill>
                          <a:effectLst/>
                          <a:latin typeface="Arial" panose="020B0604020202020204" pitchFamily="34" charset="0"/>
                          <a:ea typeface="+mn-ea"/>
                          <a:cs typeface="Arial" panose="020B0604020202020204" pitchFamily="34" charset="0"/>
                        </a:rPr>
                        <a:t>Key figure (indicator) selection based on identified influencing factors for important direct and indirect environmental aspects of the organisation</a:t>
                      </a:r>
                      <a:endParaRPr lang="de-DE" sz="1800" kern="1200" dirty="0">
                        <a:solidFill>
                          <a:schemeClr val="dk1"/>
                        </a:solidFill>
                        <a:effectLst/>
                        <a:latin typeface="Arial" panose="020B0604020202020204" pitchFamily="34" charset="0"/>
                        <a:ea typeface="+mn-ea"/>
                        <a:cs typeface="Arial" panose="020B0604020202020204" pitchFamily="34" charset="0"/>
                      </a:endParaRPr>
                    </a:p>
                  </a:txBody>
                  <a:tcPr>
                    <a:solidFill>
                      <a:srgbClr val="0093DD">
                        <a:alpha val="6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Arial" panose="020B0604020202020204" pitchFamily="34" charset="0"/>
                          <a:ea typeface="+mn-ea"/>
                          <a:cs typeface="Arial" panose="020B0604020202020204" pitchFamily="34" charset="0"/>
                        </a:rPr>
                        <a:t>Stakeholder, PESTEL and/or SWOT analysis</a:t>
                      </a:r>
                      <a:endParaRPr lang="de-DE" sz="1800" kern="1200" dirty="0">
                        <a:solidFill>
                          <a:schemeClr val="dk1"/>
                        </a:solidFill>
                        <a:effectLst/>
                        <a:latin typeface="Arial" panose="020B0604020202020204" pitchFamily="34" charset="0"/>
                        <a:ea typeface="+mn-ea"/>
                        <a:cs typeface="Arial" panose="020B0604020202020204" pitchFamily="34" charset="0"/>
                      </a:endParaRPr>
                    </a:p>
                    <a:p>
                      <a:endParaRPr lang="de-DE" sz="1800" dirty="0">
                        <a:latin typeface="Arial" panose="020B0604020202020204" pitchFamily="34" charset="0"/>
                        <a:cs typeface="Arial" panose="020B0604020202020204" pitchFamily="34" charset="0"/>
                      </a:endParaRPr>
                    </a:p>
                  </a:txBody>
                  <a:tcPr>
                    <a:solidFill>
                      <a:srgbClr val="0093DD">
                        <a:alpha val="69804"/>
                      </a:srgbClr>
                    </a:solidFill>
                  </a:tcPr>
                </a:tc>
                <a:extLst>
                  <a:ext uri="{0D108BD9-81ED-4DB2-BD59-A6C34878D82A}">
                    <a16:rowId xmlns:a16="http://schemas.microsoft.com/office/drawing/2014/main" val="596889589"/>
                  </a:ext>
                </a:extLst>
              </a:tr>
              <a:tr h="370840">
                <a:tc>
                  <a:txBody>
                    <a:bodyPr/>
                    <a:lstStyle/>
                    <a:p>
                      <a:r>
                        <a:rPr lang="en-GB" sz="1800" b="1" kern="1200" dirty="0">
                          <a:solidFill>
                            <a:schemeClr val="dk1"/>
                          </a:solidFill>
                          <a:effectLst/>
                          <a:latin typeface="Arial" panose="020B0604020202020204" pitchFamily="34" charset="0"/>
                          <a:ea typeface="+mn-ea"/>
                          <a:cs typeface="Arial" panose="020B0604020202020204" pitchFamily="34" charset="0"/>
                        </a:rPr>
                        <a:t>Risk-bases approach</a:t>
                      </a:r>
                      <a:endParaRPr lang="de-DE" sz="1800" kern="1200" dirty="0">
                        <a:solidFill>
                          <a:schemeClr val="dk1"/>
                        </a:solidFill>
                        <a:effectLst/>
                        <a:latin typeface="Arial" panose="020B0604020202020204" pitchFamily="34" charset="0"/>
                        <a:ea typeface="+mn-ea"/>
                        <a:cs typeface="Arial" panose="020B0604020202020204" pitchFamily="34" charset="0"/>
                      </a:endParaRPr>
                    </a:p>
                    <a:p>
                      <a:pPr lvl="0"/>
                      <a:r>
                        <a:rPr lang="en-GB" sz="1800" dirty="0">
                          <a:effectLst/>
                          <a:latin typeface="Arial" panose="020B0604020202020204" pitchFamily="34" charset="0"/>
                          <a:cs typeface="Arial" panose="020B0604020202020204" pitchFamily="34" charset="0"/>
                        </a:rPr>
                        <a:t>Key figures (indicators) based on identified risk types:</a:t>
                      </a:r>
                      <a:r>
                        <a:rPr lang="de-DE" sz="1800" dirty="0">
                          <a:effectLst/>
                          <a:latin typeface="Arial" panose="020B0604020202020204" pitchFamily="34" charset="0"/>
                          <a:cs typeface="Arial" panose="020B0604020202020204" pitchFamily="34" charset="0"/>
                        </a:rPr>
                        <a:t> </a:t>
                      </a:r>
                      <a:r>
                        <a:rPr lang="en-GB" sz="1800" kern="1200" dirty="0">
                          <a:solidFill>
                            <a:schemeClr val="dk1"/>
                          </a:solidFill>
                          <a:effectLst/>
                          <a:latin typeface="Arial" panose="020B0604020202020204" pitchFamily="34" charset="0"/>
                          <a:ea typeface="+mn-ea"/>
                          <a:cs typeface="Arial" panose="020B0604020202020204" pitchFamily="34" charset="0"/>
                        </a:rPr>
                        <a:t>ecological environment,</a:t>
                      </a:r>
                      <a:r>
                        <a:rPr lang="en-GB" sz="1800" kern="1200" baseline="0" dirty="0">
                          <a:solidFill>
                            <a:schemeClr val="dk1"/>
                          </a:solidFill>
                          <a:effectLst/>
                          <a:latin typeface="Arial" panose="020B0604020202020204" pitchFamily="34" charset="0"/>
                          <a:ea typeface="+mn-ea"/>
                          <a:cs typeface="Arial" panose="020B0604020202020204" pitchFamily="34" charset="0"/>
                        </a:rPr>
                        <a:t> </a:t>
                      </a:r>
                      <a:r>
                        <a:rPr lang="en-GB" sz="1800" kern="1200" dirty="0">
                          <a:solidFill>
                            <a:schemeClr val="dk1"/>
                          </a:solidFill>
                          <a:effectLst/>
                          <a:latin typeface="Arial" panose="020B0604020202020204" pitchFamily="34" charset="0"/>
                          <a:ea typeface="+mn-ea"/>
                          <a:cs typeface="Arial" panose="020B0604020202020204" pitchFamily="34" charset="0"/>
                        </a:rPr>
                        <a:t> human health, high financial  or high competitive aspects </a:t>
                      </a:r>
                      <a:endParaRPr lang="de-DE" sz="1800" kern="1200" dirty="0">
                        <a:solidFill>
                          <a:schemeClr val="dk1"/>
                        </a:solidFill>
                        <a:effectLst/>
                        <a:latin typeface="Arial" panose="020B0604020202020204" pitchFamily="34" charset="0"/>
                        <a:ea typeface="+mn-ea"/>
                        <a:cs typeface="Arial" panose="020B0604020202020204" pitchFamily="34" charset="0"/>
                      </a:endParaRPr>
                    </a:p>
                  </a:txBody>
                  <a:tcPr>
                    <a:solidFill>
                      <a:srgbClr val="0093DD">
                        <a:alpha val="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cs typeface="Arial" panose="020B0604020202020204" pitchFamily="34" charset="0"/>
                        </a:rPr>
                        <a:t> </a:t>
                      </a:r>
                      <a:r>
                        <a:rPr lang="en-GB" sz="1800" kern="1200" dirty="0">
                          <a:solidFill>
                            <a:schemeClr val="dk1"/>
                          </a:solidFill>
                          <a:effectLst/>
                          <a:latin typeface="Arial" panose="020B0604020202020204" pitchFamily="34" charset="0"/>
                          <a:ea typeface="+mn-ea"/>
                          <a:cs typeface="Arial" panose="020B0604020202020204" pitchFamily="34" charset="0"/>
                        </a:rPr>
                        <a:t>Risk matrix</a:t>
                      </a:r>
                      <a:endParaRPr lang="de-DE" sz="1800" kern="1200" dirty="0">
                        <a:solidFill>
                          <a:schemeClr val="dk1"/>
                        </a:solidFill>
                        <a:effectLst/>
                        <a:latin typeface="Arial" panose="020B0604020202020204" pitchFamily="34" charset="0"/>
                        <a:ea typeface="+mn-ea"/>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txBody>
                  <a:tcPr>
                    <a:solidFill>
                      <a:srgbClr val="0093DD">
                        <a:alpha val="9804"/>
                      </a:srgbClr>
                    </a:solidFill>
                  </a:tcPr>
                </a:tc>
                <a:extLst>
                  <a:ext uri="{0D108BD9-81ED-4DB2-BD59-A6C34878D82A}">
                    <a16:rowId xmlns:a16="http://schemas.microsoft.com/office/drawing/2014/main" val="4190438555"/>
                  </a:ext>
                </a:extLst>
              </a:tr>
              <a:tr h="370840">
                <a:tc>
                  <a:txBody>
                    <a:bodyPr/>
                    <a:lstStyle/>
                    <a:p>
                      <a:r>
                        <a:rPr lang="en-GB" sz="1800" b="1" kern="1200" dirty="0">
                          <a:solidFill>
                            <a:schemeClr val="dk1"/>
                          </a:solidFill>
                          <a:effectLst/>
                          <a:latin typeface="Arial" panose="020B0604020202020204" pitchFamily="34" charset="0"/>
                          <a:ea typeface="+mn-ea"/>
                          <a:cs typeface="Arial" panose="020B0604020202020204" pitchFamily="34" charset="0"/>
                        </a:rPr>
                        <a:t>Life cycle approach</a:t>
                      </a:r>
                      <a:endParaRPr lang="de-DE" sz="1800" kern="1200" dirty="0">
                        <a:solidFill>
                          <a:schemeClr val="dk1"/>
                        </a:solidFill>
                        <a:effectLst/>
                        <a:latin typeface="Arial" panose="020B0604020202020204" pitchFamily="34" charset="0"/>
                        <a:ea typeface="+mn-ea"/>
                        <a:cs typeface="Arial" panose="020B0604020202020204" pitchFamily="34" charset="0"/>
                      </a:endParaRPr>
                    </a:p>
                    <a:p>
                      <a:r>
                        <a:rPr lang="en-GB" sz="1800" kern="1200" dirty="0">
                          <a:solidFill>
                            <a:schemeClr val="dk1"/>
                          </a:solidFill>
                          <a:effectLst/>
                          <a:latin typeface="Arial" panose="020B0604020202020204" pitchFamily="34" charset="0"/>
                          <a:ea typeface="+mn-ea"/>
                          <a:cs typeface="Arial" panose="020B0604020202020204" pitchFamily="34" charset="0"/>
                        </a:rPr>
                        <a:t>Based on environmental impacts of a product or service during its life cycle phase (development, production/implementation, use, disposal) </a:t>
                      </a:r>
                      <a:endParaRPr lang="de-DE" sz="1800" kern="1200" dirty="0">
                        <a:solidFill>
                          <a:schemeClr val="dk1"/>
                        </a:solidFill>
                        <a:effectLst/>
                        <a:latin typeface="Arial" panose="020B0604020202020204" pitchFamily="34" charset="0"/>
                        <a:ea typeface="+mn-ea"/>
                        <a:cs typeface="Arial" panose="020B0604020202020204" pitchFamily="34" charset="0"/>
                      </a:endParaRPr>
                    </a:p>
                  </a:txBody>
                  <a:tcPr>
                    <a:solidFill>
                      <a:srgbClr val="0093DD">
                        <a:alpha val="6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Arial" panose="020B0604020202020204" pitchFamily="34" charset="0"/>
                          <a:ea typeface="+mn-ea"/>
                          <a:cs typeface="Arial" panose="020B0604020202020204" pitchFamily="34" charset="0"/>
                        </a:rPr>
                        <a:t>life cycle assessment, portfolio analysis; business process analysis, balanced scorecard</a:t>
                      </a:r>
                      <a:endParaRPr lang="de-DE" sz="1800" kern="1200" dirty="0">
                        <a:solidFill>
                          <a:schemeClr val="dk1"/>
                        </a:solidFill>
                        <a:effectLst/>
                        <a:latin typeface="Arial" panose="020B0604020202020204" pitchFamily="34" charset="0"/>
                        <a:ea typeface="+mn-ea"/>
                        <a:cs typeface="Arial" panose="020B0604020202020204" pitchFamily="34" charset="0"/>
                      </a:endParaRPr>
                    </a:p>
                    <a:p>
                      <a:endParaRPr lang="de-DE" sz="1800" dirty="0">
                        <a:latin typeface="Arial" panose="020B0604020202020204" pitchFamily="34" charset="0"/>
                        <a:cs typeface="Arial" panose="020B0604020202020204" pitchFamily="34" charset="0"/>
                      </a:endParaRPr>
                    </a:p>
                  </a:txBody>
                  <a:tcPr>
                    <a:solidFill>
                      <a:srgbClr val="0093DD">
                        <a:alpha val="69804"/>
                      </a:srgbClr>
                    </a:solidFill>
                  </a:tcPr>
                </a:tc>
                <a:extLst>
                  <a:ext uri="{0D108BD9-81ED-4DB2-BD59-A6C34878D82A}">
                    <a16:rowId xmlns:a16="http://schemas.microsoft.com/office/drawing/2014/main" val="3673723312"/>
                  </a:ext>
                </a:extLst>
              </a:tr>
              <a:tr h="370840">
                <a:tc>
                  <a:txBody>
                    <a:bodyPr/>
                    <a:lstStyle/>
                    <a:p>
                      <a:r>
                        <a:rPr lang="en-GB" sz="1800" b="1" dirty="0">
                          <a:effectLst/>
                          <a:latin typeface="Arial" panose="020B0604020202020204" pitchFamily="34" charset="0"/>
                          <a:cs typeface="Arial" panose="020B0604020202020204" pitchFamily="34" charset="0"/>
                        </a:rPr>
                        <a:t>Environmental reporting approach </a:t>
                      </a:r>
                    </a:p>
                    <a:p>
                      <a:r>
                        <a:rPr lang="en-US" sz="1800" kern="1200" dirty="0">
                          <a:solidFill>
                            <a:schemeClr val="dk1"/>
                          </a:solidFill>
                          <a:effectLst/>
                          <a:latin typeface="Arial" panose="020B0604020202020204" pitchFamily="34" charset="0"/>
                          <a:ea typeface="+mn-ea"/>
                          <a:cs typeface="Arial" panose="020B0604020202020204" pitchFamily="34" charset="0"/>
                        </a:rPr>
                        <a:t>Selection of metrics based on legal obligations or voluntary reporting obligations for environmental reporting </a:t>
                      </a:r>
                      <a:r>
                        <a:rPr lang="en-GB" sz="1800" kern="1200" dirty="0">
                          <a:solidFill>
                            <a:schemeClr val="dk1"/>
                          </a:solidFill>
                          <a:effectLst/>
                          <a:latin typeface="Arial" panose="020B0604020202020204" pitchFamily="34" charset="0"/>
                          <a:ea typeface="+mn-ea"/>
                          <a:cs typeface="Arial" panose="020B0604020202020204" pitchFamily="34" charset="0"/>
                        </a:rPr>
                        <a:t>.</a:t>
                      </a:r>
                      <a:endParaRPr lang="de-DE" sz="1800" dirty="0">
                        <a:latin typeface="Arial" panose="020B0604020202020204" pitchFamily="34" charset="0"/>
                        <a:cs typeface="Arial" panose="020B0604020202020204" pitchFamily="34" charset="0"/>
                      </a:endParaRPr>
                    </a:p>
                  </a:txBody>
                  <a:tcPr>
                    <a:solidFill>
                      <a:srgbClr val="0093DD">
                        <a:alpha val="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Arial" panose="020B0604020202020204" pitchFamily="34" charset="0"/>
                          <a:ea typeface="+mn-ea"/>
                          <a:cs typeface="Arial" panose="020B0604020202020204" pitchFamily="34" charset="0"/>
                        </a:rPr>
                        <a:t>Statutory register and/or application of a reporting standard</a:t>
                      </a:r>
                      <a:endParaRPr lang="de-DE" sz="1800" dirty="0">
                        <a:latin typeface="Arial" panose="020B0604020202020204" pitchFamily="34" charset="0"/>
                        <a:cs typeface="Arial" panose="020B0604020202020204" pitchFamily="34" charset="0"/>
                      </a:endParaRPr>
                    </a:p>
                  </a:txBody>
                  <a:tcPr>
                    <a:solidFill>
                      <a:srgbClr val="0093DD">
                        <a:alpha val="9804"/>
                      </a:srgbClr>
                    </a:solidFill>
                  </a:tcPr>
                </a:tc>
                <a:extLst>
                  <a:ext uri="{0D108BD9-81ED-4DB2-BD59-A6C34878D82A}">
                    <a16:rowId xmlns:a16="http://schemas.microsoft.com/office/drawing/2014/main" val="2401407991"/>
                  </a:ext>
                </a:extLst>
              </a:tr>
            </a:tbl>
          </a:graphicData>
        </a:graphic>
      </p:graphicFrame>
    </p:spTree>
    <p:extLst>
      <p:ext uri="{BB962C8B-B14F-4D97-AF65-F5344CB8AC3E}">
        <p14:creationId xmlns:p14="http://schemas.microsoft.com/office/powerpoint/2010/main" val="41304772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a:xfrm>
            <a:off x="622426" y="365125"/>
            <a:ext cx="9783184" cy="1325563"/>
          </a:xfrm>
        </p:spPr>
        <p:txBody>
          <a:bodyPr>
            <a:normAutofit/>
          </a:bodyPr>
          <a:lstStyle/>
          <a:p>
            <a:r>
              <a:rPr lang="de-DE" sz="4000" dirty="0">
                <a:latin typeface="Arial" panose="020B0604020202020204" pitchFamily="34" charset="0"/>
                <a:cs typeface="Arial" panose="020B0604020202020204" pitchFamily="34" charset="0"/>
              </a:rPr>
              <a:t>Environmental </a:t>
            </a:r>
            <a:r>
              <a:rPr lang="de-DE" sz="4000" dirty="0" err="1">
                <a:latin typeface="Arial" panose="020B0604020202020204" pitchFamily="34" charset="0"/>
                <a:cs typeface="Arial" panose="020B0604020202020204" pitchFamily="34" charset="0"/>
              </a:rPr>
              <a:t>key</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figures</a:t>
            </a:r>
            <a:r>
              <a:rPr lang="de-DE" sz="4000" dirty="0">
                <a:latin typeface="Arial" panose="020B0604020202020204" pitchFamily="34" charset="0"/>
                <a:cs typeface="Arial" panose="020B0604020202020204" pitchFamily="34" charset="0"/>
              </a:rPr>
              <a:t> – </a:t>
            </a:r>
            <a:r>
              <a:rPr lang="de-DE" sz="4000" dirty="0" err="1">
                <a:latin typeface="Arial" panose="020B0604020202020204" pitchFamily="34" charset="0"/>
                <a:cs typeface="Arial" panose="020B0604020202020204" pitchFamily="34" charset="0"/>
              </a:rPr>
              <a:t>examples</a:t>
            </a:r>
            <a:r>
              <a:rPr lang="de-DE" sz="4000" dirty="0">
                <a:latin typeface="Arial" panose="020B0604020202020204" pitchFamily="34" charset="0"/>
                <a:cs typeface="Arial" panose="020B0604020202020204" pitchFamily="34" charset="0"/>
              </a:rPr>
              <a:t> </a:t>
            </a:r>
          </a:p>
        </p:txBody>
      </p:sp>
      <p:sp>
        <p:nvSpPr>
          <p:cNvPr id="3" name="Inhaltsplatzhalter 2"/>
          <p:cNvSpPr>
            <a:spLocks noGrp="1"/>
          </p:cNvSpPr>
          <p:nvPr>
            <p:ph idx="1"/>
          </p:nvPr>
        </p:nvSpPr>
        <p:spPr>
          <a:xfrm>
            <a:off x="817581" y="1720623"/>
            <a:ext cx="10536219" cy="4886325"/>
          </a:xfrm>
        </p:spPr>
        <p:txBody>
          <a:bodyPr>
            <a:normAutofit/>
          </a:bodyPr>
          <a:lstStyle/>
          <a:p>
            <a:pPr lvl="0">
              <a:lnSpc>
                <a:spcPct val="120000"/>
              </a:lnSpc>
            </a:pPr>
            <a:endParaRPr lang="en-US" sz="2000" b="1" dirty="0"/>
          </a:p>
          <a:p>
            <a:pPr marL="0" lvl="0" indent="0">
              <a:lnSpc>
                <a:spcPct val="120000"/>
              </a:lnSpc>
              <a:buNone/>
            </a:pPr>
            <a:endParaRPr lang="de-DE" dirty="0"/>
          </a:p>
          <a:p>
            <a:pPr lvl="0"/>
            <a:endParaRPr lang="de-DE" dirty="0"/>
          </a:p>
          <a:p>
            <a:endParaRPr lang="de-DE" sz="1800" b="1" dirty="0"/>
          </a:p>
        </p:txBody>
      </p:sp>
      <p:graphicFrame>
        <p:nvGraphicFramePr>
          <p:cNvPr id="5" name="Tabelle 4"/>
          <p:cNvGraphicFramePr>
            <a:graphicFrameLocks noGrp="1"/>
          </p:cNvGraphicFramePr>
          <p:nvPr>
            <p:extLst>
              <p:ext uri="{D42A27DB-BD31-4B8C-83A1-F6EECF244321}">
                <p14:modId xmlns:p14="http://schemas.microsoft.com/office/powerpoint/2010/main" val="22765584"/>
              </p:ext>
            </p:extLst>
          </p:nvPr>
        </p:nvGraphicFramePr>
        <p:xfrm>
          <a:off x="622426" y="1432435"/>
          <a:ext cx="10751993" cy="5251050"/>
        </p:xfrm>
        <a:graphic>
          <a:graphicData uri="http://schemas.openxmlformats.org/drawingml/2006/table">
            <a:tbl>
              <a:tblPr firstRow="1" firstCol="1" bandRow="1">
                <a:tableStyleId>{5C22544A-7EE6-4342-B048-85BDC9FD1C3A}</a:tableStyleId>
              </a:tblPr>
              <a:tblGrid>
                <a:gridCol w="1735177">
                  <a:extLst>
                    <a:ext uri="{9D8B030D-6E8A-4147-A177-3AD203B41FA5}">
                      <a16:colId xmlns:a16="http://schemas.microsoft.com/office/drawing/2014/main" val="2018721494"/>
                    </a:ext>
                  </a:extLst>
                </a:gridCol>
                <a:gridCol w="4214400">
                  <a:extLst>
                    <a:ext uri="{9D8B030D-6E8A-4147-A177-3AD203B41FA5}">
                      <a16:colId xmlns:a16="http://schemas.microsoft.com/office/drawing/2014/main" val="3465704955"/>
                    </a:ext>
                  </a:extLst>
                </a:gridCol>
                <a:gridCol w="4802416">
                  <a:extLst>
                    <a:ext uri="{9D8B030D-6E8A-4147-A177-3AD203B41FA5}">
                      <a16:colId xmlns:a16="http://schemas.microsoft.com/office/drawing/2014/main" val="1541207903"/>
                    </a:ext>
                  </a:extLst>
                </a:gridCol>
              </a:tblGrid>
              <a:tr h="365802">
                <a:tc>
                  <a:txBody>
                    <a:bodyPr/>
                    <a:lstStyle/>
                    <a:p>
                      <a:pPr algn="ctr">
                        <a:lnSpc>
                          <a:spcPct val="100000"/>
                        </a:lnSpc>
                        <a:spcAft>
                          <a:spcPts val="0"/>
                        </a:spcAft>
                      </a:pPr>
                      <a:r>
                        <a:rPr lang="en-GB" sz="1400" dirty="0">
                          <a:effectLst/>
                          <a:latin typeface="Arial" panose="020B0604020202020204" pitchFamily="34" charset="0"/>
                          <a:cs typeface="Arial" panose="020B0604020202020204" pitchFamily="34" charset="0"/>
                        </a:rPr>
                        <a:t>Area  </a:t>
                      </a:r>
                      <a:endParaRPr lang="de-DE" sz="1400" dirty="0">
                        <a:effectLst/>
                        <a:latin typeface="Arial" panose="020B0604020202020204" pitchFamily="34" charset="0"/>
                        <a:ea typeface="Calibri" panose="020F0502020204030204" pitchFamily="34" charset="0"/>
                        <a:cs typeface="Arial" panose="020B0604020202020204" pitchFamily="34" charset="0"/>
                      </a:endParaRPr>
                    </a:p>
                  </a:txBody>
                  <a:tcPr marL="45993" marR="45993" marT="45993" marB="45993">
                    <a:solidFill>
                      <a:srgbClr val="0093DD"/>
                    </a:solidFill>
                  </a:tcPr>
                </a:tc>
                <a:tc>
                  <a:txBody>
                    <a:bodyPr/>
                    <a:lstStyle/>
                    <a:p>
                      <a:pPr algn="ctr">
                        <a:lnSpc>
                          <a:spcPct val="100000"/>
                        </a:lnSpc>
                        <a:spcAft>
                          <a:spcPts val="0"/>
                        </a:spcAft>
                      </a:pPr>
                      <a:r>
                        <a:rPr lang="en-GB" sz="1400" dirty="0">
                          <a:effectLst/>
                          <a:latin typeface="Arial" panose="020B0604020202020204" pitchFamily="34" charset="0"/>
                          <a:cs typeface="Arial" panose="020B0604020202020204" pitchFamily="34" charset="0"/>
                        </a:rPr>
                        <a:t>Description </a:t>
                      </a:r>
                      <a:endParaRPr lang="de-DE" sz="1400" dirty="0">
                        <a:effectLst/>
                        <a:latin typeface="Arial" panose="020B0604020202020204" pitchFamily="34" charset="0"/>
                        <a:ea typeface="Calibri" panose="020F0502020204030204" pitchFamily="34" charset="0"/>
                        <a:cs typeface="Arial" panose="020B0604020202020204" pitchFamily="34" charset="0"/>
                      </a:endParaRPr>
                    </a:p>
                  </a:txBody>
                  <a:tcPr marL="45993" marR="45993" marT="45993" marB="45993">
                    <a:solidFill>
                      <a:srgbClr val="0093DD"/>
                    </a:solidFill>
                  </a:tcPr>
                </a:tc>
                <a:tc>
                  <a:txBody>
                    <a:bodyPr/>
                    <a:lstStyle/>
                    <a:p>
                      <a:pPr algn="ctr">
                        <a:lnSpc>
                          <a:spcPct val="100000"/>
                        </a:lnSpc>
                        <a:spcAft>
                          <a:spcPts val="0"/>
                        </a:spcAft>
                      </a:pPr>
                      <a:r>
                        <a:rPr lang="en-GB" sz="1400">
                          <a:effectLst/>
                          <a:latin typeface="Arial" panose="020B0604020202020204" pitchFamily="34" charset="0"/>
                          <a:cs typeface="Arial" panose="020B0604020202020204" pitchFamily="34" charset="0"/>
                        </a:rPr>
                        <a:t>Calculation of key figure (formula)</a:t>
                      </a:r>
                      <a:endParaRPr lang="de-DE" sz="1400">
                        <a:effectLst/>
                        <a:latin typeface="Arial" panose="020B0604020202020204" pitchFamily="34" charset="0"/>
                        <a:ea typeface="Calibri" panose="020F0502020204030204" pitchFamily="34" charset="0"/>
                        <a:cs typeface="Arial" panose="020B0604020202020204" pitchFamily="34" charset="0"/>
                      </a:endParaRPr>
                    </a:p>
                  </a:txBody>
                  <a:tcPr marL="45993" marR="45993" marT="45993" marB="45993">
                    <a:solidFill>
                      <a:srgbClr val="0093DD"/>
                    </a:solidFill>
                  </a:tcPr>
                </a:tc>
                <a:extLst>
                  <a:ext uri="{0D108BD9-81ED-4DB2-BD59-A6C34878D82A}">
                    <a16:rowId xmlns:a16="http://schemas.microsoft.com/office/drawing/2014/main" val="1910867683"/>
                  </a:ext>
                </a:extLst>
              </a:tr>
              <a:tr h="756534">
                <a:tc>
                  <a:txBody>
                    <a:bodyPr/>
                    <a:lstStyle/>
                    <a:p>
                      <a:pPr>
                        <a:lnSpc>
                          <a:spcPct val="100000"/>
                        </a:lnSpc>
                        <a:spcAft>
                          <a:spcPts val="0"/>
                        </a:spcAft>
                      </a:pPr>
                      <a:r>
                        <a:rPr lang="en-GB" sz="1400" dirty="0">
                          <a:effectLst/>
                          <a:latin typeface="Arial" panose="020B0604020202020204" pitchFamily="34" charset="0"/>
                          <a:cs typeface="Arial" panose="020B0604020202020204" pitchFamily="34" charset="0"/>
                        </a:rPr>
                        <a:t>Material </a:t>
                      </a:r>
                      <a:endParaRPr lang="de-DE" sz="1400" dirty="0">
                        <a:effectLst/>
                        <a:latin typeface="Arial" panose="020B0604020202020204" pitchFamily="34" charset="0"/>
                        <a:ea typeface="Calibri" panose="020F0502020204030204" pitchFamily="34" charset="0"/>
                        <a:cs typeface="Arial" panose="020B0604020202020204" pitchFamily="34" charset="0"/>
                      </a:endParaRPr>
                    </a:p>
                  </a:txBody>
                  <a:tcPr marL="45993" marR="45993" marT="45993" marB="45993">
                    <a:solidFill>
                      <a:srgbClr val="0093DD"/>
                    </a:solidFill>
                  </a:tcPr>
                </a:tc>
                <a:tc>
                  <a:txBody>
                    <a:bodyPr/>
                    <a:lstStyle/>
                    <a:p>
                      <a:pPr>
                        <a:lnSpc>
                          <a:spcPct val="100000"/>
                        </a:lnSpc>
                        <a:spcAft>
                          <a:spcPts val="800"/>
                        </a:spcAft>
                      </a:pPr>
                      <a:r>
                        <a:rPr lang="en-GB" sz="1400" dirty="0">
                          <a:effectLst/>
                          <a:latin typeface="Arial" panose="020B0604020202020204" pitchFamily="34" charset="0"/>
                          <a:cs typeface="Arial" panose="020B0604020202020204" pitchFamily="34" charset="0"/>
                        </a:rPr>
                        <a:t>Recycling rate </a:t>
                      </a:r>
                      <a:endParaRPr lang="de-DE" sz="1400" dirty="0">
                        <a:effectLst/>
                        <a:latin typeface="Arial" panose="020B0604020202020204" pitchFamily="34" charset="0"/>
                        <a:cs typeface="Arial" panose="020B0604020202020204" pitchFamily="34" charset="0"/>
                      </a:endParaRPr>
                    </a:p>
                    <a:p>
                      <a:pPr>
                        <a:lnSpc>
                          <a:spcPct val="100000"/>
                        </a:lnSpc>
                        <a:spcAft>
                          <a:spcPts val="0"/>
                        </a:spcAft>
                      </a:pPr>
                      <a:r>
                        <a:rPr lang="en-GB" sz="1400" dirty="0">
                          <a:effectLst/>
                          <a:latin typeface="Arial" panose="020B0604020202020204" pitchFamily="34" charset="0"/>
                          <a:cs typeface="Arial" panose="020B0604020202020204" pitchFamily="34" charset="0"/>
                        </a:rPr>
                        <a:t> </a:t>
                      </a:r>
                      <a:endParaRPr lang="de-DE" sz="1400" dirty="0">
                        <a:effectLst/>
                        <a:latin typeface="Arial" panose="020B0604020202020204" pitchFamily="34" charset="0"/>
                        <a:ea typeface="Calibri" panose="020F0502020204030204" pitchFamily="34" charset="0"/>
                        <a:cs typeface="Arial" panose="020B0604020202020204" pitchFamily="34" charset="0"/>
                      </a:endParaRPr>
                    </a:p>
                  </a:txBody>
                  <a:tcPr marL="45993" marR="45993" marT="45993" marB="45993">
                    <a:solidFill>
                      <a:srgbClr val="0093DD">
                        <a:alpha val="9804"/>
                      </a:srgbClr>
                    </a:solidFill>
                  </a:tcPr>
                </a:tc>
                <a:tc>
                  <a:txBody>
                    <a:bodyPr/>
                    <a:lstStyle/>
                    <a:p>
                      <a:pPr>
                        <a:lnSpc>
                          <a:spcPct val="100000"/>
                        </a:lnSpc>
                        <a:spcAft>
                          <a:spcPts val="0"/>
                        </a:spcAft>
                      </a:pPr>
                      <a:r>
                        <a:rPr lang="en-GB" sz="1400" dirty="0">
                          <a:effectLst/>
                          <a:latin typeface="Arial" panose="020B0604020202020204" pitchFamily="34" charset="0"/>
                          <a:cs typeface="Arial" panose="020B0604020202020204" pitchFamily="34" charset="0"/>
                        </a:rPr>
                        <a:t>     recycled material </a:t>
                      </a:r>
                      <a:endParaRPr lang="de-DE" sz="1400" dirty="0">
                        <a:effectLst/>
                        <a:latin typeface="Arial" panose="020B0604020202020204" pitchFamily="34" charset="0"/>
                        <a:cs typeface="Arial" panose="020B0604020202020204" pitchFamily="34" charset="0"/>
                      </a:endParaRPr>
                    </a:p>
                    <a:p>
                      <a:pPr>
                        <a:lnSpc>
                          <a:spcPct val="100000"/>
                        </a:lnSpc>
                        <a:spcAft>
                          <a:spcPts val="0"/>
                        </a:spcAft>
                        <a:tabLst>
                          <a:tab pos="449580" algn="l"/>
                          <a:tab pos="1009650" algn="l"/>
                        </a:tabLst>
                      </a:pPr>
                      <a:r>
                        <a:rPr lang="en-GB" sz="1400" dirty="0">
                          <a:effectLst/>
                          <a:latin typeface="Arial" panose="020B0604020202020204" pitchFamily="34" charset="0"/>
                          <a:cs typeface="Arial" panose="020B0604020202020204" pitchFamily="34" charset="0"/>
                        </a:rPr>
                        <a:t>= </a:t>
                      </a:r>
                      <a:endParaRPr lang="de-DE" sz="1400" dirty="0">
                        <a:effectLst/>
                        <a:latin typeface="Arial" panose="020B0604020202020204" pitchFamily="34" charset="0"/>
                        <a:cs typeface="Arial" panose="020B0604020202020204" pitchFamily="34" charset="0"/>
                      </a:endParaRPr>
                    </a:p>
                    <a:p>
                      <a:pPr>
                        <a:lnSpc>
                          <a:spcPct val="100000"/>
                        </a:lnSpc>
                        <a:spcAft>
                          <a:spcPts val="0"/>
                        </a:spcAft>
                        <a:tabLst>
                          <a:tab pos="449580" algn="l"/>
                          <a:tab pos="1009650" algn="l"/>
                        </a:tabLst>
                      </a:pPr>
                      <a:r>
                        <a:rPr lang="en-GB" sz="1400" dirty="0">
                          <a:effectLst/>
                          <a:latin typeface="Arial" panose="020B0604020202020204" pitchFamily="34" charset="0"/>
                          <a:cs typeface="Arial" panose="020B0604020202020204" pitchFamily="34" charset="0"/>
                        </a:rPr>
                        <a:t>     total material </a:t>
                      </a:r>
                      <a:endParaRPr lang="de-DE" sz="1400" dirty="0">
                        <a:effectLst/>
                        <a:latin typeface="Arial" panose="020B0604020202020204" pitchFamily="34" charset="0"/>
                        <a:ea typeface="Calibri" panose="020F0502020204030204" pitchFamily="34" charset="0"/>
                        <a:cs typeface="Arial" panose="020B0604020202020204" pitchFamily="34" charset="0"/>
                      </a:endParaRPr>
                    </a:p>
                  </a:txBody>
                  <a:tcPr marL="45993" marR="45993" marT="45993" marB="45993">
                    <a:solidFill>
                      <a:srgbClr val="0093DD">
                        <a:alpha val="9804"/>
                      </a:srgbClr>
                    </a:solidFill>
                  </a:tcPr>
                </a:tc>
                <a:extLst>
                  <a:ext uri="{0D108BD9-81ED-4DB2-BD59-A6C34878D82A}">
                    <a16:rowId xmlns:a16="http://schemas.microsoft.com/office/drawing/2014/main" val="2100442361"/>
                  </a:ext>
                </a:extLst>
              </a:tr>
              <a:tr h="659340">
                <a:tc>
                  <a:txBody>
                    <a:bodyPr/>
                    <a:lstStyle/>
                    <a:p>
                      <a:pPr>
                        <a:lnSpc>
                          <a:spcPct val="100000"/>
                        </a:lnSpc>
                        <a:spcAft>
                          <a:spcPts val="0"/>
                        </a:spcAft>
                      </a:pPr>
                      <a:r>
                        <a:rPr lang="en-GB" sz="1400">
                          <a:effectLst/>
                          <a:latin typeface="Arial" panose="020B0604020202020204" pitchFamily="34" charset="0"/>
                          <a:cs typeface="Arial" panose="020B0604020202020204" pitchFamily="34" charset="0"/>
                        </a:rPr>
                        <a:t>Material </a:t>
                      </a:r>
                      <a:endParaRPr lang="de-DE" sz="1400">
                        <a:effectLst/>
                        <a:latin typeface="Arial" panose="020B0604020202020204" pitchFamily="34" charset="0"/>
                        <a:ea typeface="Calibri" panose="020F0502020204030204" pitchFamily="34" charset="0"/>
                        <a:cs typeface="Arial" panose="020B0604020202020204" pitchFamily="34" charset="0"/>
                      </a:endParaRPr>
                    </a:p>
                  </a:txBody>
                  <a:tcPr marL="45993" marR="45993" marT="45993" marB="45993">
                    <a:solidFill>
                      <a:srgbClr val="0093DD"/>
                    </a:solidFill>
                  </a:tcPr>
                </a:tc>
                <a:tc>
                  <a:txBody>
                    <a:bodyPr/>
                    <a:lstStyle/>
                    <a:p>
                      <a:pPr>
                        <a:lnSpc>
                          <a:spcPct val="100000"/>
                        </a:lnSpc>
                        <a:spcAft>
                          <a:spcPts val="800"/>
                        </a:spcAft>
                      </a:pPr>
                      <a:r>
                        <a:rPr lang="en-GB" sz="1400" dirty="0">
                          <a:effectLst/>
                          <a:latin typeface="Arial" panose="020B0604020202020204" pitchFamily="34" charset="0"/>
                          <a:cs typeface="Arial" panose="020B0604020202020204" pitchFamily="34" charset="0"/>
                        </a:rPr>
                        <a:t>Share of environmentally friendly (certified) products and/or services  </a:t>
                      </a:r>
                      <a:endParaRPr lang="de-DE" sz="1400" dirty="0">
                        <a:effectLst/>
                        <a:latin typeface="Arial" panose="020B0604020202020204" pitchFamily="34" charset="0"/>
                        <a:ea typeface="Calibri" panose="020F0502020204030204" pitchFamily="34" charset="0"/>
                        <a:cs typeface="Arial" panose="020B0604020202020204" pitchFamily="34" charset="0"/>
                      </a:endParaRPr>
                    </a:p>
                  </a:txBody>
                  <a:tcPr marL="45993" marR="45993" marT="45993" marB="45993">
                    <a:solidFill>
                      <a:srgbClr val="0093DD">
                        <a:alpha val="9804"/>
                      </a:srgbClr>
                    </a:solidFill>
                  </a:tcPr>
                </a:tc>
                <a:tc>
                  <a:txBody>
                    <a:bodyPr/>
                    <a:lstStyle/>
                    <a:p>
                      <a:pPr>
                        <a:lnSpc>
                          <a:spcPct val="100000"/>
                        </a:lnSpc>
                        <a:spcAft>
                          <a:spcPts val="0"/>
                        </a:spcAft>
                      </a:pPr>
                      <a:r>
                        <a:rPr lang="en-GB" sz="1400" dirty="0">
                          <a:effectLst/>
                          <a:latin typeface="Arial" panose="020B0604020202020204" pitchFamily="34" charset="0"/>
                          <a:cs typeface="Arial" panose="020B0604020202020204" pitchFamily="34" charset="0"/>
                        </a:rPr>
                        <a:t>      quantity of certified products</a:t>
                      </a:r>
                      <a:endParaRPr lang="de-DE" sz="1400" dirty="0">
                        <a:effectLst/>
                        <a:latin typeface="Arial" panose="020B0604020202020204" pitchFamily="34" charset="0"/>
                        <a:cs typeface="Arial" panose="020B0604020202020204" pitchFamily="34" charset="0"/>
                      </a:endParaRPr>
                    </a:p>
                    <a:p>
                      <a:pPr>
                        <a:lnSpc>
                          <a:spcPct val="100000"/>
                        </a:lnSpc>
                        <a:spcAft>
                          <a:spcPts val="0"/>
                        </a:spcAft>
                        <a:tabLst>
                          <a:tab pos="449580" algn="l"/>
                          <a:tab pos="1009650" algn="l"/>
                        </a:tabLst>
                      </a:pPr>
                      <a:r>
                        <a:rPr lang="en-GB" sz="1400" dirty="0">
                          <a:effectLst/>
                          <a:latin typeface="Arial" panose="020B0604020202020204" pitchFamily="34" charset="0"/>
                          <a:cs typeface="Arial" panose="020B0604020202020204" pitchFamily="34" charset="0"/>
                        </a:rPr>
                        <a:t>= 		                                      * 100</a:t>
                      </a:r>
                      <a:endParaRPr lang="de-DE" sz="1400" dirty="0">
                        <a:effectLst/>
                        <a:latin typeface="Arial" panose="020B0604020202020204" pitchFamily="34" charset="0"/>
                        <a:cs typeface="Arial" panose="020B0604020202020204" pitchFamily="34" charset="0"/>
                      </a:endParaRPr>
                    </a:p>
                    <a:p>
                      <a:pPr>
                        <a:lnSpc>
                          <a:spcPct val="100000"/>
                        </a:lnSpc>
                        <a:spcAft>
                          <a:spcPts val="0"/>
                        </a:spcAft>
                      </a:pPr>
                      <a:r>
                        <a:rPr lang="en-GB" sz="1400" dirty="0">
                          <a:effectLst/>
                          <a:latin typeface="Arial" panose="020B0604020202020204" pitchFamily="34" charset="0"/>
                          <a:cs typeface="Arial" panose="020B0604020202020204" pitchFamily="34" charset="0"/>
                        </a:rPr>
                        <a:t>      total amount of products   </a:t>
                      </a:r>
                      <a:endParaRPr lang="de-DE" sz="1400" dirty="0">
                        <a:effectLst/>
                        <a:latin typeface="Arial" panose="020B0604020202020204" pitchFamily="34" charset="0"/>
                        <a:ea typeface="Calibri" panose="020F0502020204030204" pitchFamily="34" charset="0"/>
                        <a:cs typeface="Arial" panose="020B0604020202020204" pitchFamily="34" charset="0"/>
                      </a:endParaRPr>
                    </a:p>
                  </a:txBody>
                  <a:tcPr marL="45993" marR="45993" marT="45993" marB="45993">
                    <a:solidFill>
                      <a:srgbClr val="0093DD">
                        <a:alpha val="9804"/>
                      </a:srgbClr>
                    </a:solidFill>
                  </a:tcPr>
                </a:tc>
                <a:extLst>
                  <a:ext uri="{0D108BD9-81ED-4DB2-BD59-A6C34878D82A}">
                    <a16:rowId xmlns:a16="http://schemas.microsoft.com/office/drawing/2014/main" val="2779036442"/>
                  </a:ext>
                </a:extLst>
              </a:tr>
              <a:tr h="388820">
                <a:tc>
                  <a:txBody>
                    <a:bodyPr/>
                    <a:lstStyle/>
                    <a:p>
                      <a:pPr>
                        <a:lnSpc>
                          <a:spcPct val="100000"/>
                        </a:lnSpc>
                        <a:spcAft>
                          <a:spcPts val="0"/>
                        </a:spcAft>
                      </a:pPr>
                      <a:r>
                        <a:rPr lang="en-GB" sz="1400">
                          <a:effectLst/>
                          <a:latin typeface="Arial" panose="020B0604020202020204" pitchFamily="34" charset="0"/>
                          <a:cs typeface="Arial" panose="020B0604020202020204" pitchFamily="34" charset="0"/>
                        </a:rPr>
                        <a:t>Energy </a:t>
                      </a:r>
                      <a:endParaRPr lang="de-DE" sz="1400">
                        <a:effectLst/>
                        <a:latin typeface="Arial" panose="020B0604020202020204" pitchFamily="34" charset="0"/>
                        <a:ea typeface="Calibri" panose="020F0502020204030204" pitchFamily="34" charset="0"/>
                        <a:cs typeface="Arial" panose="020B0604020202020204" pitchFamily="34" charset="0"/>
                      </a:endParaRPr>
                    </a:p>
                  </a:txBody>
                  <a:tcPr marL="45993" marR="45993" marT="45993" marB="45993">
                    <a:solidFill>
                      <a:srgbClr val="0093DD"/>
                    </a:solidFill>
                  </a:tcPr>
                </a:tc>
                <a:tc>
                  <a:txBody>
                    <a:bodyPr/>
                    <a:lstStyle/>
                    <a:p>
                      <a:pPr>
                        <a:lnSpc>
                          <a:spcPct val="100000"/>
                        </a:lnSpc>
                        <a:spcAft>
                          <a:spcPts val="0"/>
                        </a:spcAft>
                        <a:tabLst>
                          <a:tab pos="449580" algn="l"/>
                          <a:tab pos="1009650" algn="l"/>
                        </a:tabLst>
                      </a:pPr>
                      <a:r>
                        <a:rPr lang="en-GB" sz="1400" dirty="0">
                          <a:effectLst/>
                          <a:latin typeface="Arial" panose="020B0604020202020204" pitchFamily="34" charset="0"/>
                          <a:cs typeface="Arial" panose="020B0604020202020204" pitchFamily="34" charset="0"/>
                        </a:rPr>
                        <a:t>Energy consumption </a:t>
                      </a:r>
                      <a:endParaRPr lang="de-DE" sz="1400" dirty="0">
                        <a:effectLst/>
                        <a:latin typeface="Arial" panose="020B0604020202020204" pitchFamily="34" charset="0"/>
                        <a:ea typeface="Calibri" panose="020F0502020204030204" pitchFamily="34" charset="0"/>
                        <a:cs typeface="Arial" panose="020B0604020202020204" pitchFamily="34" charset="0"/>
                      </a:endParaRPr>
                    </a:p>
                  </a:txBody>
                  <a:tcPr marL="45993" marR="45993" marT="45993" marB="45993">
                    <a:solidFill>
                      <a:srgbClr val="0093DD">
                        <a:alpha val="9804"/>
                      </a:srgbClr>
                    </a:solidFill>
                  </a:tcPr>
                </a:tc>
                <a:tc>
                  <a:txBody>
                    <a:bodyPr/>
                    <a:lstStyle/>
                    <a:p>
                      <a:pPr>
                        <a:lnSpc>
                          <a:spcPct val="100000"/>
                        </a:lnSpc>
                        <a:spcAft>
                          <a:spcPts val="0"/>
                        </a:spcAft>
                      </a:pPr>
                      <a:r>
                        <a:rPr lang="en-GB" sz="1400">
                          <a:effectLst/>
                          <a:latin typeface="Arial" panose="020B0604020202020204" pitchFamily="34" charset="0"/>
                          <a:cs typeface="Arial" panose="020B0604020202020204" pitchFamily="34" charset="0"/>
                        </a:rPr>
                        <a:t>total amount of energy consumption e.g. for one year </a:t>
                      </a:r>
                      <a:endParaRPr lang="de-DE" sz="1400">
                        <a:effectLst/>
                        <a:latin typeface="Arial" panose="020B0604020202020204" pitchFamily="34" charset="0"/>
                        <a:ea typeface="Calibri" panose="020F0502020204030204" pitchFamily="34" charset="0"/>
                        <a:cs typeface="Arial" panose="020B0604020202020204" pitchFamily="34" charset="0"/>
                      </a:endParaRPr>
                    </a:p>
                  </a:txBody>
                  <a:tcPr marL="45993" marR="45993" marT="45993" marB="45993">
                    <a:solidFill>
                      <a:srgbClr val="0093DD">
                        <a:alpha val="9804"/>
                      </a:srgbClr>
                    </a:solidFill>
                  </a:tcPr>
                </a:tc>
                <a:extLst>
                  <a:ext uri="{0D108BD9-81ED-4DB2-BD59-A6C34878D82A}">
                    <a16:rowId xmlns:a16="http://schemas.microsoft.com/office/drawing/2014/main" val="1292414745"/>
                  </a:ext>
                </a:extLst>
              </a:tr>
              <a:tr h="726820">
                <a:tc>
                  <a:txBody>
                    <a:bodyPr/>
                    <a:lstStyle/>
                    <a:p>
                      <a:pPr>
                        <a:lnSpc>
                          <a:spcPct val="100000"/>
                        </a:lnSpc>
                        <a:spcAft>
                          <a:spcPts val="0"/>
                        </a:spcAft>
                      </a:pPr>
                      <a:r>
                        <a:rPr lang="en-GB" sz="1400">
                          <a:effectLst/>
                          <a:latin typeface="Arial" panose="020B0604020202020204" pitchFamily="34" charset="0"/>
                          <a:cs typeface="Arial" panose="020B0604020202020204" pitchFamily="34" charset="0"/>
                        </a:rPr>
                        <a:t>Energy </a:t>
                      </a:r>
                      <a:endParaRPr lang="de-DE" sz="1400">
                        <a:effectLst/>
                        <a:latin typeface="Arial" panose="020B0604020202020204" pitchFamily="34" charset="0"/>
                        <a:ea typeface="Calibri" panose="020F0502020204030204" pitchFamily="34" charset="0"/>
                        <a:cs typeface="Arial" panose="020B0604020202020204" pitchFamily="34" charset="0"/>
                      </a:endParaRPr>
                    </a:p>
                  </a:txBody>
                  <a:tcPr marL="45993" marR="45993" marT="45993" marB="45993">
                    <a:solidFill>
                      <a:srgbClr val="0093DD"/>
                    </a:solidFill>
                  </a:tcPr>
                </a:tc>
                <a:tc>
                  <a:txBody>
                    <a:bodyPr/>
                    <a:lstStyle/>
                    <a:p>
                      <a:pPr>
                        <a:lnSpc>
                          <a:spcPct val="100000"/>
                        </a:lnSpc>
                        <a:spcAft>
                          <a:spcPts val="800"/>
                        </a:spcAft>
                      </a:pPr>
                      <a:r>
                        <a:rPr lang="en-GB" sz="1400" dirty="0">
                          <a:effectLst/>
                          <a:latin typeface="Arial" panose="020B0604020202020204" pitchFamily="34" charset="0"/>
                          <a:cs typeface="Arial" panose="020B0604020202020204" pitchFamily="34" charset="0"/>
                        </a:rPr>
                        <a:t>Energy efficiency </a:t>
                      </a:r>
                      <a:endParaRPr lang="de-DE" sz="1400" dirty="0">
                        <a:effectLst/>
                        <a:latin typeface="Arial" panose="020B0604020202020204" pitchFamily="34" charset="0"/>
                        <a:cs typeface="Arial" panose="020B0604020202020204" pitchFamily="34" charset="0"/>
                      </a:endParaRPr>
                    </a:p>
                    <a:p>
                      <a:pPr>
                        <a:lnSpc>
                          <a:spcPct val="100000"/>
                        </a:lnSpc>
                        <a:spcAft>
                          <a:spcPts val="0"/>
                        </a:spcAft>
                        <a:tabLst>
                          <a:tab pos="449580" algn="l"/>
                          <a:tab pos="1009650" algn="l"/>
                        </a:tabLst>
                      </a:pPr>
                      <a:r>
                        <a:rPr lang="en-GB" sz="1400" dirty="0">
                          <a:effectLst/>
                          <a:latin typeface="Arial" panose="020B0604020202020204" pitchFamily="34" charset="0"/>
                          <a:cs typeface="Arial" panose="020B0604020202020204" pitchFamily="34" charset="0"/>
                        </a:rPr>
                        <a:t> </a:t>
                      </a:r>
                      <a:endParaRPr lang="de-DE" sz="1400" dirty="0">
                        <a:effectLst/>
                        <a:latin typeface="Arial" panose="020B0604020202020204" pitchFamily="34" charset="0"/>
                        <a:ea typeface="Calibri" panose="020F0502020204030204" pitchFamily="34" charset="0"/>
                        <a:cs typeface="Arial" panose="020B0604020202020204" pitchFamily="34" charset="0"/>
                      </a:endParaRPr>
                    </a:p>
                  </a:txBody>
                  <a:tcPr marL="45993" marR="45993" marT="45993" marB="45993">
                    <a:solidFill>
                      <a:srgbClr val="0093DD">
                        <a:alpha val="9804"/>
                      </a:srgbClr>
                    </a:solidFill>
                  </a:tcPr>
                </a:tc>
                <a:tc>
                  <a:txBody>
                    <a:bodyPr/>
                    <a:lstStyle/>
                    <a:p>
                      <a:pPr>
                        <a:lnSpc>
                          <a:spcPct val="100000"/>
                        </a:lnSpc>
                        <a:spcAft>
                          <a:spcPts val="0"/>
                        </a:spcAft>
                      </a:pPr>
                      <a:r>
                        <a:rPr lang="en-GB" sz="1400" dirty="0">
                          <a:effectLst/>
                          <a:latin typeface="Arial" panose="020B0604020202020204" pitchFamily="34" charset="0"/>
                          <a:cs typeface="Arial" panose="020B0604020202020204" pitchFamily="34" charset="0"/>
                        </a:rPr>
                        <a:t>      energy input (kWh)  </a:t>
                      </a:r>
                      <a:endParaRPr lang="de-DE" sz="1400" dirty="0">
                        <a:effectLst/>
                        <a:latin typeface="Arial" panose="020B0604020202020204" pitchFamily="34" charset="0"/>
                        <a:cs typeface="Arial" panose="020B0604020202020204" pitchFamily="34" charset="0"/>
                      </a:endParaRPr>
                    </a:p>
                    <a:p>
                      <a:pPr>
                        <a:lnSpc>
                          <a:spcPct val="100000"/>
                        </a:lnSpc>
                        <a:spcAft>
                          <a:spcPts val="0"/>
                        </a:spcAft>
                        <a:tabLst>
                          <a:tab pos="449580" algn="l"/>
                          <a:tab pos="1009650" algn="l"/>
                        </a:tabLst>
                      </a:pPr>
                      <a:r>
                        <a:rPr lang="en-GB" sz="1400" dirty="0">
                          <a:effectLst/>
                          <a:latin typeface="Arial" panose="020B0604020202020204" pitchFamily="34" charset="0"/>
                          <a:cs typeface="Arial" panose="020B0604020202020204" pitchFamily="34" charset="0"/>
                        </a:rPr>
                        <a:t>= </a:t>
                      </a:r>
                      <a:endParaRPr lang="de-DE" sz="1400" dirty="0">
                        <a:effectLst/>
                        <a:latin typeface="Arial" panose="020B0604020202020204" pitchFamily="34" charset="0"/>
                        <a:cs typeface="Arial" panose="020B0604020202020204" pitchFamily="34" charset="0"/>
                      </a:endParaRPr>
                    </a:p>
                    <a:p>
                      <a:pPr>
                        <a:lnSpc>
                          <a:spcPct val="100000"/>
                        </a:lnSpc>
                        <a:spcAft>
                          <a:spcPts val="0"/>
                        </a:spcAft>
                      </a:pPr>
                      <a:r>
                        <a:rPr lang="en-GB" sz="1400" dirty="0">
                          <a:effectLst/>
                          <a:latin typeface="Arial" panose="020B0604020202020204" pitchFamily="34" charset="0"/>
                          <a:cs typeface="Arial" panose="020B0604020202020204" pitchFamily="34" charset="0"/>
                        </a:rPr>
                        <a:t>     total production or services in units </a:t>
                      </a:r>
                      <a:endParaRPr lang="de-DE" sz="1400" dirty="0">
                        <a:effectLst/>
                        <a:latin typeface="Arial" panose="020B0604020202020204" pitchFamily="34" charset="0"/>
                        <a:ea typeface="Calibri" panose="020F0502020204030204" pitchFamily="34" charset="0"/>
                        <a:cs typeface="Arial" panose="020B0604020202020204" pitchFamily="34" charset="0"/>
                      </a:endParaRPr>
                    </a:p>
                  </a:txBody>
                  <a:tcPr marL="45993" marR="45993" marT="45993" marB="45993">
                    <a:solidFill>
                      <a:srgbClr val="0093DD">
                        <a:alpha val="9804"/>
                      </a:srgbClr>
                    </a:solidFill>
                  </a:tcPr>
                </a:tc>
                <a:extLst>
                  <a:ext uri="{0D108BD9-81ED-4DB2-BD59-A6C34878D82A}">
                    <a16:rowId xmlns:a16="http://schemas.microsoft.com/office/drawing/2014/main" val="227811718"/>
                  </a:ext>
                </a:extLst>
              </a:tr>
              <a:tr h="659340">
                <a:tc>
                  <a:txBody>
                    <a:bodyPr/>
                    <a:lstStyle/>
                    <a:p>
                      <a:pPr>
                        <a:lnSpc>
                          <a:spcPct val="100000"/>
                        </a:lnSpc>
                        <a:spcAft>
                          <a:spcPts val="0"/>
                        </a:spcAft>
                      </a:pPr>
                      <a:r>
                        <a:rPr lang="en-GB" sz="1400" dirty="0">
                          <a:effectLst/>
                          <a:latin typeface="Arial" panose="020B0604020202020204" pitchFamily="34" charset="0"/>
                          <a:cs typeface="Arial" panose="020B0604020202020204" pitchFamily="34" charset="0"/>
                        </a:rPr>
                        <a:t>Water </a:t>
                      </a:r>
                      <a:endParaRPr lang="de-DE" sz="1400" dirty="0">
                        <a:effectLst/>
                        <a:latin typeface="Arial" panose="020B0604020202020204" pitchFamily="34" charset="0"/>
                        <a:ea typeface="Calibri" panose="020F0502020204030204" pitchFamily="34" charset="0"/>
                        <a:cs typeface="Arial" panose="020B0604020202020204" pitchFamily="34" charset="0"/>
                      </a:endParaRPr>
                    </a:p>
                  </a:txBody>
                  <a:tcPr marL="45993" marR="45993" marT="45993" marB="45993">
                    <a:solidFill>
                      <a:srgbClr val="0093DD"/>
                    </a:solidFill>
                  </a:tcPr>
                </a:tc>
                <a:tc>
                  <a:txBody>
                    <a:bodyPr/>
                    <a:lstStyle/>
                    <a:p>
                      <a:pPr>
                        <a:lnSpc>
                          <a:spcPct val="100000"/>
                        </a:lnSpc>
                        <a:spcAft>
                          <a:spcPts val="800"/>
                        </a:spcAft>
                      </a:pPr>
                      <a:r>
                        <a:rPr lang="en-GB" sz="1400" dirty="0">
                          <a:effectLst/>
                          <a:latin typeface="Arial" panose="020B0604020202020204" pitchFamily="34" charset="0"/>
                          <a:cs typeface="Arial" panose="020B0604020202020204" pitchFamily="34" charset="0"/>
                        </a:rPr>
                        <a:t>Water use efficiency </a:t>
                      </a:r>
                      <a:endParaRPr lang="de-DE" sz="1400" dirty="0">
                        <a:effectLst/>
                        <a:latin typeface="Arial" panose="020B0604020202020204" pitchFamily="34" charset="0"/>
                        <a:ea typeface="Calibri" panose="020F0502020204030204" pitchFamily="34" charset="0"/>
                        <a:cs typeface="Arial" panose="020B0604020202020204" pitchFamily="34" charset="0"/>
                      </a:endParaRPr>
                    </a:p>
                  </a:txBody>
                  <a:tcPr marL="45993" marR="45993" marT="45993" marB="45993">
                    <a:solidFill>
                      <a:srgbClr val="0093DD">
                        <a:alpha val="9804"/>
                      </a:srgbClr>
                    </a:solidFill>
                  </a:tcPr>
                </a:tc>
                <a:tc>
                  <a:txBody>
                    <a:bodyPr/>
                    <a:lstStyle/>
                    <a:p>
                      <a:pPr>
                        <a:lnSpc>
                          <a:spcPct val="100000"/>
                        </a:lnSpc>
                        <a:spcAft>
                          <a:spcPts val="0"/>
                        </a:spcAft>
                      </a:pPr>
                      <a:r>
                        <a:rPr lang="en-GB" sz="1400" dirty="0">
                          <a:effectLst/>
                          <a:latin typeface="Arial" panose="020B0604020202020204" pitchFamily="34" charset="0"/>
                          <a:cs typeface="Arial" panose="020B0604020202020204" pitchFamily="34" charset="0"/>
                        </a:rPr>
                        <a:t>     water consumption in litre   </a:t>
                      </a:r>
                      <a:endParaRPr lang="de-DE" sz="1400" dirty="0">
                        <a:effectLst/>
                        <a:latin typeface="Arial" panose="020B0604020202020204" pitchFamily="34" charset="0"/>
                        <a:cs typeface="Arial" panose="020B0604020202020204" pitchFamily="34" charset="0"/>
                      </a:endParaRPr>
                    </a:p>
                    <a:p>
                      <a:pPr>
                        <a:lnSpc>
                          <a:spcPct val="100000"/>
                        </a:lnSpc>
                        <a:spcAft>
                          <a:spcPts val="0"/>
                        </a:spcAft>
                        <a:tabLst>
                          <a:tab pos="449580" algn="l"/>
                          <a:tab pos="1009650" algn="l"/>
                        </a:tabLst>
                      </a:pPr>
                      <a:r>
                        <a:rPr lang="en-GB" sz="1400" dirty="0">
                          <a:effectLst/>
                          <a:latin typeface="Arial" panose="020B0604020202020204" pitchFamily="34" charset="0"/>
                          <a:cs typeface="Arial" panose="020B0604020202020204" pitchFamily="34" charset="0"/>
                        </a:rPr>
                        <a:t>= </a:t>
                      </a:r>
                      <a:endParaRPr lang="de-DE" sz="1400" dirty="0">
                        <a:effectLst/>
                        <a:latin typeface="Arial" panose="020B0604020202020204" pitchFamily="34" charset="0"/>
                        <a:cs typeface="Arial" panose="020B0604020202020204" pitchFamily="34" charset="0"/>
                      </a:endParaRPr>
                    </a:p>
                    <a:p>
                      <a:pPr>
                        <a:lnSpc>
                          <a:spcPct val="100000"/>
                        </a:lnSpc>
                        <a:spcAft>
                          <a:spcPts val="0"/>
                        </a:spcAft>
                      </a:pPr>
                      <a:r>
                        <a:rPr lang="en-GB" sz="1400" dirty="0">
                          <a:effectLst/>
                          <a:latin typeface="Arial" panose="020B0604020202020204" pitchFamily="34" charset="0"/>
                          <a:cs typeface="Arial" panose="020B0604020202020204" pitchFamily="34" charset="0"/>
                        </a:rPr>
                        <a:t>     total services in units (clients) </a:t>
                      </a:r>
                      <a:endParaRPr lang="de-DE" sz="1400" dirty="0">
                        <a:effectLst/>
                        <a:latin typeface="Arial" panose="020B0604020202020204" pitchFamily="34" charset="0"/>
                        <a:ea typeface="Calibri" panose="020F0502020204030204" pitchFamily="34" charset="0"/>
                        <a:cs typeface="Arial" panose="020B0604020202020204" pitchFamily="34" charset="0"/>
                      </a:endParaRPr>
                    </a:p>
                  </a:txBody>
                  <a:tcPr marL="45993" marR="45993" marT="45993" marB="45993">
                    <a:solidFill>
                      <a:srgbClr val="0093DD">
                        <a:alpha val="9804"/>
                      </a:srgbClr>
                    </a:solidFill>
                  </a:tcPr>
                </a:tc>
                <a:extLst>
                  <a:ext uri="{0D108BD9-81ED-4DB2-BD59-A6C34878D82A}">
                    <a16:rowId xmlns:a16="http://schemas.microsoft.com/office/drawing/2014/main" val="3838284760"/>
                  </a:ext>
                </a:extLst>
              </a:tr>
              <a:tr h="478794">
                <a:tc>
                  <a:txBody>
                    <a:bodyPr/>
                    <a:lstStyle/>
                    <a:p>
                      <a:pPr>
                        <a:lnSpc>
                          <a:spcPct val="100000"/>
                        </a:lnSpc>
                        <a:spcAft>
                          <a:spcPts val="0"/>
                        </a:spcAft>
                      </a:pPr>
                      <a:r>
                        <a:rPr lang="en-GB" sz="1400">
                          <a:effectLst/>
                          <a:latin typeface="Arial" panose="020B0604020202020204" pitchFamily="34" charset="0"/>
                          <a:cs typeface="Arial" panose="020B0604020202020204" pitchFamily="34" charset="0"/>
                        </a:rPr>
                        <a:t>Waste </a:t>
                      </a:r>
                      <a:endParaRPr lang="de-DE" sz="1400">
                        <a:effectLst/>
                        <a:latin typeface="Arial" panose="020B0604020202020204" pitchFamily="34" charset="0"/>
                        <a:ea typeface="Calibri" panose="020F0502020204030204" pitchFamily="34" charset="0"/>
                        <a:cs typeface="Arial" panose="020B0604020202020204" pitchFamily="34" charset="0"/>
                      </a:endParaRPr>
                    </a:p>
                  </a:txBody>
                  <a:tcPr marL="45993" marR="45993" marT="45993" marB="45993">
                    <a:solidFill>
                      <a:srgbClr val="0093DD"/>
                    </a:solidFill>
                  </a:tcPr>
                </a:tc>
                <a:tc>
                  <a:txBody>
                    <a:bodyPr/>
                    <a:lstStyle/>
                    <a:p>
                      <a:pPr>
                        <a:lnSpc>
                          <a:spcPct val="100000"/>
                        </a:lnSpc>
                        <a:spcAft>
                          <a:spcPts val="800"/>
                        </a:spcAft>
                      </a:pPr>
                      <a:r>
                        <a:rPr lang="en-GB" sz="1400">
                          <a:effectLst/>
                          <a:latin typeface="Arial" panose="020B0604020202020204" pitchFamily="34" charset="0"/>
                          <a:cs typeface="Arial" panose="020B0604020202020204" pitchFamily="34" charset="0"/>
                        </a:rPr>
                        <a:t>Waste categories and amount of waste </a:t>
                      </a:r>
                      <a:endParaRPr lang="de-DE" sz="1400">
                        <a:effectLst/>
                        <a:latin typeface="Arial" panose="020B0604020202020204" pitchFamily="34" charset="0"/>
                        <a:ea typeface="Calibri" panose="020F0502020204030204" pitchFamily="34" charset="0"/>
                        <a:cs typeface="Arial" panose="020B0604020202020204" pitchFamily="34" charset="0"/>
                      </a:endParaRPr>
                    </a:p>
                  </a:txBody>
                  <a:tcPr marL="45993" marR="45993" marT="45993" marB="45993">
                    <a:solidFill>
                      <a:srgbClr val="0093DD">
                        <a:alpha val="9804"/>
                      </a:srgbClr>
                    </a:solidFill>
                  </a:tcPr>
                </a:tc>
                <a:tc>
                  <a:txBody>
                    <a:bodyPr/>
                    <a:lstStyle/>
                    <a:p>
                      <a:pPr>
                        <a:lnSpc>
                          <a:spcPct val="100000"/>
                        </a:lnSpc>
                        <a:spcAft>
                          <a:spcPts val="0"/>
                        </a:spcAft>
                      </a:pPr>
                      <a:r>
                        <a:rPr lang="en-GB" sz="1400" dirty="0">
                          <a:effectLst/>
                          <a:latin typeface="Arial" panose="020B0604020202020204" pitchFamily="34" charset="0"/>
                          <a:cs typeface="Arial" panose="020B0604020202020204" pitchFamily="34" charset="0"/>
                        </a:rPr>
                        <a:t>number of different waste categories and amount of waste e.g. for one year</a:t>
                      </a:r>
                      <a:endParaRPr lang="de-DE" sz="1400" dirty="0">
                        <a:effectLst/>
                        <a:latin typeface="Arial" panose="020B0604020202020204" pitchFamily="34" charset="0"/>
                        <a:ea typeface="Calibri" panose="020F0502020204030204" pitchFamily="34" charset="0"/>
                        <a:cs typeface="Arial" panose="020B0604020202020204" pitchFamily="34" charset="0"/>
                      </a:endParaRPr>
                    </a:p>
                  </a:txBody>
                  <a:tcPr marL="45993" marR="45993" marT="45993" marB="45993">
                    <a:solidFill>
                      <a:srgbClr val="0093DD">
                        <a:alpha val="9804"/>
                      </a:srgbClr>
                    </a:solidFill>
                  </a:tcPr>
                </a:tc>
                <a:extLst>
                  <a:ext uri="{0D108BD9-81ED-4DB2-BD59-A6C34878D82A}">
                    <a16:rowId xmlns:a16="http://schemas.microsoft.com/office/drawing/2014/main" val="2836475134"/>
                  </a:ext>
                </a:extLst>
              </a:tr>
              <a:tr h="636170">
                <a:tc>
                  <a:txBody>
                    <a:bodyPr/>
                    <a:lstStyle/>
                    <a:p>
                      <a:pPr>
                        <a:lnSpc>
                          <a:spcPct val="100000"/>
                        </a:lnSpc>
                        <a:spcAft>
                          <a:spcPts val="0"/>
                        </a:spcAft>
                      </a:pPr>
                      <a:r>
                        <a:rPr lang="en-GB" sz="1400">
                          <a:effectLst/>
                          <a:latin typeface="Arial" panose="020B0604020202020204" pitchFamily="34" charset="0"/>
                          <a:cs typeface="Arial" panose="020B0604020202020204" pitchFamily="34" charset="0"/>
                        </a:rPr>
                        <a:t>Traffic/mobility </a:t>
                      </a:r>
                      <a:endParaRPr lang="de-DE" sz="1400">
                        <a:effectLst/>
                        <a:latin typeface="Arial" panose="020B0604020202020204" pitchFamily="34" charset="0"/>
                        <a:ea typeface="Calibri" panose="020F0502020204030204" pitchFamily="34" charset="0"/>
                        <a:cs typeface="Arial" panose="020B0604020202020204" pitchFamily="34" charset="0"/>
                      </a:endParaRPr>
                    </a:p>
                  </a:txBody>
                  <a:tcPr marL="45993" marR="45993" marT="45993" marB="45993">
                    <a:solidFill>
                      <a:srgbClr val="0093DD"/>
                    </a:solidFill>
                  </a:tcPr>
                </a:tc>
                <a:tc>
                  <a:txBody>
                    <a:bodyPr/>
                    <a:lstStyle/>
                    <a:p>
                      <a:pPr>
                        <a:lnSpc>
                          <a:spcPct val="100000"/>
                        </a:lnSpc>
                        <a:spcAft>
                          <a:spcPts val="800"/>
                        </a:spcAft>
                      </a:pPr>
                      <a:r>
                        <a:rPr lang="en-GB" sz="1400">
                          <a:effectLst/>
                          <a:latin typeface="Arial" panose="020B0604020202020204" pitchFamily="34" charset="0"/>
                          <a:cs typeface="Arial" panose="020B0604020202020204" pitchFamily="34" charset="0"/>
                        </a:rPr>
                        <a:t>Transport means and routes and the resulting greenhouse gas emissions</a:t>
                      </a:r>
                      <a:endParaRPr lang="de-DE" sz="1400">
                        <a:effectLst/>
                        <a:latin typeface="Arial" panose="020B0604020202020204" pitchFamily="34" charset="0"/>
                        <a:ea typeface="Calibri" panose="020F0502020204030204" pitchFamily="34" charset="0"/>
                        <a:cs typeface="Arial" panose="020B0604020202020204" pitchFamily="34" charset="0"/>
                      </a:endParaRPr>
                    </a:p>
                  </a:txBody>
                  <a:tcPr marL="45993" marR="45993" marT="45993" marB="45993">
                    <a:solidFill>
                      <a:srgbClr val="0093DD">
                        <a:alpha val="9804"/>
                      </a:srgbClr>
                    </a:solidFill>
                  </a:tcPr>
                </a:tc>
                <a:tc>
                  <a:txBody>
                    <a:bodyPr/>
                    <a:lstStyle/>
                    <a:p>
                      <a:pPr>
                        <a:lnSpc>
                          <a:spcPct val="100000"/>
                        </a:lnSpc>
                        <a:spcAft>
                          <a:spcPts val="0"/>
                        </a:spcAft>
                      </a:pPr>
                      <a:r>
                        <a:rPr lang="en-GB" sz="1400" dirty="0">
                          <a:effectLst/>
                          <a:latin typeface="Arial" panose="020B0604020202020204" pitchFamily="34" charset="0"/>
                          <a:cs typeface="Arial" panose="020B0604020202020204" pitchFamily="34" charset="0"/>
                        </a:rPr>
                        <a:t>list of different means of transport and routes in km and calculation of the resulting greenhouse gas emissions</a:t>
                      </a:r>
                      <a:endParaRPr lang="de-DE" sz="1400" dirty="0">
                        <a:effectLst/>
                        <a:latin typeface="Arial" panose="020B0604020202020204" pitchFamily="34" charset="0"/>
                        <a:ea typeface="Calibri" panose="020F0502020204030204" pitchFamily="34" charset="0"/>
                        <a:cs typeface="Arial" panose="020B0604020202020204" pitchFamily="34" charset="0"/>
                      </a:endParaRPr>
                    </a:p>
                  </a:txBody>
                  <a:tcPr marL="45993" marR="45993" marT="45993" marB="45993">
                    <a:solidFill>
                      <a:srgbClr val="0093DD">
                        <a:alpha val="9804"/>
                      </a:srgbClr>
                    </a:solidFill>
                  </a:tcPr>
                </a:tc>
                <a:extLst>
                  <a:ext uri="{0D108BD9-81ED-4DB2-BD59-A6C34878D82A}">
                    <a16:rowId xmlns:a16="http://schemas.microsoft.com/office/drawing/2014/main" val="3113010921"/>
                  </a:ext>
                </a:extLst>
              </a:tr>
              <a:tr h="388820">
                <a:tc>
                  <a:txBody>
                    <a:bodyPr/>
                    <a:lstStyle/>
                    <a:p>
                      <a:pPr>
                        <a:lnSpc>
                          <a:spcPct val="100000"/>
                        </a:lnSpc>
                        <a:spcAft>
                          <a:spcPts val="0"/>
                        </a:spcAft>
                      </a:pPr>
                      <a:r>
                        <a:rPr lang="en-GB" sz="1400">
                          <a:effectLst/>
                          <a:latin typeface="Arial" panose="020B0604020202020204" pitchFamily="34" charset="0"/>
                          <a:cs typeface="Arial" panose="020B0604020202020204" pitchFamily="34" charset="0"/>
                        </a:rPr>
                        <a:t>Biodiversity </a:t>
                      </a:r>
                      <a:endParaRPr lang="de-DE" sz="1400">
                        <a:effectLst/>
                        <a:latin typeface="Arial" panose="020B0604020202020204" pitchFamily="34" charset="0"/>
                        <a:ea typeface="Calibri" panose="020F0502020204030204" pitchFamily="34" charset="0"/>
                        <a:cs typeface="Arial" panose="020B0604020202020204" pitchFamily="34" charset="0"/>
                      </a:endParaRPr>
                    </a:p>
                  </a:txBody>
                  <a:tcPr marL="45993" marR="45993" marT="45993" marB="45993">
                    <a:solidFill>
                      <a:srgbClr val="0093DD"/>
                    </a:solidFill>
                  </a:tcPr>
                </a:tc>
                <a:tc>
                  <a:txBody>
                    <a:bodyPr/>
                    <a:lstStyle/>
                    <a:p>
                      <a:pPr>
                        <a:lnSpc>
                          <a:spcPct val="100000"/>
                        </a:lnSpc>
                        <a:spcAft>
                          <a:spcPts val="0"/>
                        </a:spcAft>
                        <a:tabLst>
                          <a:tab pos="449580" algn="l"/>
                          <a:tab pos="1009650" algn="l"/>
                        </a:tabLst>
                      </a:pPr>
                      <a:r>
                        <a:rPr lang="en-GB" sz="1400" dirty="0">
                          <a:effectLst/>
                          <a:latin typeface="Arial" panose="020B0604020202020204" pitchFamily="34" charset="0"/>
                          <a:cs typeface="Arial" panose="020B0604020202020204" pitchFamily="34" charset="0"/>
                        </a:rPr>
                        <a:t>Impacts by the organisation</a:t>
                      </a:r>
                      <a:endParaRPr lang="de-DE" sz="1400" dirty="0">
                        <a:effectLst/>
                        <a:latin typeface="Arial" panose="020B0604020202020204" pitchFamily="34" charset="0"/>
                        <a:ea typeface="Calibri" panose="020F0502020204030204" pitchFamily="34" charset="0"/>
                        <a:cs typeface="Arial" panose="020B0604020202020204" pitchFamily="34" charset="0"/>
                      </a:endParaRPr>
                    </a:p>
                  </a:txBody>
                  <a:tcPr marL="45993" marR="45993" marT="45993" marB="45993">
                    <a:solidFill>
                      <a:srgbClr val="0093DD">
                        <a:alpha val="9804"/>
                      </a:srgbClr>
                    </a:solidFill>
                  </a:tcPr>
                </a:tc>
                <a:tc>
                  <a:txBody>
                    <a:bodyPr/>
                    <a:lstStyle/>
                    <a:p>
                      <a:pPr>
                        <a:lnSpc>
                          <a:spcPct val="100000"/>
                        </a:lnSpc>
                        <a:spcAft>
                          <a:spcPts val="0"/>
                        </a:spcAft>
                      </a:pPr>
                      <a:r>
                        <a:rPr lang="en-GB" sz="1400" dirty="0">
                          <a:effectLst/>
                          <a:latin typeface="Arial" panose="020B0604020202020204" pitchFamily="34" charset="0"/>
                          <a:cs typeface="Arial" panose="020B0604020202020204" pitchFamily="34" charset="0"/>
                        </a:rPr>
                        <a:t>records of positive/negative impacts by the organisation</a:t>
                      </a:r>
                      <a:endParaRPr lang="de-DE" sz="1400" dirty="0">
                        <a:effectLst/>
                        <a:latin typeface="Arial" panose="020B0604020202020204" pitchFamily="34" charset="0"/>
                        <a:ea typeface="Calibri" panose="020F0502020204030204" pitchFamily="34" charset="0"/>
                        <a:cs typeface="Arial" panose="020B0604020202020204" pitchFamily="34" charset="0"/>
                      </a:endParaRPr>
                    </a:p>
                  </a:txBody>
                  <a:tcPr marL="45993" marR="45993" marT="45993" marB="45993">
                    <a:solidFill>
                      <a:srgbClr val="0093DD">
                        <a:alpha val="9804"/>
                      </a:srgbClr>
                    </a:solidFill>
                  </a:tcPr>
                </a:tc>
                <a:extLst>
                  <a:ext uri="{0D108BD9-81ED-4DB2-BD59-A6C34878D82A}">
                    <a16:rowId xmlns:a16="http://schemas.microsoft.com/office/drawing/2014/main" val="2976908842"/>
                  </a:ext>
                </a:extLst>
              </a:tr>
            </a:tbl>
          </a:graphicData>
        </a:graphic>
      </p:graphicFrame>
      <p:cxnSp>
        <p:nvCxnSpPr>
          <p:cNvPr id="6" name="Gerader Verbinder 5"/>
          <p:cNvCxnSpPr>
            <a:cxnSpLocks/>
          </p:cNvCxnSpPr>
          <p:nvPr/>
        </p:nvCxnSpPr>
        <p:spPr>
          <a:xfrm>
            <a:off x="6785736" y="4793229"/>
            <a:ext cx="2436511" cy="0"/>
          </a:xfrm>
          <a:prstGeom prst="line">
            <a:avLst/>
          </a:prstGeom>
        </p:spPr>
        <p:style>
          <a:lnRef idx="1">
            <a:schemeClr val="dk1"/>
          </a:lnRef>
          <a:fillRef idx="0">
            <a:schemeClr val="dk1"/>
          </a:fillRef>
          <a:effectRef idx="0">
            <a:schemeClr val="dk1"/>
          </a:effectRef>
          <a:fontRef idx="minor">
            <a:schemeClr val="tx1"/>
          </a:fontRef>
        </p:style>
      </p:cxnSp>
      <p:cxnSp>
        <p:nvCxnSpPr>
          <p:cNvPr id="8" name="Gerader Verbinder 7"/>
          <p:cNvCxnSpPr/>
          <p:nvPr/>
        </p:nvCxnSpPr>
        <p:spPr>
          <a:xfrm>
            <a:off x="8060418" y="10687730"/>
            <a:ext cx="2051050" cy="0"/>
          </a:xfrm>
          <a:prstGeom prst="line">
            <a:avLst/>
          </a:prstGeom>
        </p:spPr>
        <p:style>
          <a:lnRef idx="1">
            <a:schemeClr val="dk1"/>
          </a:lnRef>
          <a:fillRef idx="0">
            <a:schemeClr val="dk1"/>
          </a:fillRef>
          <a:effectRef idx="0">
            <a:schemeClr val="dk1"/>
          </a:effectRef>
          <a:fontRef idx="minor">
            <a:schemeClr val="tx1"/>
          </a:fontRef>
        </p:style>
      </p:cxnSp>
      <p:cxnSp>
        <p:nvCxnSpPr>
          <p:cNvPr id="9" name="Gerader Verbinder 8"/>
          <p:cNvCxnSpPr>
            <a:cxnSpLocks/>
          </p:cNvCxnSpPr>
          <p:nvPr/>
        </p:nvCxnSpPr>
        <p:spPr>
          <a:xfrm>
            <a:off x="6845340" y="2163568"/>
            <a:ext cx="1417825" cy="0"/>
          </a:xfrm>
          <a:prstGeom prst="line">
            <a:avLst/>
          </a:prstGeom>
        </p:spPr>
        <p:style>
          <a:lnRef idx="1">
            <a:schemeClr val="dk1"/>
          </a:lnRef>
          <a:fillRef idx="0">
            <a:schemeClr val="dk1"/>
          </a:fillRef>
          <a:effectRef idx="0">
            <a:schemeClr val="dk1"/>
          </a:effectRef>
          <a:fontRef idx="minor">
            <a:schemeClr val="tx1"/>
          </a:fontRef>
        </p:style>
      </p:cxnSp>
      <p:cxnSp>
        <p:nvCxnSpPr>
          <p:cNvPr id="10" name="Gerader Verbinder 9"/>
          <p:cNvCxnSpPr>
            <a:cxnSpLocks/>
          </p:cNvCxnSpPr>
          <p:nvPr/>
        </p:nvCxnSpPr>
        <p:spPr>
          <a:xfrm>
            <a:off x="6886353" y="2911758"/>
            <a:ext cx="2335894" cy="0"/>
          </a:xfrm>
          <a:prstGeom prst="line">
            <a:avLst/>
          </a:prstGeom>
        </p:spPr>
        <p:style>
          <a:lnRef idx="1">
            <a:schemeClr val="dk1"/>
          </a:lnRef>
          <a:fillRef idx="0">
            <a:schemeClr val="dk1"/>
          </a:fillRef>
          <a:effectRef idx="0">
            <a:schemeClr val="dk1"/>
          </a:effectRef>
          <a:fontRef idx="minor">
            <a:schemeClr val="tx1"/>
          </a:fontRef>
        </p:style>
      </p:cxnSp>
      <p:cxnSp>
        <p:nvCxnSpPr>
          <p:cNvPr id="11" name="Gerader Verbinder 10"/>
          <p:cNvCxnSpPr>
            <a:cxnSpLocks/>
          </p:cNvCxnSpPr>
          <p:nvPr/>
        </p:nvCxnSpPr>
        <p:spPr>
          <a:xfrm>
            <a:off x="6785736" y="4051698"/>
            <a:ext cx="280952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57446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EE55122-457C-406E-9182-12FB037991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58943" y="2628900"/>
            <a:ext cx="3233057" cy="3233057"/>
          </a:xfrm>
          <a:prstGeom prst="rect">
            <a:avLst/>
          </a:prstGeom>
        </p:spPr>
      </p:pic>
      <p:sp>
        <p:nvSpPr>
          <p:cNvPr id="2" name="Titel 1">
            <a:extLst>
              <a:ext uri="{FF2B5EF4-FFF2-40B4-BE49-F238E27FC236}">
                <a16:creationId xmlns:a16="http://schemas.microsoft.com/office/drawing/2014/main" id="{7C4E74DD-B85B-44E5-8328-69F0F5109FC6}"/>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Social</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goals</a:t>
            </a:r>
            <a:r>
              <a:rPr lang="de-DE" dirty="0">
                <a:latin typeface="Arial" panose="020B0604020202020204" pitchFamily="34" charset="0"/>
                <a:cs typeface="Arial" panose="020B0604020202020204" pitchFamily="34" charset="0"/>
              </a:rPr>
              <a:t> </a:t>
            </a:r>
            <a:endParaRPr lang="de-AT"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F90D1736-CD0D-446C-833B-5AA20673C395}"/>
              </a:ext>
            </a:extLst>
          </p:cNvPr>
          <p:cNvSpPr>
            <a:spLocks noGrp="1"/>
          </p:cNvSpPr>
          <p:nvPr>
            <p:ph idx="1"/>
          </p:nvPr>
        </p:nvSpPr>
        <p:spPr/>
        <p:txBody>
          <a:bodyPr/>
          <a:lstStyle/>
          <a:p>
            <a:pPr marL="171450" lvl="0" indent="-171450"/>
            <a:r>
              <a:rPr lang="en-GB" dirty="0">
                <a:latin typeface="Arial" panose="020B0604020202020204" pitchFamily="34" charset="0"/>
                <a:cs typeface="Arial" panose="020B0604020202020204" pitchFamily="34" charset="0"/>
              </a:rPr>
              <a:t>Supporting diversity </a:t>
            </a:r>
            <a:endParaRPr lang="de-AT" dirty="0">
              <a:latin typeface="Arial" panose="020B0604020202020204" pitchFamily="34" charset="0"/>
              <a:cs typeface="Arial" panose="020B0604020202020204" pitchFamily="34" charset="0"/>
            </a:endParaRPr>
          </a:p>
          <a:p>
            <a:pPr marL="171450" lvl="0" indent="-171450"/>
            <a:r>
              <a:rPr lang="en-GB" dirty="0">
                <a:latin typeface="Arial" panose="020B0604020202020204" pitchFamily="34" charset="0"/>
                <a:cs typeface="Arial" panose="020B0604020202020204" pitchFamily="34" charset="0"/>
              </a:rPr>
              <a:t>Training and further education of employees </a:t>
            </a:r>
            <a:endParaRPr lang="de-AT" dirty="0">
              <a:latin typeface="Arial" panose="020B0604020202020204" pitchFamily="34" charset="0"/>
              <a:cs typeface="Arial" panose="020B0604020202020204" pitchFamily="34" charset="0"/>
            </a:endParaRPr>
          </a:p>
          <a:p>
            <a:pPr marL="171450" lvl="0" indent="-171450"/>
            <a:r>
              <a:rPr lang="en-GB" dirty="0">
                <a:latin typeface="Arial" panose="020B0604020202020204" pitchFamily="34" charset="0"/>
                <a:cs typeface="Arial" panose="020B0604020202020204" pitchFamily="34" charset="0"/>
              </a:rPr>
              <a:t>Selecting suppliers according to social aspects </a:t>
            </a:r>
            <a:endParaRPr lang="de-AT" dirty="0">
              <a:latin typeface="Arial" panose="020B0604020202020204" pitchFamily="34" charset="0"/>
              <a:cs typeface="Arial" panose="020B0604020202020204" pitchFamily="34" charset="0"/>
            </a:endParaRPr>
          </a:p>
          <a:p>
            <a:pPr marL="171450" lvl="0" indent="-171450"/>
            <a:r>
              <a:rPr lang="en-GB" dirty="0">
                <a:latin typeface="Arial" panose="020B0604020202020204" pitchFamily="34" charset="0"/>
                <a:cs typeface="Arial" panose="020B0604020202020204" pitchFamily="34" charset="0"/>
              </a:rPr>
              <a:t>Measures in the area of a family-friendly workplace </a:t>
            </a:r>
            <a:endParaRPr lang="de-DE" dirty="0">
              <a:latin typeface="Arial" panose="020B0604020202020204" pitchFamily="34" charset="0"/>
              <a:cs typeface="Arial" panose="020B0604020202020204" pitchFamily="34" charset="0"/>
            </a:endParaRPr>
          </a:p>
          <a:p>
            <a:pPr marL="171450" lvl="0" indent="-171450"/>
            <a:r>
              <a:rPr lang="en-GB" dirty="0">
                <a:latin typeface="Arial" panose="020B0604020202020204" pitchFamily="34" charset="0"/>
                <a:cs typeface="Arial" panose="020B0604020202020204" pitchFamily="34" charset="0"/>
              </a:rPr>
              <a:t>Supporting the health of employees</a:t>
            </a:r>
            <a:endParaRPr lang="de-A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16158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p:txBody>
          <a:bodyPr>
            <a:normAutofit/>
          </a:bodyPr>
          <a:lstStyle/>
          <a:p>
            <a:r>
              <a:rPr lang="de-DE" dirty="0">
                <a:latin typeface="Arial" panose="020B0604020202020204" pitchFamily="34" charset="0"/>
                <a:cs typeface="Arial" panose="020B0604020202020204" pitchFamily="34" charset="0"/>
              </a:rPr>
              <a:t>Common </a:t>
            </a:r>
            <a:r>
              <a:rPr lang="de-DE" dirty="0" err="1">
                <a:latin typeface="Arial" panose="020B0604020202020204" pitchFamily="34" charset="0"/>
                <a:cs typeface="Arial" panose="020B0604020202020204" pitchFamily="34" charset="0"/>
              </a:rPr>
              <a:t>Good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report</a:t>
            </a:r>
            <a:r>
              <a:rPr lang="de-DE" dirty="0">
                <a:latin typeface="Arial" panose="020B0604020202020204" pitchFamily="34" charset="0"/>
                <a:cs typeface="Arial" panose="020B0604020202020204" pitchFamily="34" charset="0"/>
              </a:rPr>
              <a:t>     </a:t>
            </a:r>
          </a:p>
        </p:txBody>
      </p:sp>
      <p:sp>
        <p:nvSpPr>
          <p:cNvPr id="3" name="Inhaltsplatzhalter 2"/>
          <p:cNvSpPr>
            <a:spLocks noGrp="1"/>
          </p:cNvSpPr>
          <p:nvPr>
            <p:ph idx="1"/>
          </p:nvPr>
        </p:nvSpPr>
        <p:spPr>
          <a:xfrm>
            <a:off x="817581" y="1720623"/>
            <a:ext cx="10536219" cy="4886325"/>
          </a:xfrm>
        </p:spPr>
        <p:txBody>
          <a:bodyPr>
            <a:normAutofit/>
          </a:bodyPr>
          <a:lstStyle/>
          <a:p>
            <a:pPr>
              <a:lnSpc>
                <a:spcPct val="120000"/>
              </a:lnSpc>
            </a:pPr>
            <a:r>
              <a:rPr lang="en-US" dirty="0">
                <a:latin typeface="Arial" panose="020B0604020202020204" pitchFamily="34" charset="0"/>
                <a:cs typeface="Arial" panose="020B0604020202020204" pitchFamily="34" charset="0"/>
              </a:rPr>
              <a:t>Standardized reporting systems common in Social Economy</a:t>
            </a:r>
          </a:p>
          <a:p>
            <a:pPr>
              <a:lnSpc>
                <a:spcPct val="120000"/>
              </a:lnSpc>
            </a:pPr>
            <a:r>
              <a:rPr lang="en-US" dirty="0">
                <a:latin typeface="Arial" panose="020B0604020202020204" pitchFamily="34" charset="0"/>
                <a:cs typeface="Arial" panose="020B0604020202020204" pitchFamily="34" charset="0"/>
              </a:rPr>
              <a:t>Opportunity for organisation to report on their environmental and social performance </a:t>
            </a:r>
          </a:p>
          <a:p>
            <a:pPr>
              <a:lnSpc>
                <a:spcPct val="120000"/>
              </a:lnSpc>
            </a:pPr>
            <a:r>
              <a:rPr lang="en-US" dirty="0">
                <a:latin typeface="Arial" panose="020B0604020202020204" pitchFamily="34" charset="0"/>
                <a:cs typeface="Arial" panose="020B0604020202020204" pitchFamily="34" charset="0"/>
              </a:rPr>
              <a:t>Simplifies the work of defining key figures and indicators as well as the evaluation of corresponding measures </a:t>
            </a:r>
          </a:p>
          <a:p>
            <a:pPr>
              <a:lnSpc>
                <a:spcPct val="120000"/>
              </a:lnSpc>
            </a:pPr>
            <a:r>
              <a:rPr lang="en-US" dirty="0">
                <a:latin typeface="Arial" panose="020B0604020202020204" pitchFamily="34" charset="0"/>
                <a:cs typeface="Arial" panose="020B0604020202020204" pitchFamily="34" charset="0"/>
              </a:rPr>
              <a:t>20 common good themes  </a:t>
            </a:r>
          </a:p>
          <a:p>
            <a:pPr marL="0" lvl="0" indent="0">
              <a:lnSpc>
                <a:spcPct val="120000"/>
              </a:lnSpc>
              <a:buNone/>
            </a:pPr>
            <a:endParaRPr lang="de-DE" dirty="0">
              <a:latin typeface="Arial" panose="020B0604020202020204" pitchFamily="34" charset="0"/>
              <a:cs typeface="Arial" panose="020B0604020202020204" pitchFamily="34" charset="0"/>
            </a:endParaRPr>
          </a:p>
          <a:p>
            <a:pPr lvl="0"/>
            <a:endParaRPr lang="de-DE" dirty="0">
              <a:latin typeface="Arial" panose="020B0604020202020204" pitchFamily="34" charset="0"/>
              <a:cs typeface="Arial" panose="020B0604020202020204" pitchFamily="34" charset="0"/>
            </a:endParaRPr>
          </a:p>
          <a:p>
            <a:endParaRPr lang="de-DE"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12500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p:txBody>
          <a:bodyPr>
            <a:normAutofit/>
          </a:bodyPr>
          <a:lstStyle/>
          <a:p>
            <a:r>
              <a:rPr lang="de-DE" dirty="0">
                <a:latin typeface="Arial" panose="020B0604020202020204" pitchFamily="34" charset="0"/>
                <a:cs typeface="Arial" panose="020B0604020202020204" pitchFamily="34" charset="0"/>
              </a:rPr>
              <a:t>Common </a:t>
            </a:r>
            <a:r>
              <a:rPr lang="de-DE" dirty="0" err="1">
                <a:latin typeface="Arial" panose="020B0604020202020204" pitchFamily="34" charset="0"/>
                <a:cs typeface="Arial" panose="020B0604020202020204" pitchFamily="34" charset="0"/>
              </a:rPr>
              <a:t>Good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report</a:t>
            </a:r>
            <a:r>
              <a:rPr lang="de-DE" dirty="0">
                <a:latin typeface="Arial" panose="020B0604020202020204" pitchFamily="34" charset="0"/>
                <a:cs typeface="Arial" panose="020B0604020202020204" pitchFamily="34" charset="0"/>
              </a:rPr>
              <a:t> – Matrix      </a:t>
            </a:r>
          </a:p>
        </p:txBody>
      </p:sp>
      <p:sp>
        <p:nvSpPr>
          <p:cNvPr id="3" name="Inhaltsplatzhalter 2"/>
          <p:cNvSpPr>
            <a:spLocks noGrp="1"/>
          </p:cNvSpPr>
          <p:nvPr>
            <p:ph idx="1"/>
          </p:nvPr>
        </p:nvSpPr>
        <p:spPr>
          <a:xfrm>
            <a:off x="817581" y="1720623"/>
            <a:ext cx="10536219" cy="4886325"/>
          </a:xfrm>
        </p:spPr>
        <p:txBody>
          <a:bodyPr>
            <a:normAutofit/>
          </a:bodyPr>
          <a:lstStyle/>
          <a:p>
            <a:pPr marL="0" lvl="0" indent="0">
              <a:buNone/>
            </a:pPr>
            <a:endParaRPr lang="de-DE" dirty="0"/>
          </a:p>
          <a:p>
            <a:endParaRPr lang="de-DE" sz="1800" b="1" dirty="0"/>
          </a:p>
        </p:txBody>
      </p:sp>
      <p:pic>
        <p:nvPicPr>
          <p:cNvPr id="4" name="Grafik 3" descr="Ein Bild, das Tisch enthält.&#10;&#10;Automatisch generierte Beschreibung"/>
          <p:cNvPicPr/>
          <p:nvPr/>
        </p:nvPicPr>
        <p:blipFill>
          <a:blip r:embed="rId3" cstate="screen">
            <a:extLst>
              <a:ext uri="{28A0092B-C50C-407E-A947-70E740481C1C}">
                <a14:useLocalDpi xmlns:a14="http://schemas.microsoft.com/office/drawing/2010/main"/>
              </a:ext>
            </a:extLst>
          </a:blip>
          <a:stretch>
            <a:fillRect/>
          </a:stretch>
        </p:blipFill>
        <p:spPr>
          <a:xfrm>
            <a:off x="2350675" y="1306926"/>
            <a:ext cx="7670017" cy="5110534"/>
          </a:xfrm>
          <a:prstGeom prst="rect">
            <a:avLst/>
          </a:prstGeom>
        </p:spPr>
      </p:pic>
      <p:sp>
        <p:nvSpPr>
          <p:cNvPr id="11" name="Ellipse 10">
            <a:extLst>
              <a:ext uri="{FF2B5EF4-FFF2-40B4-BE49-F238E27FC236}">
                <a16:creationId xmlns:a16="http://schemas.microsoft.com/office/drawing/2014/main" id="{65605242-B3CA-412F-977A-90CC01EC6A51}"/>
              </a:ext>
            </a:extLst>
          </p:cNvPr>
          <p:cNvSpPr/>
          <p:nvPr/>
        </p:nvSpPr>
        <p:spPr>
          <a:xfrm>
            <a:off x="3957618" y="2203307"/>
            <a:ext cx="1547634" cy="648393"/>
          </a:xfrm>
          <a:prstGeom prst="ellipse">
            <a:avLst/>
          </a:prstGeom>
          <a:noFill/>
          <a:ln w="28575">
            <a:solidFill>
              <a:srgbClr val="FDC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2" name="Ellipse 11">
            <a:extLst>
              <a:ext uri="{FF2B5EF4-FFF2-40B4-BE49-F238E27FC236}">
                <a16:creationId xmlns:a16="http://schemas.microsoft.com/office/drawing/2014/main" id="{721AF355-F29A-4F7D-AE31-408748178172}"/>
              </a:ext>
            </a:extLst>
          </p:cNvPr>
          <p:cNvSpPr/>
          <p:nvPr/>
        </p:nvSpPr>
        <p:spPr>
          <a:xfrm>
            <a:off x="5382706" y="2924520"/>
            <a:ext cx="1547634" cy="648393"/>
          </a:xfrm>
          <a:prstGeom prst="ellipse">
            <a:avLst/>
          </a:prstGeom>
          <a:noFill/>
          <a:ln w="28575">
            <a:solidFill>
              <a:srgbClr val="FDC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3" name="Ellipse 12">
            <a:extLst>
              <a:ext uri="{FF2B5EF4-FFF2-40B4-BE49-F238E27FC236}">
                <a16:creationId xmlns:a16="http://schemas.microsoft.com/office/drawing/2014/main" id="{3D296D94-A2BA-4457-8279-97AEF0486788}"/>
              </a:ext>
            </a:extLst>
          </p:cNvPr>
          <p:cNvSpPr/>
          <p:nvPr/>
        </p:nvSpPr>
        <p:spPr>
          <a:xfrm>
            <a:off x="6845433" y="3700815"/>
            <a:ext cx="1547634" cy="648393"/>
          </a:xfrm>
          <a:prstGeom prst="ellipse">
            <a:avLst/>
          </a:prstGeom>
          <a:noFill/>
          <a:ln w="28575">
            <a:solidFill>
              <a:srgbClr val="FDC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4" name="Ellipse 13">
            <a:extLst>
              <a:ext uri="{FF2B5EF4-FFF2-40B4-BE49-F238E27FC236}">
                <a16:creationId xmlns:a16="http://schemas.microsoft.com/office/drawing/2014/main" id="{1CC915BA-F857-455E-81B9-011A03CE95AE}"/>
              </a:ext>
            </a:extLst>
          </p:cNvPr>
          <p:cNvSpPr/>
          <p:nvPr/>
        </p:nvSpPr>
        <p:spPr>
          <a:xfrm>
            <a:off x="8284264" y="4515636"/>
            <a:ext cx="1547634" cy="648393"/>
          </a:xfrm>
          <a:prstGeom prst="ellipse">
            <a:avLst/>
          </a:prstGeom>
          <a:noFill/>
          <a:ln w="28575">
            <a:solidFill>
              <a:srgbClr val="FDC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5" name="Ellipse 14">
            <a:extLst>
              <a:ext uri="{FF2B5EF4-FFF2-40B4-BE49-F238E27FC236}">
                <a16:creationId xmlns:a16="http://schemas.microsoft.com/office/drawing/2014/main" id="{2A22CFCD-5ADF-42E8-879A-C01064F39A44}"/>
              </a:ext>
            </a:extLst>
          </p:cNvPr>
          <p:cNvSpPr/>
          <p:nvPr/>
        </p:nvSpPr>
        <p:spPr>
          <a:xfrm>
            <a:off x="5322183" y="5433232"/>
            <a:ext cx="1547634" cy="648393"/>
          </a:xfrm>
          <a:prstGeom prst="ellipse">
            <a:avLst/>
          </a:prstGeom>
          <a:noFill/>
          <a:ln w="28575">
            <a:solidFill>
              <a:srgbClr val="FDC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Tree>
    <p:extLst>
      <p:ext uri="{BB962C8B-B14F-4D97-AF65-F5344CB8AC3E}">
        <p14:creationId xmlns:p14="http://schemas.microsoft.com/office/powerpoint/2010/main" val="33101809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Arial" panose="020B0604020202020204" pitchFamily="34" charset="0"/>
                <a:cs typeface="Arial" panose="020B0604020202020204" pitchFamily="34" charset="0"/>
              </a:rPr>
              <a:t>A1: </a:t>
            </a:r>
            <a:r>
              <a:rPr lang="en-GB" dirty="0">
                <a:latin typeface="Arial" panose="020B0604020202020204" pitchFamily="34" charset="0"/>
                <a:cs typeface="Arial" panose="020B0604020202020204" pitchFamily="34" charset="0"/>
              </a:rPr>
              <a:t>Human Dignity in the supply chain </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548206770"/>
              </p:ext>
            </p:extLst>
          </p:nvPr>
        </p:nvGraphicFramePr>
        <p:xfrm>
          <a:off x="817563" y="1690688"/>
          <a:ext cx="10536238" cy="4436491"/>
        </p:xfrm>
        <a:graphic>
          <a:graphicData uri="http://schemas.openxmlformats.org/drawingml/2006/table">
            <a:tbl>
              <a:tblPr firstRow="1" bandRow="1">
                <a:tableStyleId>{5C22544A-7EE6-4342-B048-85BDC9FD1C3A}</a:tableStyleId>
              </a:tblPr>
              <a:tblGrid>
                <a:gridCol w="5268119">
                  <a:extLst>
                    <a:ext uri="{9D8B030D-6E8A-4147-A177-3AD203B41FA5}">
                      <a16:colId xmlns:a16="http://schemas.microsoft.com/office/drawing/2014/main" val="2889183231"/>
                    </a:ext>
                  </a:extLst>
                </a:gridCol>
                <a:gridCol w="5268119">
                  <a:extLst>
                    <a:ext uri="{9D8B030D-6E8A-4147-A177-3AD203B41FA5}">
                      <a16:colId xmlns:a16="http://schemas.microsoft.com/office/drawing/2014/main" val="1517092565"/>
                    </a:ext>
                  </a:extLst>
                </a:gridCol>
              </a:tblGrid>
              <a:tr h="370840">
                <a:tc>
                  <a:txBody>
                    <a:bodyPr/>
                    <a:lstStyle/>
                    <a:p>
                      <a:r>
                        <a:rPr lang="de-DE" sz="2000" dirty="0">
                          <a:latin typeface="Arial" panose="020B0604020202020204" pitchFamily="34" charset="0"/>
                          <a:cs typeface="Arial" panose="020B0604020202020204" pitchFamily="34" charset="0"/>
                        </a:rPr>
                        <a:t>A1.1 Working </a:t>
                      </a:r>
                      <a:r>
                        <a:rPr lang="de-DE" sz="2000" dirty="0" err="1">
                          <a:latin typeface="Arial" panose="020B0604020202020204" pitchFamily="34" charset="0"/>
                          <a:cs typeface="Arial" panose="020B0604020202020204" pitchFamily="34" charset="0"/>
                        </a:rPr>
                        <a:t>conditions</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and</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social</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impact</a:t>
                      </a:r>
                      <a:r>
                        <a:rPr lang="de-DE" sz="2000" dirty="0">
                          <a:latin typeface="Arial" panose="020B0604020202020204" pitchFamily="34" charset="0"/>
                          <a:cs typeface="Arial" panose="020B0604020202020204" pitchFamily="34" charset="0"/>
                        </a:rPr>
                        <a:t> in </a:t>
                      </a:r>
                      <a:r>
                        <a:rPr lang="de-DE" sz="2000" dirty="0" err="1">
                          <a:latin typeface="Arial" panose="020B0604020202020204" pitchFamily="34" charset="0"/>
                          <a:cs typeface="Arial" panose="020B0604020202020204" pitchFamily="34" charset="0"/>
                        </a:rPr>
                        <a:t>the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supply</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chain</a:t>
                      </a:r>
                      <a:r>
                        <a:rPr lang="de-DE" sz="2000" dirty="0">
                          <a:latin typeface="Arial" panose="020B0604020202020204" pitchFamily="34" charset="0"/>
                          <a:cs typeface="Arial" panose="020B0604020202020204" pitchFamily="34" charset="0"/>
                        </a:rPr>
                        <a:t> </a:t>
                      </a:r>
                    </a:p>
                  </a:txBody>
                  <a:tcPr>
                    <a:solidFill>
                      <a:srgbClr val="0093DD"/>
                    </a:solidFill>
                  </a:tcPr>
                </a:tc>
                <a:tc>
                  <a:txBody>
                    <a:bodyPr/>
                    <a:lstStyle/>
                    <a:p>
                      <a:r>
                        <a:rPr lang="de-DE" sz="2000" dirty="0">
                          <a:latin typeface="Arial" panose="020B0604020202020204" pitchFamily="34" charset="0"/>
                          <a:cs typeface="Arial" panose="020B0604020202020204" pitchFamily="34" charset="0"/>
                        </a:rPr>
                        <a:t>A1.2 Negative </a:t>
                      </a:r>
                      <a:r>
                        <a:rPr lang="de-DE" sz="2000" dirty="0" err="1">
                          <a:latin typeface="Arial" panose="020B0604020202020204" pitchFamily="34" charset="0"/>
                          <a:cs typeface="Arial" panose="020B0604020202020204" pitchFamily="34" charset="0"/>
                        </a:rPr>
                        <a:t>aspects</a:t>
                      </a:r>
                      <a:r>
                        <a:rPr lang="de-DE" sz="2000" dirty="0">
                          <a:latin typeface="Arial" panose="020B0604020202020204" pitchFamily="34" charset="0"/>
                          <a:cs typeface="Arial" panose="020B0604020202020204" pitchFamily="34" charset="0"/>
                        </a:rPr>
                        <a:t>: Violation </a:t>
                      </a:r>
                      <a:r>
                        <a:rPr lang="de-DE" sz="2000" dirty="0" err="1">
                          <a:latin typeface="Arial" panose="020B0604020202020204" pitchFamily="34" charset="0"/>
                          <a:cs typeface="Arial" panose="020B0604020202020204" pitchFamily="34" charset="0"/>
                        </a:rPr>
                        <a:t>of</a:t>
                      </a:r>
                      <a:r>
                        <a:rPr lang="de-DE" sz="2000" dirty="0">
                          <a:latin typeface="Arial" panose="020B0604020202020204" pitchFamily="34" charset="0"/>
                          <a:cs typeface="Arial" panose="020B0604020202020204" pitchFamily="34" charset="0"/>
                        </a:rPr>
                        <a:t> human </a:t>
                      </a:r>
                      <a:r>
                        <a:rPr lang="de-DE" sz="2000" dirty="0" err="1">
                          <a:latin typeface="Arial" panose="020B0604020202020204" pitchFamily="34" charset="0"/>
                          <a:cs typeface="Arial" panose="020B0604020202020204" pitchFamily="34" charset="0"/>
                        </a:rPr>
                        <a:t>dignity</a:t>
                      </a:r>
                      <a:r>
                        <a:rPr lang="de-DE" sz="2000" dirty="0">
                          <a:latin typeface="Arial" panose="020B0604020202020204" pitchFamily="34" charset="0"/>
                          <a:cs typeface="Arial" panose="020B0604020202020204" pitchFamily="34" charset="0"/>
                        </a:rPr>
                        <a:t> in </a:t>
                      </a:r>
                      <a:r>
                        <a:rPr lang="de-DE" sz="2000" dirty="0" err="1">
                          <a:latin typeface="Arial" panose="020B0604020202020204" pitchFamily="34" charset="0"/>
                          <a:cs typeface="Arial" panose="020B0604020202020204" pitchFamily="34" charset="0"/>
                        </a:rPr>
                        <a:t>the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supply</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chain</a:t>
                      </a:r>
                      <a:r>
                        <a:rPr lang="de-DE" sz="2000" dirty="0">
                          <a:latin typeface="Arial" panose="020B0604020202020204" pitchFamily="34" charset="0"/>
                          <a:cs typeface="Arial" panose="020B0604020202020204" pitchFamily="34" charset="0"/>
                        </a:rPr>
                        <a:t> </a:t>
                      </a:r>
                    </a:p>
                  </a:txBody>
                  <a:tcPr>
                    <a:solidFill>
                      <a:srgbClr val="0093DD"/>
                    </a:solidFill>
                  </a:tcPr>
                </a:tc>
                <a:extLst>
                  <a:ext uri="{0D108BD9-81ED-4DB2-BD59-A6C34878D82A}">
                    <a16:rowId xmlns:a16="http://schemas.microsoft.com/office/drawing/2014/main" val="601435225"/>
                  </a:ext>
                </a:extLst>
              </a:tr>
              <a:tr h="370840">
                <a:tc>
                  <a:txBody>
                    <a:bodyPr/>
                    <a:lstStyle/>
                    <a:p>
                      <a:pPr marL="180340">
                        <a:lnSpc>
                          <a:spcPct val="107000"/>
                        </a:lnSpc>
                        <a:spcAft>
                          <a:spcPts val="750"/>
                        </a:spcAft>
                      </a:pPr>
                      <a:r>
                        <a:rPr lang="en-GB" sz="2000" dirty="0">
                          <a:effectLst/>
                          <a:latin typeface="Arial" panose="020B0604020202020204" pitchFamily="34" charset="0"/>
                          <a:ea typeface="Times New Roman" panose="02020603050405020304" pitchFamily="18" charset="0"/>
                          <a:cs typeface="Arial" panose="020B0604020202020204" pitchFamily="34" charset="0"/>
                        </a:rPr>
                        <a:t>Purchases of products and services </a:t>
                      </a:r>
                    </a:p>
                    <a:p>
                      <a:pPr marL="180340">
                        <a:lnSpc>
                          <a:spcPct val="107000"/>
                        </a:lnSpc>
                        <a:spcAft>
                          <a:spcPts val="750"/>
                        </a:spcAft>
                      </a:pPr>
                      <a:r>
                        <a:rPr lang="en-GB" sz="2000" dirty="0">
                          <a:effectLst/>
                          <a:latin typeface="Arial" panose="020B0604020202020204" pitchFamily="34" charset="0"/>
                          <a:ea typeface="Times New Roman" panose="02020603050405020304" pitchFamily="18" charset="0"/>
                          <a:cs typeface="Arial" panose="020B0604020202020204" pitchFamily="34" charset="0"/>
                        </a:rPr>
                        <a:t>Measures to create humane conditions along the entire supply chain </a:t>
                      </a:r>
                      <a:endParaRPr lang="de-DE" sz="2000" dirty="0">
                        <a:effectLst/>
                        <a:latin typeface="Arial" panose="020B0604020202020204" pitchFamily="34" charset="0"/>
                        <a:ea typeface="Calibri" panose="020F0502020204030204" pitchFamily="34" charset="0"/>
                        <a:cs typeface="Arial" panose="020B0604020202020204" pitchFamily="34" charset="0"/>
                      </a:endParaRPr>
                    </a:p>
                    <a:p>
                      <a:pPr indent="180340">
                        <a:lnSpc>
                          <a:spcPct val="107000"/>
                        </a:lnSpc>
                        <a:spcAft>
                          <a:spcPts val="0"/>
                        </a:spcAft>
                      </a:pPr>
                      <a:r>
                        <a:rPr lang="en-GB" sz="2000" dirty="0">
                          <a:effectLst/>
                          <a:latin typeface="Arial" panose="020B0604020202020204" pitchFamily="34" charset="0"/>
                          <a:ea typeface="Times New Roman" panose="02020603050405020304" pitchFamily="18" charset="0"/>
                          <a:cs typeface="Arial" panose="020B0604020202020204" pitchFamily="34" charset="0"/>
                        </a:rPr>
                        <a:t>Questions for the organisation e.g. </a:t>
                      </a:r>
                      <a:endParaRPr lang="de-DE" sz="20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spcAft>
                          <a:spcPts val="750"/>
                        </a:spcAft>
                        <a:buFont typeface="Courier New" panose="02070309020205020404" pitchFamily="49" charset="0"/>
                        <a:buChar char="o"/>
                      </a:pPr>
                      <a:r>
                        <a:rPr lang="en-GB" sz="2000" dirty="0">
                          <a:effectLst/>
                          <a:latin typeface="Arial" panose="020B0604020202020204" pitchFamily="34" charset="0"/>
                          <a:ea typeface="Times New Roman" panose="02020603050405020304" pitchFamily="18" charset="0"/>
                          <a:cs typeface="Arial" panose="020B0604020202020204" pitchFamily="34" charset="0"/>
                        </a:rPr>
                        <a:t>Which products/services are purchased and which certificates do these products/services have? </a:t>
                      </a:r>
                      <a:endParaRPr lang="de-DE" sz="20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spcAft>
                          <a:spcPts val="750"/>
                        </a:spcAft>
                        <a:buFont typeface="Courier New" panose="02070309020205020404" pitchFamily="49" charset="0"/>
                        <a:buChar char="o"/>
                      </a:pPr>
                      <a:r>
                        <a:rPr lang="en-GB" sz="2000" dirty="0">
                          <a:effectLst/>
                          <a:latin typeface="Arial" panose="020B0604020202020204" pitchFamily="34" charset="0"/>
                          <a:ea typeface="Times New Roman" panose="02020603050405020304" pitchFamily="18" charset="0"/>
                          <a:cs typeface="Arial" panose="020B0604020202020204" pitchFamily="34" charset="0"/>
                        </a:rPr>
                        <a:t>How are suppliers selected? </a:t>
                      </a:r>
                      <a:endParaRPr lang="de-DE" sz="20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spcAft>
                          <a:spcPts val="750"/>
                        </a:spcAft>
                        <a:buFont typeface="Courier New" panose="02070309020205020404" pitchFamily="49" charset="0"/>
                        <a:buChar char="o"/>
                      </a:pPr>
                      <a:r>
                        <a:rPr lang="en-GB" sz="2000" dirty="0">
                          <a:effectLst/>
                          <a:latin typeface="Arial" panose="020B0604020202020204" pitchFamily="34" charset="0"/>
                          <a:ea typeface="Times New Roman" panose="02020603050405020304" pitchFamily="18" charset="0"/>
                          <a:cs typeface="Arial" panose="020B0604020202020204" pitchFamily="34" charset="0"/>
                        </a:rPr>
                        <a:t>How will it be checked if there are violations of human dignity?</a:t>
                      </a:r>
                      <a:endParaRPr lang="de-DE" sz="2000" dirty="0">
                        <a:latin typeface="Arial" panose="020B0604020202020204" pitchFamily="34" charset="0"/>
                        <a:cs typeface="Arial" panose="020B0604020202020204" pitchFamily="34" charset="0"/>
                      </a:endParaRPr>
                    </a:p>
                  </a:txBody>
                  <a:tcPr>
                    <a:solidFill>
                      <a:srgbClr val="0093DD">
                        <a:alpha val="9804"/>
                      </a:srgbClr>
                    </a:solidFill>
                  </a:tcPr>
                </a:tc>
                <a:tc>
                  <a:txBody>
                    <a:bodyPr/>
                    <a:lstStyle/>
                    <a:p>
                      <a:pPr marL="180340">
                        <a:lnSpc>
                          <a:spcPct val="107000"/>
                        </a:lnSpc>
                        <a:spcAft>
                          <a:spcPts val="750"/>
                        </a:spcAft>
                      </a:pPr>
                      <a:r>
                        <a:rPr lang="en-GB" sz="2000" dirty="0">
                          <a:effectLst/>
                          <a:latin typeface="Arial" panose="020B0604020202020204" pitchFamily="34" charset="0"/>
                          <a:ea typeface="Times New Roman" panose="02020603050405020304" pitchFamily="18" charset="0"/>
                          <a:cs typeface="Arial" panose="020B0604020202020204" pitchFamily="34" charset="0"/>
                        </a:rPr>
                        <a:t>Production of goods: often associated with social problems.</a:t>
                      </a:r>
                      <a:endParaRPr lang="de-DE" sz="2000" dirty="0">
                        <a:effectLst/>
                        <a:latin typeface="Arial" panose="020B0604020202020204" pitchFamily="34" charset="0"/>
                        <a:ea typeface="Calibri" panose="020F0502020204030204" pitchFamily="34" charset="0"/>
                        <a:cs typeface="Arial" panose="020B0604020202020204" pitchFamily="34" charset="0"/>
                      </a:endParaRPr>
                    </a:p>
                    <a:p>
                      <a:pPr indent="180340">
                        <a:lnSpc>
                          <a:spcPct val="107000"/>
                        </a:lnSpc>
                        <a:spcAft>
                          <a:spcPts val="0"/>
                        </a:spcAft>
                      </a:pPr>
                      <a:r>
                        <a:rPr lang="en-GB" sz="2000" dirty="0">
                          <a:effectLst/>
                          <a:latin typeface="Arial" panose="020B0604020202020204" pitchFamily="34" charset="0"/>
                          <a:ea typeface="Times New Roman" panose="02020603050405020304" pitchFamily="18" charset="0"/>
                          <a:cs typeface="Arial" panose="020B0604020202020204" pitchFamily="34" charset="0"/>
                        </a:rPr>
                        <a:t>Questions for the organisation e.g.   the: </a:t>
                      </a:r>
                      <a:endParaRPr lang="de-DE" sz="20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spcAft>
                          <a:spcPts val="750"/>
                        </a:spcAft>
                        <a:buFont typeface="Courier New" panose="02070309020205020404" pitchFamily="49" charset="0"/>
                        <a:buChar char="o"/>
                      </a:pPr>
                      <a:r>
                        <a:rPr lang="en-GB" sz="2000" dirty="0">
                          <a:effectLst/>
                          <a:latin typeface="Arial" panose="020B0604020202020204" pitchFamily="34" charset="0"/>
                          <a:ea typeface="Times New Roman" panose="02020603050405020304" pitchFamily="18" charset="0"/>
                          <a:cs typeface="Arial" panose="020B0604020202020204" pitchFamily="34" charset="0"/>
                        </a:rPr>
                        <a:t>Which areas of the supply chain have a high risk of human dignity violations </a:t>
                      </a:r>
                    </a:p>
                    <a:p>
                      <a:pPr marL="742950" lvl="1" indent="-285750">
                        <a:lnSpc>
                          <a:spcPct val="107000"/>
                        </a:lnSpc>
                        <a:spcAft>
                          <a:spcPts val="750"/>
                        </a:spcAft>
                        <a:buFont typeface="Courier New" panose="02070309020205020404" pitchFamily="49" charset="0"/>
                        <a:buChar char="o"/>
                      </a:pPr>
                      <a:r>
                        <a:rPr lang="en-GB" sz="2000" dirty="0">
                          <a:effectLst/>
                          <a:latin typeface="Arial" panose="020B0604020202020204" pitchFamily="34" charset="0"/>
                          <a:ea typeface="Times New Roman" panose="02020603050405020304" pitchFamily="18" charset="0"/>
                          <a:cs typeface="Arial" panose="020B0604020202020204" pitchFamily="34" charset="0"/>
                        </a:rPr>
                        <a:t>What measures are taken to avoid or reduce them?</a:t>
                      </a:r>
                      <a:endParaRPr lang="de-DE" sz="2000" dirty="0">
                        <a:effectLst/>
                        <a:latin typeface="Arial" panose="020B0604020202020204" pitchFamily="34" charset="0"/>
                        <a:ea typeface="Calibri" panose="020F0502020204030204" pitchFamily="34" charset="0"/>
                        <a:cs typeface="Arial" panose="020B0604020202020204" pitchFamily="34" charset="0"/>
                      </a:endParaRPr>
                    </a:p>
                    <a:p>
                      <a:endParaRPr lang="de-DE" sz="2000" dirty="0">
                        <a:latin typeface="Arial" panose="020B0604020202020204" pitchFamily="34" charset="0"/>
                        <a:cs typeface="Arial" panose="020B0604020202020204" pitchFamily="34" charset="0"/>
                      </a:endParaRPr>
                    </a:p>
                  </a:txBody>
                  <a:tcPr>
                    <a:solidFill>
                      <a:srgbClr val="0093DD">
                        <a:alpha val="9804"/>
                      </a:srgbClr>
                    </a:solidFill>
                  </a:tcPr>
                </a:tc>
                <a:extLst>
                  <a:ext uri="{0D108BD9-81ED-4DB2-BD59-A6C34878D82A}">
                    <a16:rowId xmlns:a16="http://schemas.microsoft.com/office/drawing/2014/main" val="1110369358"/>
                  </a:ext>
                </a:extLst>
              </a:tr>
            </a:tbl>
          </a:graphicData>
        </a:graphic>
      </p:graphicFrame>
    </p:spTree>
    <p:extLst>
      <p:ext uri="{BB962C8B-B14F-4D97-AF65-F5344CB8AC3E}">
        <p14:creationId xmlns:p14="http://schemas.microsoft.com/office/powerpoint/2010/main" val="18165293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Arial" panose="020B0604020202020204" pitchFamily="34" charset="0"/>
                <a:cs typeface="Arial" panose="020B0604020202020204" pitchFamily="34" charset="0"/>
              </a:rPr>
              <a:t>B2: </a:t>
            </a:r>
            <a:r>
              <a:rPr lang="de-DE" dirty="0" err="1">
                <a:latin typeface="Arial" panose="020B0604020202020204" pitchFamily="34" charset="0"/>
                <a:cs typeface="Arial" panose="020B0604020202020204" pitchFamily="34" charset="0"/>
              </a:rPr>
              <a:t>Social</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position</a:t>
            </a:r>
            <a:r>
              <a:rPr lang="de-DE" dirty="0">
                <a:latin typeface="Arial" panose="020B0604020202020204" pitchFamily="34" charset="0"/>
                <a:cs typeface="Arial" panose="020B0604020202020204" pitchFamily="34" charset="0"/>
              </a:rPr>
              <a:t> in </a:t>
            </a:r>
            <a:r>
              <a:rPr lang="de-DE" dirty="0" err="1">
                <a:latin typeface="Arial" panose="020B0604020202020204" pitchFamily="34" charset="0"/>
                <a:cs typeface="Arial" panose="020B0604020202020204" pitchFamily="34" charset="0"/>
              </a:rPr>
              <a:t>relation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to</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financial</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resources</a:t>
            </a:r>
            <a:r>
              <a:rPr lang="de-DE" dirty="0">
                <a:latin typeface="Arial" panose="020B0604020202020204" pitchFamily="34" charset="0"/>
                <a:cs typeface="Arial" panose="020B0604020202020204" pitchFamily="34" charset="0"/>
              </a:rPr>
              <a:t> </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075642143"/>
              </p:ext>
            </p:extLst>
          </p:nvPr>
        </p:nvGraphicFramePr>
        <p:xfrm>
          <a:off x="948192" y="2033588"/>
          <a:ext cx="10536238" cy="4233291"/>
        </p:xfrm>
        <a:graphic>
          <a:graphicData uri="http://schemas.openxmlformats.org/drawingml/2006/table">
            <a:tbl>
              <a:tblPr firstRow="1" bandRow="1">
                <a:tableStyleId>{5C22544A-7EE6-4342-B048-85BDC9FD1C3A}</a:tableStyleId>
              </a:tblPr>
              <a:tblGrid>
                <a:gridCol w="5268119">
                  <a:extLst>
                    <a:ext uri="{9D8B030D-6E8A-4147-A177-3AD203B41FA5}">
                      <a16:colId xmlns:a16="http://schemas.microsoft.com/office/drawing/2014/main" val="2889183231"/>
                    </a:ext>
                  </a:extLst>
                </a:gridCol>
                <a:gridCol w="5268119">
                  <a:extLst>
                    <a:ext uri="{9D8B030D-6E8A-4147-A177-3AD203B41FA5}">
                      <a16:colId xmlns:a16="http://schemas.microsoft.com/office/drawing/2014/main" val="1517092565"/>
                    </a:ext>
                  </a:extLst>
                </a:gridCol>
              </a:tblGrid>
              <a:tr h="647812">
                <a:tc>
                  <a:txBody>
                    <a:bodyPr/>
                    <a:lstStyle/>
                    <a:p>
                      <a:r>
                        <a:rPr lang="de-DE" sz="2000" dirty="0">
                          <a:latin typeface="Arial" panose="020B0604020202020204" pitchFamily="34" charset="0"/>
                          <a:cs typeface="Arial" panose="020B0604020202020204" pitchFamily="34" charset="0"/>
                        </a:rPr>
                        <a:t>B2.1 </a:t>
                      </a:r>
                      <a:r>
                        <a:rPr lang="de-DE" sz="2000" dirty="0" err="1">
                          <a:latin typeface="Arial" panose="020B0604020202020204" pitchFamily="34" charset="0"/>
                          <a:cs typeface="Arial" panose="020B0604020202020204" pitchFamily="34" charset="0"/>
                        </a:rPr>
                        <a:t>Solidarity</a:t>
                      </a:r>
                      <a:r>
                        <a:rPr lang="de-DE" sz="2000" dirty="0">
                          <a:latin typeface="Arial" panose="020B0604020202020204" pitchFamily="34" charset="0"/>
                          <a:cs typeface="Arial" panose="020B0604020202020204" pitchFamily="34" charset="0"/>
                        </a:rPr>
                        <a:t> and Common </a:t>
                      </a:r>
                      <a:r>
                        <a:rPr lang="de-DE" sz="2000" dirty="0" err="1">
                          <a:latin typeface="Arial" panose="020B0604020202020204" pitchFamily="34" charset="0"/>
                          <a:cs typeface="Arial" panose="020B0604020202020204" pitchFamily="34" charset="0"/>
                        </a:rPr>
                        <a:t>Good-oriente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us</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of</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funds</a:t>
                      </a:r>
                      <a:r>
                        <a:rPr lang="de-DE" sz="2000" baseline="0" dirty="0">
                          <a:latin typeface="Arial" panose="020B0604020202020204" pitchFamily="34" charset="0"/>
                          <a:cs typeface="Arial" panose="020B0604020202020204" pitchFamily="34" charset="0"/>
                        </a:rPr>
                        <a:t> </a:t>
                      </a:r>
                      <a:endParaRPr lang="de-DE" sz="2000" dirty="0">
                        <a:latin typeface="Arial" panose="020B0604020202020204" pitchFamily="34" charset="0"/>
                        <a:cs typeface="Arial" panose="020B0604020202020204" pitchFamily="34" charset="0"/>
                      </a:endParaRPr>
                    </a:p>
                  </a:txBody>
                  <a:tcPr>
                    <a:solidFill>
                      <a:srgbClr val="0093DD"/>
                    </a:solidFill>
                  </a:tcPr>
                </a:tc>
                <a:tc>
                  <a:txBody>
                    <a:bodyPr/>
                    <a:lstStyle/>
                    <a:p>
                      <a:r>
                        <a:rPr lang="de-DE" sz="2000" dirty="0">
                          <a:latin typeface="Arial" panose="020B0604020202020204" pitchFamily="34" charset="0"/>
                          <a:cs typeface="Arial" panose="020B0604020202020204" pitchFamily="34" charset="0"/>
                        </a:rPr>
                        <a:t>B2.2 Negative </a:t>
                      </a:r>
                      <a:r>
                        <a:rPr lang="de-DE" sz="2000" dirty="0" err="1">
                          <a:latin typeface="Arial" panose="020B0604020202020204" pitchFamily="34" charset="0"/>
                          <a:cs typeface="Arial" panose="020B0604020202020204" pitchFamily="34" charset="0"/>
                        </a:rPr>
                        <a:t>aspects</a:t>
                      </a:r>
                      <a:r>
                        <a:rPr lang="de-DE" sz="2000" dirty="0">
                          <a:latin typeface="Arial" panose="020B0604020202020204" pitchFamily="34" charset="0"/>
                          <a:cs typeface="Arial" panose="020B0604020202020204" pitchFamily="34" charset="0"/>
                        </a:rPr>
                        <a:t>: Unfair </a:t>
                      </a:r>
                      <a:r>
                        <a:rPr lang="de-DE" sz="2000" dirty="0" err="1">
                          <a:latin typeface="Arial" panose="020B0604020202020204" pitchFamily="34" charset="0"/>
                          <a:cs typeface="Arial" panose="020B0604020202020204" pitchFamily="34" charset="0"/>
                        </a:rPr>
                        <a:t>distribution</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of</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funds</a:t>
                      </a:r>
                      <a:r>
                        <a:rPr lang="de-DE" sz="2000" dirty="0">
                          <a:latin typeface="Arial" panose="020B0604020202020204" pitchFamily="34" charset="0"/>
                          <a:cs typeface="Arial" panose="020B0604020202020204" pitchFamily="34" charset="0"/>
                        </a:rPr>
                        <a:t> </a:t>
                      </a:r>
                    </a:p>
                  </a:txBody>
                  <a:tcPr>
                    <a:solidFill>
                      <a:srgbClr val="0093DD"/>
                    </a:solidFill>
                  </a:tcPr>
                </a:tc>
                <a:extLst>
                  <a:ext uri="{0D108BD9-81ED-4DB2-BD59-A6C34878D82A}">
                    <a16:rowId xmlns:a16="http://schemas.microsoft.com/office/drawing/2014/main" val="601435225"/>
                  </a:ext>
                </a:extLst>
              </a:tr>
              <a:tr h="3360171">
                <a:tc>
                  <a:txBody>
                    <a:bodyPr/>
                    <a:lstStyle/>
                    <a:p>
                      <a:pPr marL="180340">
                        <a:lnSpc>
                          <a:spcPct val="107000"/>
                        </a:lnSpc>
                        <a:spcAft>
                          <a:spcPts val="750"/>
                        </a:spcAft>
                      </a:pPr>
                      <a:r>
                        <a:rPr lang="en-GB" sz="2000" dirty="0">
                          <a:effectLst/>
                          <a:latin typeface="Arial" panose="020B0604020202020204" pitchFamily="34" charset="0"/>
                          <a:ea typeface="Times New Roman" panose="02020603050405020304" pitchFamily="18" charset="0"/>
                          <a:cs typeface="Arial" panose="020B0604020202020204" pitchFamily="34" charset="0"/>
                        </a:rPr>
                        <a:t>Operating surpluses used for: to secure the own future and a fair income for the shareholders </a:t>
                      </a:r>
                      <a:endParaRPr lang="de-DE" sz="2000" dirty="0">
                        <a:effectLst/>
                        <a:latin typeface="Arial" panose="020B0604020202020204" pitchFamily="34" charset="0"/>
                        <a:ea typeface="Calibri" panose="020F0502020204030204" pitchFamily="34" charset="0"/>
                        <a:cs typeface="Arial" panose="020B0604020202020204" pitchFamily="34" charset="0"/>
                      </a:endParaRPr>
                    </a:p>
                    <a:p>
                      <a:pPr indent="180340">
                        <a:lnSpc>
                          <a:spcPct val="107000"/>
                        </a:lnSpc>
                        <a:spcAft>
                          <a:spcPts val="0"/>
                        </a:spcAft>
                      </a:pPr>
                      <a:r>
                        <a:rPr lang="en-GB" sz="2000" dirty="0">
                          <a:effectLst/>
                          <a:latin typeface="Arial" panose="020B0604020202020204" pitchFamily="34" charset="0"/>
                          <a:ea typeface="Times New Roman" panose="02020603050405020304" pitchFamily="18" charset="0"/>
                          <a:cs typeface="Arial" panose="020B0604020202020204" pitchFamily="34" charset="0"/>
                        </a:rPr>
                        <a:t>Questions for the organisation e.g.:</a:t>
                      </a:r>
                      <a:endParaRPr lang="de-DE" sz="20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spcAft>
                          <a:spcPts val="750"/>
                        </a:spcAft>
                        <a:buFont typeface="Courier New" panose="02070309020205020404" pitchFamily="49" charset="0"/>
                        <a:buChar char="o"/>
                      </a:pPr>
                      <a:r>
                        <a:rPr lang="en-GB" sz="2000" dirty="0">
                          <a:effectLst/>
                          <a:latin typeface="Arial" panose="020B0604020202020204" pitchFamily="34" charset="0"/>
                          <a:ea typeface="Times New Roman" panose="02020603050405020304" pitchFamily="18" charset="0"/>
                          <a:cs typeface="Arial" panose="020B0604020202020204" pitchFamily="34" charset="0"/>
                        </a:rPr>
                        <a:t>What investment expenditures are necessary to secure the company´s future? </a:t>
                      </a:r>
                    </a:p>
                    <a:p>
                      <a:pPr marL="742950" lvl="1" indent="-285750">
                        <a:lnSpc>
                          <a:spcPct val="107000"/>
                        </a:lnSpc>
                        <a:spcAft>
                          <a:spcPts val="750"/>
                        </a:spcAft>
                        <a:buFont typeface="Courier New" panose="02070309020205020404" pitchFamily="49" charset="0"/>
                        <a:buChar char="o"/>
                      </a:pPr>
                      <a:r>
                        <a:rPr lang="en-GB" sz="20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And how much coverage and additional risk provision are available? </a:t>
                      </a:r>
                      <a:endParaRPr lang="de-DE" sz="2000" dirty="0">
                        <a:latin typeface="Arial" panose="020B0604020202020204" pitchFamily="34" charset="0"/>
                        <a:cs typeface="Arial" panose="020B0604020202020204" pitchFamily="34" charset="0"/>
                      </a:endParaRPr>
                    </a:p>
                  </a:txBody>
                  <a:tcPr>
                    <a:solidFill>
                      <a:srgbClr val="0093DD">
                        <a:alpha val="9804"/>
                      </a:srgbClr>
                    </a:solidFill>
                  </a:tcPr>
                </a:tc>
                <a:tc>
                  <a:txBody>
                    <a:bodyPr/>
                    <a:lstStyle/>
                    <a:p>
                      <a:pPr marL="180340">
                        <a:lnSpc>
                          <a:spcPct val="107000"/>
                        </a:lnSpc>
                        <a:spcAft>
                          <a:spcPts val="750"/>
                        </a:spcAft>
                      </a:pPr>
                      <a:r>
                        <a:rPr lang="en-GB" sz="2000" dirty="0">
                          <a:effectLst/>
                          <a:latin typeface="Arial" panose="020B0604020202020204" pitchFamily="34" charset="0"/>
                          <a:ea typeface="Times New Roman" panose="02020603050405020304" pitchFamily="18" charset="0"/>
                          <a:cs typeface="Arial" panose="020B0604020202020204" pitchFamily="34" charset="0"/>
                        </a:rPr>
                        <a:t>Examples of unfair distribution: job cuts or relocation of a whole workplace, distribution of double-digit dividends on shares on non-active members</a:t>
                      </a:r>
                      <a:endParaRPr lang="de-DE" sz="2000" dirty="0">
                        <a:effectLst/>
                        <a:latin typeface="Arial" panose="020B0604020202020204" pitchFamily="34" charset="0"/>
                        <a:ea typeface="Calibri" panose="020F0502020204030204" pitchFamily="34" charset="0"/>
                        <a:cs typeface="Arial" panose="020B0604020202020204" pitchFamily="34" charset="0"/>
                      </a:endParaRPr>
                    </a:p>
                    <a:p>
                      <a:pPr indent="180340">
                        <a:lnSpc>
                          <a:spcPct val="107000"/>
                        </a:lnSpc>
                        <a:spcAft>
                          <a:spcPts val="0"/>
                        </a:spcAft>
                      </a:pPr>
                      <a:r>
                        <a:rPr lang="en-GB" sz="2000" dirty="0">
                          <a:effectLst/>
                          <a:latin typeface="Arial" panose="020B0604020202020204" pitchFamily="34" charset="0"/>
                          <a:ea typeface="Times New Roman" panose="02020603050405020304" pitchFamily="18" charset="0"/>
                          <a:cs typeface="Arial" panose="020B0604020202020204" pitchFamily="34" charset="0"/>
                        </a:rPr>
                        <a:t>Questions for the organisation e.g.:</a:t>
                      </a:r>
                      <a:endParaRPr lang="de-DE" sz="20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spcAft>
                          <a:spcPts val="750"/>
                        </a:spcAft>
                        <a:buFont typeface="Courier New" panose="02070309020205020404" pitchFamily="49" charset="0"/>
                        <a:buChar char="o"/>
                      </a:pPr>
                      <a:r>
                        <a:rPr lang="en-GB" sz="2000" dirty="0">
                          <a:effectLst/>
                          <a:latin typeface="Arial" panose="020B0604020202020204" pitchFamily="34" charset="0"/>
                          <a:ea typeface="Times New Roman" panose="02020603050405020304" pitchFamily="18" charset="0"/>
                          <a:cs typeface="Arial" panose="020B0604020202020204" pitchFamily="34" charset="0"/>
                        </a:rPr>
                        <a:t>Why was a location moved or even closed despite being in profit? </a:t>
                      </a:r>
                      <a:endParaRPr lang="de-DE" sz="20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spcAft>
                          <a:spcPts val="750"/>
                        </a:spcAft>
                        <a:buFont typeface="Courier New" panose="02070309020205020404" pitchFamily="49" charset="0"/>
                        <a:buChar char="o"/>
                      </a:pPr>
                      <a:r>
                        <a:rPr lang="en-GB" sz="2000" dirty="0">
                          <a:effectLst/>
                          <a:latin typeface="Arial" panose="020B0604020202020204" pitchFamily="34" charset="0"/>
                          <a:ea typeface="Times New Roman" panose="02020603050405020304" pitchFamily="18" charset="0"/>
                          <a:cs typeface="Arial" panose="020B0604020202020204" pitchFamily="34" charset="0"/>
                        </a:rPr>
                        <a:t>What is the reason for jobs being reduced in the organisation despite stable profits?</a:t>
                      </a:r>
                      <a:endParaRPr lang="de-DE" sz="2000" dirty="0">
                        <a:latin typeface="Arial" panose="020B0604020202020204" pitchFamily="34" charset="0"/>
                        <a:cs typeface="Arial" panose="020B0604020202020204" pitchFamily="34" charset="0"/>
                      </a:endParaRPr>
                    </a:p>
                  </a:txBody>
                  <a:tcPr>
                    <a:solidFill>
                      <a:srgbClr val="0093DD">
                        <a:alpha val="9804"/>
                      </a:srgbClr>
                    </a:solidFill>
                  </a:tcPr>
                </a:tc>
                <a:extLst>
                  <a:ext uri="{0D108BD9-81ED-4DB2-BD59-A6C34878D82A}">
                    <a16:rowId xmlns:a16="http://schemas.microsoft.com/office/drawing/2014/main" val="1110369358"/>
                  </a:ext>
                </a:extLst>
              </a:tr>
            </a:tbl>
          </a:graphicData>
        </a:graphic>
      </p:graphicFrame>
    </p:spTree>
    <p:extLst>
      <p:ext uri="{BB962C8B-B14F-4D97-AF65-F5344CB8AC3E}">
        <p14:creationId xmlns:p14="http://schemas.microsoft.com/office/powerpoint/2010/main" val="244353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Arial" panose="020B0604020202020204" pitchFamily="34" charset="0"/>
                <a:cs typeface="Arial" panose="020B0604020202020204" pitchFamily="34" charset="0"/>
              </a:rPr>
              <a:t>C3: Environmental </a:t>
            </a:r>
            <a:r>
              <a:rPr lang="de-DE" dirty="0" err="1">
                <a:latin typeface="Arial" panose="020B0604020202020204" pitchFamily="34" charset="0"/>
                <a:cs typeface="Arial" panose="020B0604020202020204" pitchFamily="34" charset="0"/>
              </a:rPr>
              <a:t>friendly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behaviour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staff</a:t>
            </a:r>
            <a:r>
              <a:rPr lang="de-DE" dirty="0">
                <a:latin typeface="Arial" panose="020B0604020202020204" pitchFamily="34" charset="0"/>
                <a:cs typeface="Arial" panose="020B0604020202020204" pitchFamily="34" charset="0"/>
              </a:rPr>
              <a:t> </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1087533712"/>
              </p:ext>
            </p:extLst>
          </p:nvPr>
        </p:nvGraphicFramePr>
        <p:xfrm>
          <a:off x="817581" y="2148286"/>
          <a:ext cx="10690700" cy="3749040"/>
        </p:xfrm>
        <a:graphic>
          <a:graphicData uri="http://schemas.openxmlformats.org/drawingml/2006/table">
            <a:tbl>
              <a:tblPr firstRow="1" bandRow="1">
                <a:tableStyleId>{5C22544A-7EE6-4342-B048-85BDC9FD1C3A}</a:tableStyleId>
              </a:tblPr>
              <a:tblGrid>
                <a:gridCol w="2672675">
                  <a:extLst>
                    <a:ext uri="{9D8B030D-6E8A-4147-A177-3AD203B41FA5}">
                      <a16:colId xmlns:a16="http://schemas.microsoft.com/office/drawing/2014/main" val="1404138741"/>
                    </a:ext>
                  </a:extLst>
                </a:gridCol>
                <a:gridCol w="2672675">
                  <a:extLst>
                    <a:ext uri="{9D8B030D-6E8A-4147-A177-3AD203B41FA5}">
                      <a16:colId xmlns:a16="http://schemas.microsoft.com/office/drawing/2014/main" val="2988613738"/>
                    </a:ext>
                  </a:extLst>
                </a:gridCol>
                <a:gridCol w="2672675">
                  <a:extLst>
                    <a:ext uri="{9D8B030D-6E8A-4147-A177-3AD203B41FA5}">
                      <a16:colId xmlns:a16="http://schemas.microsoft.com/office/drawing/2014/main" val="1044514102"/>
                    </a:ext>
                  </a:extLst>
                </a:gridCol>
                <a:gridCol w="2672675">
                  <a:extLst>
                    <a:ext uri="{9D8B030D-6E8A-4147-A177-3AD203B41FA5}">
                      <a16:colId xmlns:a16="http://schemas.microsoft.com/office/drawing/2014/main" val="460535776"/>
                    </a:ext>
                  </a:extLst>
                </a:gridCol>
              </a:tblGrid>
              <a:tr h="370840">
                <a:tc>
                  <a:txBody>
                    <a:bodyPr/>
                    <a:lstStyle/>
                    <a:p>
                      <a:r>
                        <a:rPr lang="de-DE" sz="1800" dirty="0">
                          <a:latin typeface="Arial" panose="020B0604020202020204" pitchFamily="34" charset="0"/>
                          <a:cs typeface="Arial" panose="020B0604020202020204" pitchFamily="34" charset="0"/>
                        </a:rPr>
                        <a:t>C3.1 Food </a:t>
                      </a:r>
                      <a:r>
                        <a:rPr lang="de-DE" sz="1800" dirty="0" err="1">
                          <a:latin typeface="Arial" panose="020B0604020202020204" pitchFamily="34" charset="0"/>
                          <a:cs typeface="Arial" panose="020B0604020202020204" pitchFamily="34" charset="0"/>
                        </a:rPr>
                        <a:t>during</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work</a:t>
                      </a:r>
                      <a:r>
                        <a:rPr lang="de-DE" sz="1800" baseline="0" dirty="0">
                          <a:latin typeface="Arial" panose="020B0604020202020204" pitchFamily="34" charset="0"/>
                          <a:cs typeface="Arial" panose="020B0604020202020204" pitchFamily="34" charset="0"/>
                        </a:rPr>
                        <a:t> </a:t>
                      </a:r>
                      <a:r>
                        <a:rPr lang="de-DE" sz="1800" baseline="0" dirty="0" err="1">
                          <a:latin typeface="Arial" panose="020B0604020202020204" pitchFamily="34" charset="0"/>
                          <a:cs typeface="Arial" panose="020B0604020202020204" pitchFamily="34" charset="0"/>
                        </a:rPr>
                        <a:t>hours</a:t>
                      </a:r>
                      <a:r>
                        <a:rPr lang="de-DE" sz="1800" baseline="0" dirty="0">
                          <a:latin typeface="Arial" panose="020B0604020202020204" pitchFamily="34"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a:txBody>
                  <a:tcPr>
                    <a:solidFill>
                      <a:srgbClr val="0093DD"/>
                    </a:solidFill>
                  </a:tcPr>
                </a:tc>
                <a:tc>
                  <a:txBody>
                    <a:bodyPr/>
                    <a:lstStyle/>
                    <a:p>
                      <a:r>
                        <a:rPr lang="de-DE" sz="1800" dirty="0">
                          <a:latin typeface="Arial" panose="020B0604020202020204" pitchFamily="34" charset="0"/>
                          <a:cs typeface="Arial" panose="020B0604020202020204" pitchFamily="34" charset="0"/>
                        </a:rPr>
                        <a:t>C3.2</a:t>
                      </a:r>
                      <a:r>
                        <a:rPr lang="de-DE" sz="1800" baseline="0" dirty="0">
                          <a:latin typeface="Arial" panose="020B0604020202020204" pitchFamily="34" charset="0"/>
                          <a:cs typeface="Arial" panose="020B0604020202020204" pitchFamily="34" charset="0"/>
                        </a:rPr>
                        <a:t> Travel </a:t>
                      </a:r>
                      <a:r>
                        <a:rPr lang="de-DE" sz="1800" baseline="0" dirty="0" err="1">
                          <a:latin typeface="Arial" panose="020B0604020202020204" pitchFamily="34" charset="0"/>
                          <a:cs typeface="Arial" panose="020B0604020202020204" pitchFamily="34" charset="0"/>
                        </a:rPr>
                        <a:t>to</a:t>
                      </a:r>
                      <a:r>
                        <a:rPr lang="de-DE" sz="1800" baseline="0" dirty="0">
                          <a:latin typeface="Arial" panose="020B0604020202020204" pitchFamily="34" charset="0"/>
                          <a:cs typeface="Arial" panose="020B0604020202020204" pitchFamily="34" charset="0"/>
                        </a:rPr>
                        <a:t> </a:t>
                      </a:r>
                      <a:r>
                        <a:rPr lang="de-DE" sz="1800" baseline="0" dirty="0" err="1">
                          <a:latin typeface="Arial" panose="020B0604020202020204" pitchFamily="34" charset="0"/>
                          <a:cs typeface="Arial" panose="020B0604020202020204" pitchFamily="34" charset="0"/>
                        </a:rPr>
                        <a:t>work</a:t>
                      </a:r>
                      <a:r>
                        <a:rPr lang="de-DE" sz="1800" baseline="0" dirty="0">
                          <a:latin typeface="Arial" panose="020B0604020202020204" pitchFamily="34"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a:txBody>
                  <a:tcPr>
                    <a:solidFill>
                      <a:srgbClr val="0093DD"/>
                    </a:solidFill>
                  </a:tcPr>
                </a:tc>
                <a:tc>
                  <a:txBody>
                    <a:bodyPr/>
                    <a:lstStyle/>
                    <a:p>
                      <a:r>
                        <a:rPr lang="de-DE" sz="1800" dirty="0">
                          <a:latin typeface="Arial" panose="020B0604020202020204" pitchFamily="34" charset="0"/>
                          <a:cs typeface="Arial" panose="020B0604020202020204" pitchFamily="34" charset="0"/>
                        </a:rPr>
                        <a:t>C3.3</a:t>
                      </a:r>
                      <a:r>
                        <a:rPr lang="de-DE" sz="1800" baseline="0" dirty="0">
                          <a:latin typeface="Arial" panose="020B0604020202020204" pitchFamily="34" charset="0"/>
                          <a:cs typeface="Arial" panose="020B0604020202020204" pitchFamily="34" charset="0"/>
                        </a:rPr>
                        <a:t> Organisation </a:t>
                      </a:r>
                      <a:r>
                        <a:rPr lang="de-DE" sz="1800" baseline="0" dirty="0" err="1">
                          <a:latin typeface="Arial" panose="020B0604020202020204" pitchFamily="34" charset="0"/>
                          <a:cs typeface="Arial" panose="020B0604020202020204" pitchFamily="34" charset="0"/>
                        </a:rPr>
                        <a:t>culture</a:t>
                      </a:r>
                      <a:r>
                        <a:rPr lang="de-DE" sz="1800" baseline="0" dirty="0">
                          <a:latin typeface="Arial" panose="020B0604020202020204" pitchFamily="34" charset="0"/>
                          <a:cs typeface="Arial" panose="020B0604020202020204" pitchFamily="34" charset="0"/>
                        </a:rPr>
                        <a:t>, </a:t>
                      </a:r>
                      <a:r>
                        <a:rPr lang="de-DE" sz="1800" baseline="0" dirty="0" err="1">
                          <a:latin typeface="Arial" panose="020B0604020202020204" pitchFamily="34" charset="0"/>
                          <a:cs typeface="Arial" panose="020B0604020202020204" pitchFamily="34" charset="0"/>
                        </a:rPr>
                        <a:t>cultivating</a:t>
                      </a:r>
                      <a:r>
                        <a:rPr lang="de-DE" sz="1800" baseline="0" dirty="0">
                          <a:latin typeface="Arial" panose="020B0604020202020204" pitchFamily="34" charset="0"/>
                          <a:cs typeface="Arial" panose="020B0604020202020204" pitchFamily="34" charset="0"/>
                        </a:rPr>
                        <a:t> </a:t>
                      </a:r>
                      <a:r>
                        <a:rPr lang="de-DE" sz="1800" baseline="0" dirty="0" err="1">
                          <a:latin typeface="Arial" panose="020B0604020202020204" pitchFamily="34" charset="0"/>
                          <a:cs typeface="Arial" panose="020B0604020202020204" pitchFamily="34" charset="0"/>
                        </a:rPr>
                        <a:t>awareness</a:t>
                      </a:r>
                      <a:r>
                        <a:rPr lang="de-DE" sz="1800" baseline="0" dirty="0">
                          <a:latin typeface="Arial" panose="020B0604020202020204" pitchFamily="34" charset="0"/>
                          <a:cs typeface="Arial" panose="020B0604020202020204" pitchFamily="34" charset="0"/>
                        </a:rPr>
                        <a:t> </a:t>
                      </a:r>
                      <a:r>
                        <a:rPr lang="de-DE" sz="1800" baseline="0" dirty="0" err="1">
                          <a:latin typeface="Arial" panose="020B0604020202020204" pitchFamily="34" charset="0"/>
                          <a:cs typeface="Arial" panose="020B0604020202020204" pitchFamily="34" charset="0"/>
                        </a:rPr>
                        <a:t>for</a:t>
                      </a:r>
                      <a:r>
                        <a:rPr lang="de-DE" sz="1800" baseline="0" dirty="0">
                          <a:latin typeface="Arial" panose="020B0604020202020204" pitchFamily="34" charset="0"/>
                          <a:cs typeface="Arial" panose="020B0604020202020204" pitchFamily="34" charset="0"/>
                        </a:rPr>
                        <a:t>  </a:t>
                      </a:r>
                      <a:r>
                        <a:rPr lang="de-DE" sz="1800" baseline="0" dirty="0" err="1">
                          <a:latin typeface="Arial" panose="020B0604020202020204" pitchFamily="34" charset="0"/>
                          <a:cs typeface="Arial" panose="020B0604020202020204" pitchFamily="34" charset="0"/>
                        </a:rPr>
                        <a:t>environmentally-friendly</a:t>
                      </a:r>
                      <a:r>
                        <a:rPr lang="de-DE" sz="1800" baseline="0" dirty="0">
                          <a:latin typeface="Arial" panose="020B0604020202020204" pitchFamily="34" charset="0"/>
                          <a:cs typeface="Arial" panose="020B0604020202020204" pitchFamily="34" charset="0"/>
                        </a:rPr>
                        <a:t> </a:t>
                      </a:r>
                      <a:r>
                        <a:rPr lang="de-DE" sz="1800" baseline="0" dirty="0" err="1">
                          <a:latin typeface="Arial" panose="020B0604020202020204" pitchFamily="34" charset="0"/>
                          <a:cs typeface="Arial" panose="020B0604020202020204" pitchFamily="34" charset="0"/>
                        </a:rPr>
                        <a:t>approach</a:t>
                      </a:r>
                      <a:r>
                        <a:rPr lang="de-DE" sz="1800" baseline="0" dirty="0">
                          <a:latin typeface="Arial" panose="020B0604020202020204" pitchFamily="34"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a:txBody>
                  <a:tcPr>
                    <a:solidFill>
                      <a:srgbClr val="0093DD"/>
                    </a:solidFill>
                  </a:tcPr>
                </a:tc>
                <a:tc>
                  <a:txBody>
                    <a:bodyPr/>
                    <a:lstStyle/>
                    <a:p>
                      <a:r>
                        <a:rPr lang="en-US" sz="1800" dirty="0">
                          <a:latin typeface="Arial" panose="020B0604020202020204" pitchFamily="34" charset="0"/>
                          <a:cs typeface="Arial" panose="020B0604020202020204" pitchFamily="34" charset="0"/>
                        </a:rPr>
                        <a:t>C3.4 Negative aspect: guidance on waste / environmentally damaging practices </a:t>
                      </a:r>
                      <a:endParaRPr lang="de-DE" sz="1800" dirty="0">
                        <a:latin typeface="Arial" panose="020B0604020202020204" pitchFamily="34" charset="0"/>
                        <a:cs typeface="Arial" panose="020B0604020202020204" pitchFamily="34" charset="0"/>
                      </a:endParaRPr>
                    </a:p>
                  </a:txBody>
                  <a:tcPr>
                    <a:solidFill>
                      <a:srgbClr val="0093DD"/>
                    </a:solidFill>
                  </a:tcPr>
                </a:tc>
                <a:extLst>
                  <a:ext uri="{0D108BD9-81ED-4DB2-BD59-A6C34878D82A}">
                    <a16:rowId xmlns:a16="http://schemas.microsoft.com/office/drawing/2014/main" val="18548609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Arial" panose="020B0604020202020204" pitchFamily="34" charset="0"/>
                          <a:ea typeface="+mn-ea"/>
                          <a:cs typeface="Arial" panose="020B0604020202020204" pitchFamily="34" charset="0"/>
                        </a:rPr>
                        <a:t>Changes in awareness of ecological contexts and impulses for new eating habits </a:t>
                      </a:r>
                      <a:endParaRPr lang="de-DE" sz="1800" kern="1200" dirty="0">
                        <a:solidFill>
                          <a:schemeClr val="dk1"/>
                        </a:solidFill>
                        <a:effectLst/>
                        <a:latin typeface="Arial" panose="020B0604020202020204" pitchFamily="34" charset="0"/>
                        <a:ea typeface="+mn-ea"/>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txBody>
                  <a:tcPr>
                    <a:solidFill>
                      <a:srgbClr val="0093DD">
                        <a:alpha val="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Arial" panose="020B0604020202020204" pitchFamily="34" charset="0"/>
                          <a:ea typeface="+mn-ea"/>
                          <a:cs typeface="Arial" panose="020B0604020202020204" pitchFamily="34" charset="0"/>
                        </a:rPr>
                        <a:t>Work-related travel:  significant factor in reducing CO</a:t>
                      </a:r>
                      <a:r>
                        <a:rPr lang="en-GB" sz="1800" kern="1200" baseline="-25000" dirty="0">
                          <a:solidFill>
                            <a:schemeClr val="dk1"/>
                          </a:solidFill>
                          <a:effectLst/>
                          <a:latin typeface="Arial" panose="020B0604020202020204" pitchFamily="34" charset="0"/>
                          <a:ea typeface="+mn-ea"/>
                          <a:cs typeface="Arial" panose="020B0604020202020204" pitchFamily="34" charset="0"/>
                        </a:rPr>
                        <a:t>2 </a:t>
                      </a:r>
                      <a:r>
                        <a:rPr lang="en-GB" sz="1800" kern="1200" dirty="0">
                          <a:solidFill>
                            <a:schemeClr val="dk1"/>
                          </a:solidFill>
                          <a:effectLst/>
                          <a:latin typeface="Arial" panose="020B0604020202020204" pitchFamily="34" charset="0"/>
                          <a:ea typeface="+mn-ea"/>
                          <a:cs typeface="Arial" panose="020B0604020202020204" pitchFamily="34" charset="0"/>
                        </a:rPr>
                        <a:t>emissions </a:t>
                      </a:r>
                      <a:endParaRPr lang="de-DE" sz="1800" kern="1200" dirty="0">
                        <a:solidFill>
                          <a:schemeClr val="dk1"/>
                        </a:solidFill>
                        <a:effectLst/>
                        <a:latin typeface="Arial" panose="020B0604020202020204" pitchFamily="34" charset="0"/>
                        <a:ea typeface="+mn-ea"/>
                        <a:cs typeface="Arial" panose="020B0604020202020204" pitchFamily="34" charset="0"/>
                      </a:endParaRPr>
                    </a:p>
                    <a:p>
                      <a:endParaRPr lang="de-DE" sz="1800" dirty="0">
                        <a:latin typeface="Arial" panose="020B0604020202020204" pitchFamily="34" charset="0"/>
                        <a:cs typeface="Arial" panose="020B0604020202020204" pitchFamily="34" charset="0"/>
                      </a:endParaRPr>
                    </a:p>
                  </a:txBody>
                  <a:tcPr>
                    <a:solidFill>
                      <a:srgbClr val="0093DD">
                        <a:alpha val="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Arial" panose="020B0604020202020204" pitchFamily="34" charset="0"/>
                          <a:ea typeface="+mn-ea"/>
                          <a:cs typeface="Arial" panose="020B0604020202020204" pitchFamily="34" charset="0"/>
                        </a:rPr>
                        <a:t>Establishing environmentally-friendly behaviour: knowledge, guidance and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Arial" panose="020B0604020202020204" pitchFamily="34" charset="0"/>
                          <a:ea typeface="+mn-ea"/>
                          <a:cs typeface="Arial" panose="020B0604020202020204" pitchFamily="34" charset="0"/>
                        </a:rPr>
                        <a:t>In-house concept of environmentally-friendly behaviour</a:t>
                      </a:r>
                      <a:endParaRPr lang="de-DE" sz="1800" dirty="0">
                        <a:latin typeface="Arial" panose="020B0604020202020204" pitchFamily="34" charset="0"/>
                        <a:cs typeface="Arial" panose="020B0604020202020204" pitchFamily="34" charset="0"/>
                      </a:endParaRPr>
                    </a:p>
                  </a:txBody>
                  <a:tcPr>
                    <a:solidFill>
                      <a:srgbClr val="0093DD">
                        <a:alpha val="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Arial" panose="020B0604020202020204" pitchFamily="34" charset="0"/>
                          <a:ea typeface="+mn-ea"/>
                          <a:cs typeface="Arial" panose="020B0604020202020204" pitchFamily="34" charset="0"/>
                        </a:rPr>
                        <a:t>Environmentally harmful practices or a waste of resources: negative for society </a:t>
                      </a:r>
                      <a:endParaRPr lang="de-DE" sz="1800" kern="1200" dirty="0">
                        <a:solidFill>
                          <a:schemeClr val="dk1"/>
                        </a:solidFill>
                        <a:effectLst/>
                        <a:latin typeface="Arial" panose="020B0604020202020204" pitchFamily="34" charset="0"/>
                        <a:ea typeface="+mn-ea"/>
                        <a:cs typeface="Arial" panose="020B0604020202020204" pitchFamily="34" charset="0"/>
                      </a:endParaRPr>
                    </a:p>
                    <a:p>
                      <a:endParaRPr lang="de-DE" sz="1800" dirty="0">
                        <a:latin typeface="Arial" panose="020B0604020202020204" pitchFamily="34" charset="0"/>
                        <a:cs typeface="Arial" panose="020B0604020202020204" pitchFamily="34" charset="0"/>
                      </a:endParaRPr>
                    </a:p>
                  </a:txBody>
                  <a:tcPr>
                    <a:solidFill>
                      <a:srgbClr val="0093DD">
                        <a:alpha val="9804"/>
                      </a:srgbClr>
                    </a:solidFill>
                  </a:tcPr>
                </a:tc>
                <a:extLst>
                  <a:ext uri="{0D108BD9-81ED-4DB2-BD59-A6C34878D82A}">
                    <a16:rowId xmlns:a16="http://schemas.microsoft.com/office/drawing/2014/main" val="2234393005"/>
                  </a:ext>
                </a:extLst>
              </a:tr>
            </a:tbl>
          </a:graphicData>
        </a:graphic>
      </p:graphicFrame>
    </p:spTree>
    <p:extLst>
      <p:ext uri="{BB962C8B-B14F-4D97-AF65-F5344CB8AC3E}">
        <p14:creationId xmlns:p14="http://schemas.microsoft.com/office/powerpoint/2010/main" val="32594527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Arial" panose="020B0604020202020204" pitchFamily="34" charset="0"/>
                <a:cs typeface="Arial" panose="020B0604020202020204" pitchFamily="34" charset="0"/>
              </a:rPr>
              <a:t>D4: </a:t>
            </a:r>
            <a:r>
              <a:rPr lang="en-GB" dirty="0">
                <a:latin typeface="Arial" panose="020B0604020202020204" pitchFamily="34" charset="0"/>
                <a:cs typeface="Arial" panose="020B0604020202020204" pitchFamily="34" charset="0"/>
              </a:rPr>
              <a:t>Customer participation and product transparency </a:t>
            </a:r>
            <a:endParaRPr lang="de-DE" dirty="0">
              <a:latin typeface="Arial" panose="020B0604020202020204" pitchFamily="34" charset="0"/>
              <a:cs typeface="Arial" panose="020B0604020202020204" pitchFamily="34" charset="0"/>
            </a:endParaRP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166843504"/>
              </p:ext>
            </p:extLst>
          </p:nvPr>
        </p:nvGraphicFramePr>
        <p:xfrm>
          <a:off x="982951" y="2009965"/>
          <a:ext cx="10564236" cy="4023360"/>
        </p:xfrm>
        <a:graphic>
          <a:graphicData uri="http://schemas.openxmlformats.org/drawingml/2006/table">
            <a:tbl>
              <a:tblPr firstRow="1" bandRow="1">
                <a:tableStyleId>{5C22544A-7EE6-4342-B048-85BDC9FD1C3A}</a:tableStyleId>
              </a:tblPr>
              <a:tblGrid>
                <a:gridCol w="3521412">
                  <a:extLst>
                    <a:ext uri="{9D8B030D-6E8A-4147-A177-3AD203B41FA5}">
                      <a16:colId xmlns:a16="http://schemas.microsoft.com/office/drawing/2014/main" val="1404138741"/>
                    </a:ext>
                  </a:extLst>
                </a:gridCol>
                <a:gridCol w="3521412">
                  <a:extLst>
                    <a:ext uri="{9D8B030D-6E8A-4147-A177-3AD203B41FA5}">
                      <a16:colId xmlns:a16="http://schemas.microsoft.com/office/drawing/2014/main" val="2988613738"/>
                    </a:ext>
                  </a:extLst>
                </a:gridCol>
                <a:gridCol w="3521412">
                  <a:extLst>
                    <a:ext uri="{9D8B030D-6E8A-4147-A177-3AD203B41FA5}">
                      <a16:colId xmlns:a16="http://schemas.microsoft.com/office/drawing/2014/main" val="1044514102"/>
                    </a:ext>
                  </a:extLst>
                </a:gridCol>
              </a:tblGrid>
              <a:tr h="370840">
                <a:tc>
                  <a:txBody>
                    <a:bodyPr/>
                    <a:lstStyle/>
                    <a:p>
                      <a:r>
                        <a:rPr lang="en-US" sz="1800" dirty="0">
                          <a:latin typeface="Arial" panose="020B0604020202020204" pitchFamily="34" charset="0"/>
                          <a:cs typeface="Arial" panose="020B0604020202020204" pitchFamily="34" charset="0"/>
                        </a:rPr>
                        <a:t>D4.1 Customer participation, joint product development and market research </a:t>
                      </a:r>
                      <a:endParaRPr lang="de-DE" sz="1800" dirty="0">
                        <a:latin typeface="Arial" panose="020B0604020202020204" pitchFamily="34" charset="0"/>
                        <a:cs typeface="Arial" panose="020B0604020202020204" pitchFamily="34" charset="0"/>
                      </a:endParaRPr>
                    </a:p>
                  </a:txBody>
                  <a:tcPr>
                    <a:solidFill>
                      <a:srgbClr val="0093DD"/>
                    </a:solidFill>
                  </a:tcPr>
                </a:tc>
                <a:tc>
                  <a:txBody>
                    <a:bodyPr/>
                    <a:lstStyle/>
                    <a:p>
                      <a:r>
                        <a:rPr lang="de-DE" sz="1800" dirty="0">
                          <a:latin typeface="Arial" panose="020B0604020202020204" pitchFamily="34" charset="0"/>
                          <a:cs typeface="Arial" panose="020B0604020202020204" pitchFamily="34" charset="0"/>
                        </a:rPr>
                        <a:t>D4.2 </a:t>
                      </a:r>
                      <a:r>
                        <a:rPr lang="de-DE" sz="1800" dirty="0" err="1">
                          <a:latin typeface="Arial" panose="020B0604020202020204" pitchFamily="34" charset="0"/>
                          <a:cs typeface="Arial" panose="020B0604020202020204" pitchFamily="34" charset="0"/>
                        </a:rPr>
                        <a:t>Product</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transparency</a:t>
                      </a:r>
                      <a:r>
                        <a:rPr lang="de-DE" sz="1800" dirty="0">
                          <a:latin typeface="Arial" panose="020B0604020202020204" pitchFamily="34" charset="0"/>
                          <a:cs typeface="Arial" panose="020B0604020202020204" pitchFamily="34" charset="0"/>
                        </a:rPr>
                        <a:t> </a:t>
                      </a:r>
                    </a:p>
                  </a:txBody>
                  <a:tcPr>
                    <a:solidFill>
                      <a:srgbClr val="0093DD"/>
                    </a:solidFill>
                  </a:tcPr>
                </a:tc>
                <a:tc>
                  <a:txBody>
                    <a:bodyPr/>
                    <a:lstStyle/>
                    <a:p>
                      <a:r>
                        <a:rPr lang="en-US" sz="1800" dirty="0">
                          <a:latin typeface="Arial" panose="020B0604020202020204" pitchFamily="34" charset="0"/>
                          <a:cs typeface="Arial" panose="020B0604020202020204" pitchFamily="34" charset="0"/>
                        </a:rPr>
                        <a:t>D4.3 Negative aspect: non-disclosure of hazardous substances </a:t>
                      </a:r>
                      <a:endParaRPr lang="de-DE" sz="1800" dirty="0">
                        <a:latin typeface="Arial" panose="020B0604020202020204" pitchFamily="34" charset="0"/>
                        <a:cs typeface="Arial" panose="020B0604020202020204" pitchFamily="34" charset="0"/>
                      </a:endParaRPr>
                    </a:p>
                  </a:txBody>
                  <a:tcPr>
                    <a:solidFill>
                      <a:srgbClr val="0093DD"/>
                    </a:solidFill>
                  </a:tcPr>
                </a:tc>
                <a:extLst>
                  <a:ext uri="{0D108BD9-81ED-4DB2-BD59-A6C34878D82A}">
                    <a16:rowId xmlns:a16="http://schemas.microsoft.com/office/drawing/2014/main" val="1854860953"/>
                  </a:ext>
                </a:extLst>
              </a:tr>
              <a:tr h="370840">
                <a:tc>
                  <a:txBody>
                    <a:bodyPr/>
                    <a:lstStyle/>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participation of customers: unfiltered communication right up to the management level</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participatory approach to product development and market research: customers contribute with ideas and wishes </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special attention: products that successfully fulfil sustainability criteria</a:t>
                      </a:r>
                      <a:endParaRPr lang="de-DE" sz="1800" dirty="0">
                        <a:latin typeface="Arial" panose="020B0604020202020204" pitchFamily="34" charset="0"/>
                        <a:cs typeface="Arial" panose="020B0604020202020204" pitchFamily="34" charset="0"/>
                      </a:endParaRPr>
                    </a:p>
                  </a:txBody>
                  <a:tcPr>
                    <a:solidFill>
                      <a:srgbClr val="0093DD">
                        <a:alpha val="9804"/>
                      </a:srgbClr>
                    </a:solidFill>
                  </a:tcPr>
                </a:tc>
                <a:tc>
                  <a:txBody>
                    <a:bodyPr/>
                    <a:lstStyle/>
                    <a:p>
                      <a:r>
                        <a:rPr lang="en-US" sz="1800" dirty="0">
                          <a:latin typeface="Arial" panose="020B0604020202020204" pitchFamily="34" charset="0"/>
                          <a:cs typeface="Arial" panose="020B0604020202020204" pitchFamily="34" charset="0"/>
                        </a:rPr>
                        <a:t>product transparency:  accurate judgements on the (higher) environmental and social quality of products and services. </a:t>
                      </a:r>
                      <a:endParaRPr lang="de-DE" sz="1800" dirty="0">
                        <a:latin typeface="Arial" panose="020B0604020202020204" pitchFamily="34" charset="0"/>
                        <a:cs typeface="Arial" panose="020B0604020202020204" pitchFamily="34" charset="0"/>
                      </a:endParaRPr>
                    </a:p>
                  </a:txBody>
                  <a:tcPr>
                    <a:solidFill>
                      <a:srgbClr val="0093DD">
                        <a:alpha val="9804"/>
                      </a:srgbClr>
                    </a:solidFill>
                  </a:tcPr>
                </a:tc>
                <a:tc>
                  <a:txBody>
                    <a:bodyPr/>
                    <a:lstStyle/>
                    <a:p>
                      <a:pPr marL="285750" indent="-285750" algn="l" defTabSz="914400"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products with substances: may damage the health of consumers or harm the environment</a:t>
                      </a:r>
                    </a:p>
                    <a:p>
                      <a:pPr marL="285750" indent="-285750" algn="l" defTabSz="914400"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information of consumers </a:t>
                      </a:r>
                      <a:endParaRPr lang="de-DE" sz="1800" kern="1200" dirty="0">
                        <a:solidFill>
                          <a:schemeClr val="dk1"/>
                        </a:solidFill>
                        <a:latin typeface="Arial" panose="020B0604020202020204" pitchFamily="34" charset="0"/>
                        <a:ea typeface="+mn-ea"/>
                        <a:cs typeface="Arial" panose="020B0604020202020204" pitchFamily="34" charset="0"/>
                      </a:endParaRPr>
                    </a:p>
                  </a:txBody>
                  <a:tcPr>
                    <a:solidFill>
                      <a:srgbClr val="0093DD">
                        <a:alpha val="9804"/>
                      </a:srgbClr>
                    </a:solidFill>
                  </a:tcPr>
                </a:tc>
                <a:extLst>
                  <a:ext uri="{0D108BD9-81ED-4DB2-BD59-A6C34878D82A}">
                    <a16:rowId xmlns:a16="http://schemas.microsoft.com/office/drawing/2014/main" val="2234393005"/>
                  </a:ext>
                </a:extLst>
              </a:tr>
            </a:tbl>
          </a:graphicData>
        </a:graphic>
      </p:graphicFrame>
    </p:spTree>
    <p:extLst>
      <p:ext uri="{BB962C8B-B14F-4D97-AF65-F5344CB8AC3E}">
        <p14:creationId xmlns:p14="http://schemas.microsoft.com/office/powerpoint/2010/main" val="19889565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latin typeface="Arial" panose="020B0604020202020204" pitchFamily="34" charset="0"/>
                <a:cs typeface="Arial" panose="020B0604020202020204" pitchFamily="34" charset="0"/>
              </a:rPr>
              <a:t>E1: The purpose of products and services and their effect on society </a:t>
            </a:r>
            <a:endParaRPr lang="de-DE" dirty="0">
              <a:latin typeface="Arial" panose="020B0604020202020204" pitchFamily="34" charset="0"/>
              <a:cs typeface="Arial" panose="020B0604020202020204" pitchFamily="34" charset="0"/>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452198802"/>
              </p:ext>
            </p:extLst>
          </p:nvPr>
        </p:nvGraphicFramePr>
        <p:xfrm>
          <a:off x="914843" y="2052137"/>
          <a:ext cx="10536237" cy="2926080"/>
        </p:xfrm>
        <a:graphic>
          <a:graphicData uri="http://schemas.openxmlformats.org/drawingml/2006/table">
            <a:tbl>
              <a:tblPr firstRow="1" bandRow="1">
                <a:tableStyleId>{5C22544A-7EE6-4342-B048-85BDC9FD1C3A}</a:tableStyleId>
              </a:tblPr>
              <a:tblGrid>
                <a:gridCol w="3512079">
                  <a:extLst>
                    <a:ext uri="{9D8B030D-6E8A-4147-A177-3AD203B41FA5}">
                      <a16:colId xmlns:a16="http://schemas.microsoft.com/office/drawing/2014/main" val="2822557674"/>
                    </a:ext>
                  </a:extLst>
                </a:gridCol>
                <a:gridCol w="3512079">
                  <a:extLst>
                    <a:ext uri="{9D8B030D-6E8A-4147-A177-3AD203B41FA5}">
                      <a16:colId xmlns:a16="http://schemas.microsoft.com/office/drawing/2014/main" val="1462233746"/>
                    </a:ext>
                  </a:extLst>
                </a:gridCol>
                <a:gridCol w="3512079">
                  <a:extLst>
                    <a:ext uri="{9D8B030D-6E8A-4147-A177-3AD203B41FA5}">
                      <a16:colId xmlns:a16="http://schemas.microsoft.com/office/drawing/2014/main" val="3750106338"/>
                    </a:ext>
                  </a:extLst>
                </a:gridCol>
              </a:tblGrid>
              <a:tr h="370840">
                <a:tc>
                  <a:txBody>
                    <a:bodyPr/>
                    <a:lstStyle/>
                    <a:p>
                      <a:r>
                        <a:rPr lang="en-US" dirty="0">
                          <a:latin typeface="Arial" panose="020B0604020202020204" pitchFamily="34" charset="0"/>
                          <a:cs typeface="Arial" panose="020B0604020202020204" pitchFamily="34" charset="0"/>
                        </a:rPr>
                        <a:t>E1.1 Products and services should cover basic needs and contribute to a good life </a:t>
                      </a:r>
                      <a:endParaRPr lang="de-DE" dirty="0">
                        <a:latin typeface="Arial" panose="020B0604020202020204" pitchFamily="34" charset="0"/>
                        <a:cs typeface="Arial" panose="020B0604020202020204" pitchFamily="34" charset="0"/>
                      </a:endParaRPr>
                    </a:p>
                  </a:txBody>
                  <a:tcPr>
                    <a:solidFill>
                      <a:srgbClr val="0093DD"/>
                    </a:solidFill>
                  </a:tcPr>
                </a:tc>
                <a:tc>
                  <a:txBody>
                    <a:bodyPr/>
                    <a:lstStyle/>
                    <a:p>
                      <a:r>
                        <a:rPr lang="en-US" dirty="0">
                          <a:latin typeface="Arial" panose="020B0604020202020204" pitchFamily="34" charset="0"/>
                          <a:cs typeface="Arial" panose="020B0604020202020204" pitchFamily="34" charset="0"/>
                        </a:rPr>
                        <a:t>E1.2 Social impact of products and services </a:t>
                      </a:r>
                      <a:endParaRPr lang="de-DE" dirty="0">
                        <a:latin typeface="Arial" panose="020B0604020202020204" pitchFamily="34" charset="0"/>
                        <a:cs typeface="Arial" panose="020B0604020202020204" pitchFamily="34" charset="0"/>
                      </a:endParaRPr>
                    </a:p>
                  </a:txBody>
                  <a:tcPr>
                    <a:solidFill>
                      <a:srgbClr val="0093DD"/>
                    </a:solidFill>
                  </a:tcPr>
                </a:tc>
                <a:tc>
                  <a:txBody>
                    <a:bodyPr/>
                    <a:lstStyle/>
                    <a:p>
                      <a:r>
                        <a:rPr lang="en-US" dirty="0">
                          <a:latin typeface="Arial" panose="020B0604020202020204" pitchFamily="34" charset="0"/>
                          <a:cs typeface="Arial" panose="020B0604020202020204" pitchFamily="34" charset="0"/>
                        </a:rPr>
                        <a:t>E1.3 Negative aspect: unethical and unfit products and services </a:t>
                      </a:r>
                      <a:endParaRPr lang="de-DE" dirty="0">
                        <a:latin typeface="Arial" panose="020B0604020202020204" pitchFamily="34" charset="0"/>
                        <a:cs typeface="Arial" panose="020B0604020202020204" pitchFamily="34" charset="0"/>
                      </a:endParaRPr>
                    </a:p>
                  </a:txBody>
                  <a:tcPr>
                    <a:solidFill>
                      <a:srgbClr val="0093DD"/>
                    </a:solidFill>
                  </a:tcPr>
                </a:tc>
                <a:extLst>
                  <a:ext uri="{0D108BD9-81ED-4DB2-BD59-A6C34878D82A}">
                    <a16:rowId xmlns:a16="http://schemas.microsoft.com/office/drawing/2014/main" val="2635085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Arial" panose="020B0604020202020204" pitchFamily="34" charset="0"/>
                          <a:ea typeface="+mn-ea"/>
                          <a:cs typeface="Arial" panose="020B0604020202020204" pitchFamily="34" charset="0"/>
                        </a:rPr>
                        <a:t>Pure consumerism burdens the environmental resources of our planet </a:t>
                      </a:r>
                      <a:endParaRPr lang="de-DE" sz="1800" kern="1200" dirty="0">
                        <a:solidFill>
                          <a:schemeClr val="dk1"/>
                        </a:solidFill>
                        <a:effectLst/>
                        <a:latin typeface="Arial" panose="020B0604020202020204" pitchFamily="34" charset="0"/>
                        <a:ea typeface="+mn-ea"/>
                        <a:cs typeface="Arial" panose="020B0604020202020204" pitchFamily="34" charset="0"/>
                      </a:endParaRPr>
                    </a:p>
                    <a:p>
                      <a:endParaRPr lang="de-DE" dirty="0">
                        <a:latin typeface="Arial" panose="020B0604020202020204" pitchFamily="34" charset="0"/>
                        <a:cs typeface="Arial" panose="020B0604020202020204" pitchFamily="34" charset="0"/>
                      </a:endParaRPr>
                    </a:p>
                  </a:txBody>
                  <a:tcPr>
                    <a:solidFill>
                      <a:srgbClr val="0093DD">
                        <a:alpha val="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Arial" panose="020B0604020202020204" pitchFamily="34" charset="0"/>
                          <a:ea typeface="+mn-ea"/>
                          <a:cs typeface="Arial" panose="020B0604020202020204" pitchFamily="34" charset="0"/>
                        </a:rPr>
                        <a:t>ECG companies/organisations: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Arial" panose="020B0604020202020204" pitchFamily="34" charset="0"/>
                          <a:ea typeface="+mn-ea"/>
                          <a:cs typeface="Arial" panose="020B0604020202020204" pitchFamily="34" charset="0"/>
                        </a:rPr>
                        <a:t>offering benefit to their customers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Arial" panose="020B0604020202020204" pitchFamily="34" charset="0"/>
                          <a:ea typeface="+mn-ea"/>
                          <a:cs typeface="Arial" panose="020B0604020202020204" pitchFamily="34" charset="0"/>
                        </a:rPr>
                        <a:t>products and activities contribute to the solution to some of the greatest challenges facing humanity</a:t>
                      </a:r>
                      <a:endParaRPr lang="de-DE" dirty="0">
                        <a:latin typeface="Arial" panose="020B0604020202020204" pitchFamily="34" charset="0"/>
                        <a:cs typeface="Arial" panose="020B0604020202020204" pitchFamily="34" charset="0"/>
                      </a:endParaRPr>
                    </a:p>
                  </a:txBody>
                  <a:tcPr>
                    <a:solidFill>
                      <a:srgbClr val="0093DD">
                        <a:alpha val="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Arial" panose="020B0604020202020204" pitchFamily="34" charset="0"/>
                          <a:ea typeface="+mn-ea"/>
                          <a:cs typeface="Arial" panose="020B0604020202020204" pitchFamily="34" charset="0"/>
                        </a:rPr>
                        <a:t>Products and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Arial" panose="020B0604020202020204" pitchFamily="34" charset="0"/>
                          <a:ea typeface="+mn-ea"/>
                          <a:cs typeface="Arial" panose="020B0604020202020204" pitchFamily="34" charset="0"/>
                        </a:rPr>
                        <a:t>unethical or unfit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Arial" panose="020B0604020202020204" pitchFamily="34" charset="0"/>
                          <a:ea typeface="+mn-ea"/>
                          <a:cs typeface="Arial" panose="020B0604020202020204" pitchFamily="34" charset="0"/>
                        </a:rPr>
                        <a:t>negative impact on life, physical and mental health of all living things, people’s freedom and nature </a:t>
                      </a:r>
                      <a:endParaRPr lang="de-DE" sz="1800" kern="1200" dirty="0">
                        <a:solidFill>
                          <a:schemeClr val="dk1"/>
                        </a:solidFill>
                        <a:effectLst/>
                        <a:latin typeface="Arial" panose="020B0604020202020204" pitchFamily="34" charset="0"/>
                        <a:ea typeface="+mn-ea"/>
                        <a:cs typeface="Arial" panose="020B0604020202020204" pitchFamily="34" charset="0"/>
                      </a:endParaRPr>
                    </a:p>
                    <a:p>
                      <a:endParaRPr lang="de-DE" dirty="0">
                        <a:latin typeface="Arial" panose="020B0604020202020204" pitchFamily="34" charset="0"/>
                        <a:cs typeface="Arial" panose="020B0604020202020204" pitchFamily="34" charset="0"/>
                      </a:endParaRPr>
                    </a:p>
                  </a:txBody>
                  <a:tcPr>
                    <a:solidFill>
                      <a:srgbClr val="0093DD">
                        <a:alpha val="9804"/>
                      </a:srgbClr>
                    </a:solidFill>
                  </a:tcPr>
                </a:tc>
                <a:extLst>
                  <a:ext uri="{0D108BD9-81ED-4DB2-BD59-A6C34878D82A}">
                    <a16:rowId xmlns:a16="http://schemas.microsoft.com/office/drawing/2014/main" val="2971144745"/>
                  </a:ext>
                </a:extLst>
              </a:tr>
            </a:tbl>
          </a:graphicData>
        </a:graphic>
      </p:graphicFrame>
    </p:spTree>
    <p:extLst>
      <p:ext uri="{BB962C8B-B14F-4D97-AF65-F5344CB8AC3E}">
        <p14:creationId xmlns:p14="http://schemas.microsoft.com/office/powerpoint/2010/main" val="3160768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E0A78-32C2-DA4A-8707-1C247BD1B269}"/>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The </a:t>
            </a:r>
            <a:r>
              <a:rPr lang="de-DE" dirty="0" err="1">
                <a:latin typeface="Arial" panose="020B0604020202020204" pitchFamily="34" charset="0"/>
                <a:cs typeface="Arial" panose="020B0604020202020204" pitchFamily="34" charset="0"/>
              </a:rPr>
              <a:t>controlling</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cycle</a:t>
            </a:r>
            <a:endParaRPr lang="de-DE" dirty="0">
              <a:latin typeface="Arial" panose="020B0604020202020204" pitchFamily="34" charset="0"/>
              <a:cs typeface="Arial" panose="020B0604020202020204" pitchFamily="34" charset="0"/>
            </a:endParaRPr>
          </a:p>
        </p:txBody>
      </p:sp>
      <p:pic>
        <p:nvPicPr>
          <p:cNvPr id="5" name="Inhaltsplatzhalter 4"/>
          <p:cNvPicPr>
            <a:picLocks noGrp="1" noChangeAspect="1"/>
          </p:cNvPicPr>
          <p:nvPr>
            <p:ph sz="half" idx="1"/>
          </p:nvPr>
        </p:nvPicPr>
        <p:blipFill>
          <a:blip r:embed="rId3"/>
          <a:stretch>
            <a:fillRect/>
          </a:stretch>
        </p:blipFill>
        <p:spPr>
          <a:xfrm>
            <a:off x="3129104" y="1280929"/>
            <a:ext cx="5160138" cy="4999655"/>
          </a:xfrm>
          <a:prstGeom prst="rect">
            <a:avLst/>
          </a:prstGeom>
        </p:spPr>
      </p:pic>
    </p:spTree>
    <p:extLst>
      <p:ext uri="{BB962C8B-B14F-4D97-AF65-F5344CB8AC3E}">
        <p14:creationId xmlns:p14="http://schemas.microsoft.com/office/powerpoint/2010/main" val="16148606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93DD"/>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EAEE198-CBD4-ED4F-896E-0B05068E281F}"/>
              </a:ext>
            </a:extLst>
          </p:cNvPr>
          <p:cNvSpPr/>
          <p:nvPr/>
        </p:nvSpPr>
        <p:spPr>
          <a:xfrm>
            <a:off x="9753600" y="58056"/>
            <a:ext cx="2336800" cy="1698171"/>
          </a:xfrm>
          <a:prstGeom prst="rect">
            <a:avLst/>
          </a:prstGeom>
          <a:solidFill>
            <a:srgbClr val="0093DD"/>
          </a:solidFill>
          <a:ln>
            <a:solidFill>
              <a:srgbClr val="009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Oval 4">
            <a:extLst>
              <a:ext uri="{FF2B5EF4-FFF2-40B4-BE49-F238E27FC236}">
                <a16:creationId xmlns:a16="http://schemas.microsoft.com/office/drawing/2014/main" id="{64059122-F904-2D4D-99F8-C1F79F53A327}"/>
              </a:ext>
            </a:extLst>
          </p:cNvPr>
          <p:cNvSpPr/>
          <p:nvPr/>
        </p:nvSpPr>
        <p:spPr>
          <a:xfrm>
            <a:off x="4971141" y="1378857"/>
            <a:ext cx="2336799" cy="2293258"/>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6" name="Textfeld 5">
            <a:extLst>
              <a:ext uri="{FF2B5EF4-FFF2-40B4-BE49-F238E27FC236}">
                <a16:creationId xmlns:a16="http://schemas.microsoft.com/office/drawing/2014/main" id="{A63F2B29-B221-394D-AD89-D3B00E8930A7}"/>
              </a:ext>
            </a:extLst>
          </p:cNvPr>
          <p:cNvSpPr txBox="1"/>
          <p:nvPr/>
        </p:nvSpPr>
        <p:spPr>
          <a:xfrm>
            <a:off x="3444583" y="4020458"/>
            <a:ext cx="5520125" cy="861774"/>
          </a:xfrm>
          <a:prstGeom prst="rect">
            <a:avLst/>
          </a:prstGeom>
          <a:noFill/>
        </p:spPr>
        <p:txBody>
          <a:bodyPr wrap="square" rtlCol="0">
            <a:spAutoFit/>
          </a:bodyPr>
          <a:lstStyle/>
          <a:p>
            <a:pPr algn="ctr"/>
            <a:r>
              <a:rPr lang="de-DE" sz="2500" dirty="0" err="1">
                <a:solidFill>
                  <a:schemeClr val="bg1"/>
                </a:solidFill>
              </a:rPr>
              <a:t>Practical</a:t>
            </a:r>
            <a:r>
              <a:rPr lang="de-DE" sz="2500" dirty="0">
                <a:solidFill>
                  <a:schemeClr val="bg1"/>
                </a:solidFill>
              </a:rPr>
              <a:t> </a:t>
            </a:r>
            <a:r>
              <a:rPr lang="de-DE" sz="2500" dirty="0" err="1">
                <a:solidFill>
                  <a:schemeClr val="bg1"/>
                </a:solidFill>
              </a:rPr>
              <a:t>Example</a:t>
            </a:r>
            <a:r>
              <a:rPr lang="de-DE" sz="2500" dirty="0">
                <a:solidFill>
                  <a:schemeClr val="bg1"/>
                </a:solidFill>
              </a:rPr>
              <a:t> </a:t>
            </a:r>
          </a:p>
          <a:p>
            <a:pPr algn="ctr"/>
            <a:r>
              <a:rPr lang="de-DE" sz="2500" dirty="0">
                <a:solidFill>
                  <a:schemeClr val="bg1"/>
                </a:solidFill>
              </a:rPr>
              <a:t>„</a:t>
            </a:r>
            <a:r>
              <a:rPr lang="de-DE" sz="2500" dirty="0" err="1">
                <a:solidFill>
                  <a:schemeClr val="bg1"/>
                </a:solidFill>
              </a:rPr>
              <a:t>Herzogsägmühle</a:t>
            </a:r>
            <a:r>
              <a:rPr lang="de-DE" sz="2500" dirty="0">
                <a:solidFill>
                  <a:schemeClr val="bg1"/>
                </a:solidFill>
              </a:rPr>
              <a:t>“</a:t>
            </a:r>
          </a:p>
        </p:txBody>
      </p:sp>
      <p:pic>
        <p:nvPicPr>
          <p:cNvPr id="7" name="Grafik 6" descr="Zahnräder mit einfarbiger Füllung">
            <a:extLst>
              <a:ext uri="{FF2B5EF4-FFF2-40B4-BE49-F238E27FC236}">
                <a16:creationId xmlns:a16="http://schemas.microsoft.com/office/drawing/2014/main" id="{980F2E60-A24C-5045-BD93-A630C307143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rot="2653035">
            <a:off x="5531753" y="1917699"/>
            <a:ext cx="1215573" cy="1215573"/>
          </a:xfrm>
          <a:prstGeom prst="rect">
            <a:avLst/>
          </a:prstGeom>
        </p:spPr>
      </p:pic>
    </p:spTree>
    <p:extLst>
      <p:ext uri="{BB962C8B-B14F-4D97-AF65-F5344CB8AC3E}">
        <p14:creationId xmlns:p14="http://schemas.microsoft.com/office/powerpoint/2010/main" val="2388256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C4155-1618-4DD3-81BC-848C1446121C}"/>
              </a:ext>
            </a:extLst>
          </p:cNvPr>
          <p:cNvSpPr>
            <a:spLocks noGrp="1"/>
          </p:cNvSpPr>
          <p:nvPr>
            <p:ph type="title"/>
          </p:nvPr>
        </p:nvSpPr>
        <p:spPr>
          <a:xfrm>
            <a:off x="3939819" y="205681"/>
            <a:ext cx="7700246" cy="1676603"/>
          </a:xfrm>
        </p:spPr>
        <p:txBody>
          <a:bodyPr>
            <a:normAutofit/>
          </a:bodyPr>
          <a:lstStyle/>
          <a:p>
            <a:r>
              <a:rPr lang="de-DE" dirty="0">
                <a:latin typeface="Arial" panose="020B0604020202020204" pitchFamily="34" charset="0"/>
                <a:cs typeface="Arial" panose="020B0604020202020204" pitchFamily="34" charset="0"/>
              </a:rPr>
              <a:t>Environmental </a:t>
            </a:r>
            <a:r>
              <a:rPr lang="de-DE" dirty="0" err="1">
                <a:latin typeface="Arial" panose="020B0604020202020204" pitchFamily="34" charset="0"/>
                <a:cs typeface="Arial" panose="020B0604020202020204" pitchFamily="34" charset="0"/>
              </a:rPr>
              <a:t>sustainability</a:t>
            </a:r>
            <a:r>
              <a:rPr lang="de-DE" dirty="0">
                <a:latin typeface="Arial" panose="020B0604020202020204" pitchFamily="34" charset="0"/>
                <a:cs typeface="Arial" panose="020B0604020202020204" pitchFamily="34" charset="0"/>
              </a:rPr>
              <a:t> </a:t>
            </a:r>
            <a:endParaRPr lang="de-AT"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3B16D042-4255-4660-ABE7-F274A7B63AA3}"/>
              </a:ext>
            </a:extLst>
          </p:cNvPr>
          <p:cNvSpPr>
            <a:spLocks noGrp="1"/>
          </p:cNvSpPr>
          <p:nvPr>
            <p:ph idx="1"/>
          </p:nvPr>
        </p:nvSpPr>
        <p:spPr>
          <a:xfrm>
            <a:off x="4065373" y="1507524"/>
            <a:ext cx="7486547" cy="5144795"/>
          </a:xfrm>
        </p:spPr>
        <p:txBody>
          <a:bodyPr>
            <a:normAutofit fontScale="92500"/>
          </a:bodyPr>
          <a:lstStyle/>
          <a:p>
            <a:r>
              <a:rPr lang="en-GB" sz="2400" dirty="0">
                <a:latin typeface="Arial" panose="020B0604020202020204" pitchFamily="34" charset="0"/>
                <a:cs typeface="Arial" panose="020B0604020202020204" pitchFamily="34" charset="0"/>
              </a:rPr>
              <a:t>Environmental impact throughout the supply chain (A3.1): sales market with organic and regional products; reduction of packaging materials; self-produced woodchips for heating system </a:t>
            </a:r>
          </a:p>
          <a:p>
            <a:r>
              <a:rPr lang="en-GB" sz="2400" dirty="0">
                <a:latin typeface="Arial" panose="020B0604020202020204" pitchFamily="34" charset="0"/>
                <a:cs typeface="Arial" panose="020B0604020202020204" pitchFamily="34" charset="0"/>
              </a:rPr>
              <a:t>Environmental quality of investments (B3.1): energy saving through house renovation; replacement of heating systems</a:t>
            </a:r>
          </a:p>
          <a:p>
            <a:r>
              <a:rPr lang="en-GB" sz="2400" dirty="0">
                <a:latin typeface="Arial" panose="020B0604020202020204" pitchFamily="34" charset="0"/>
                <a:cs typeface="Arial" panose="020B0604020202020204" pitchFamily="34" charset="0"/>
              </a:rPr>
              <a:t>Environmental cost-benefit ratio of products and services - efficiency and consistency (D3.1): environmentally friendly mobility (e.g. payment of bikes, electric cars); increasing use of company cars; energy savings (renovation of old infrastructure, energy consumption); second-hand stores; biodiversity/species protection </a:t>
            </a:r>
          </a:p>
          <a:p>
            <a:r>
              <a:rPr lang="en-GB" sz="2400" dirty="0">
                <a:latin typeface="Arial" panose="020B0604020202020204" pitchFamily="34" charset="0"/>
                <a:cs typeface="Arial" panose="020B0604020202020204" pitchFamily="34" charset="0"/>
              </a:rPr>
              <a:t>Moderate use of products and services – sufficiency (D3.2): gifts for employees </a:t>
            </a:r>
            <a:endParaRPr lang="de-AT" sz="2400" dirty="0">
              <a:latin typeface="Arial" panose="020B0604020202020204" pitchFamily="34" charset="0"/>
              <a:cs typeface="Arial" panose="020B0604020202020204" pitchFamily="34" charset="0"/>
            </a:endParaRPr>
          </a:p>
          <a:p>
            <a:endParaRPr lang="de-AT" sz="2400" dirty="0">
              <a:latin typeface="Arial" panose="020B0604020202020204" pitchFamily="34" charset="0"/>
              <a:cs typeface="Arial" panose="020B0604020202020204" pitchFamily="34" charset="0"/>
            </a:endParaRPr>
          </a:p>
          <a:p>
            <a:endParaRPr lang="de-AT" sz="2400" dirty="0">
              <a:latin typeface="Arial" panose="020B0604020202020204" pitchFamily="34" charset="0"/>
              <a:cs typeface="Arial" panose="020B0604020202020204" pitchFamily="34" charset="0"/>
            </a:endParaRPr>
          </a:p>
          <a:p>
            <a:endParaRPr lang="de-AT" sz="2400" dirty="0">
              <a:latin typeface="Arial" panose="020B0604020202020204" pitchFamily="34" charset="0"/>
              <a:cs typeface="Arial" panose="020B0604020202020204" pitchFamily="34" charset="0"/>
            </a:endParaRPr>
          </a:p>
        </p:txBody>
      </p:sp>
      <p:pic>
        <p:nvPicPr>
          <p:cNvPr id="5" name="Picture 4" descr="Glühbirne auf grünem Gras">
            <a:extLst>
              <a:ext uri="{FF2B5EF4-FFF2-40B4-BE49-F238E27FC236}">
                <a16:creationId xmlns:a16="http://schemas.microsoft.com/office/drawing/2014/main" id="{26BC5B2A-29A4-09A2-54BC-AF246BBC2DA6}"/>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a:stretch/>
        </p:blipFill>
        <p:spPr>
          <a:xfrm>
            <a:off x="0" y="0"/>
            <a:ext cx="3733547" cy="6870356"/>
          </a:xfrm>
          <a:prstGeom prst="rect">
            <a:avLst/>
          </a:prstGeom>
          <a:effectLst/>
        </p:spPr>
      </p:pic>
    </p:spTree>
    <p:extLst>
      <p:ext uri="{BB962C8B-B14F-4D97-AF65-F5344CB8AC3E}">
        <p14:creationId xmlns:p14="http://schemas.microsoft.com/office/powerpoint/2010/main" val="11876642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C4155-1618-4DD3-81BC-848C1446121C}"/>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Environmental </a:t>
            </a:r>
            <a:r>
              <a:rPr lang="de-DE" dirty="0" err="1">
                <a:latin typeface="Arial" panose="020B0604020202020204" pitchFamily="34" charset="0"/>
                <a:cs typeface="Arial" panose="020B0604020202020204" pitchFamily="34" charset="0"/>
              </a:rPr>
              <a:t>key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figures</a:t>
            </a:r>
            <a:endParaRPr lang="de-AT"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3B16D042-4255-4660-ABE7-F274A7B63AA3}"/>
              </a:ext>
            </a:extLst>
          </p:cNvPr>
          <p:cNvSpPr>
            <a:spLocks noGrp="1"/>
          </p:cNvSpPr>
          <p:nvPr>
            <p:ph idx="1"/>
          </p:nvPr>
        </p:nvSpPr>
        <p:spPr>
          <a:xfrm>
            <a:off x="817581" y="1498529"/>
            <a:ext cx="10536219" cy="4351338"/>
          </a:xfrm>
        </p:spPr>
        <p:txBody>
          <a:bodyPr>
            <a:normAutofit/>
          </a:bodyPr>
          <a:lstStyle/>
          <a:p>
            <a:pPr marL="0" indent="0">
              <a:buNone/>
            </a:pPr>
            <a:r>
              <a:rPr lang="en-GB" dirty="0">
                <a:latin typeface="Arial" panose="020B0604020202020204" pitchFamily="34" charset="0"/>
                <a:cs typeface="Arial" panose="020B0604020202020204" pitchFamily="34" charset="0"/>
              </a:rPr>
              <a:t>Absolute impact and management strategy (E3.1)</a:t>
            </a:r>
            <a:endParaRPr lang="de-AT" dirty="0">
              <a:latin typeface="Arial" panose="020B0604020202020204" pitchFamily="34" charset="0"/>
              <a:cs typeface="Arial" panose="020B0604020202020204" pitchFamily="34" charset="0"/>
            </a:endParaRPr>
          </a:p>
          <a:p>
            <a:endParaRPr lang="de-DE" sz="2400" dirty="0">
              <a:latin typeface="Arial" panose="020B0604020202020204" pitchFamily="34" charset="0"/>
              <a:cs typeface="Arial" panose="020B0604020202020204" pitchFamily="34" charset="0"/>
            </a:endParaRPr>
          </a:p>
          <a:p>
            <a:endParaRPr lang="de-AT" sz="2400" dirty="0">
              <a:latin typeface="Arial" panose="020B0604020202020204" pitchFamily="34" charset="0"/>
              <a:cs typeface="Arial" panose="020B0604020202020204" pitchFamily="34" charset="0"/>
            </a:endParaRPr>
          </a:p>
          <a:p>
            <a:endParaRPr lang="de-AT" sz="2400" dirty="0">
              <a:latin typeface="Arial" panose="020B0604020202020204" pitchFamily="34" charset="0"/>
              <a:cs typeface="Arial" panose="020B0604020202020204" pitchFamily="34" charset="0"/>
            </a:endParaRPr>
          </a:p>
          <a:p>
            <a:endParaRPr lang="de-AT" sz="2400" dirty="0">
              <a:latin typeface="Arial" panose="020B0604020202020204" pitchFamily="34" charset="0"/>
              <a:cs typeface="Arial" panose="020B0604020202020204" pitchFamily="34" charset="0"/>
            </a:endParaRPr>
          </a:p>
        </p:txBody>
      </p:sp>
      <p:graphicFrame>
        <p:nvGraphicFramePr>
          <p:cNvPr id="5" name="Tabelle 4">
            <a:extLst>
              <a:ext uri="{FF2B5EF4-FFF2-40B4-BE49-F238E27FC236}">
                <a16:creationId xmlns:a16="http://schemas.microsoft.com/office/drawing/2014/main" id="{FBA0BDC6-818C-4350-98A7-D72F8E9FB836}"/>
              </a:ext>
            </a:extLst>
          </p:cNvPr>
          <p:cNvGraphicFramePr>
            <a:graphicFrameLocks noGrp="1"/>
          </p:cNvGraphicFramePr>
          <p:nvPr>
            <p:extLst>
              <p:ext uri="{D42A27DB-BD31-4B8C-83A1-F6EECF244321}">
                <p14:modId xmlns:p14="http://schemas.microsoft.com/office/powerpoint/2010/main" val="1413066903"/>
              </p:ext>
            </p:extLst>
          </p:nvPr>
        </p:nvGraphicFramePr>
        <p:xfrm>
          <a:off x="915768" y="2094646"/>
          <a:ext cx="10149393" cy="4398229"/>
        </p:xfrm>
        <a:graphic>
          <a:graphicData uri="http://schemas.openxmlformats.org/drawingml/2006/table">
            <a:tbl>
              <a:tblPr firstRow="1" firstCol="1" bandRow="1">
                <a:tableStyleId>{5C22544A-7EE6-4342-B048-85BDC9FD1C3A}</a:tableStyleId>
              </a:tblPr>
              <a:tblGrid>
                <a:gridCol w="4416919">
                  <a:extLst>
                    <a:ext uri="{9D8B030D-6E8A-4147-A177-3AD203B41FA5}">
                      <a16:colId xmlns:a16="http://schemas.microsoft.com/office/drawing/2014/main" val="3557221007"/>
                    </a:ext>
                  </a:extLst>
                </a:gridCol>
                <a:gridCol w="1983152">
                  <a:extLst>
                    <a:ext uri="{9D8B030D-6E8A-4147-A177-3AD203B41FA5}">
                      <a16:colId xmlns:a16="http://schemas.microsoft.com/office/drawing/2014/main" val="1577095899"/>
                    </a:ext>
                  </a:extLst>
                </a:gridCol>
                <a:gridCol w="1887511">
                  <a:extLst>
                    <a:ext uri="{9D8B030D-6E8A-4147-A177-3AD203B41FA5}">
                      <a16:colId xmlns:a16="http://schemas.microsoft.com/office/drawing/2014/main" val="260347138"/>
                    </a:ext>
                  </a:extLst>
                </a:gridCol>
                <a:gridCol w="1861811">
                  <a:extLst>
                    <a:ext uri="{9D8B030D-6E8A-4147-A177-3AD203B41FA5}">
                      <a16:colId xmlns:a16="http://schemas.microsoft.com/office/drawing/2014/main" val="3173674979"/>
                    </a:ext>
                  </a:extLst>
                </a:gridCol>
              </a:tblGrid>
              <a:tr h="323113">
                <a:tc>
                  <a:txBody>
                    <a:bodyPr/>
                    <a:lstStyle/>
                    <a:p>
                      <a:pPr>
                        <a:lnSpc>
                          <a:spcPct val="107000"/>
                        </a:lnSpc>
                        <a:spcAft>
                          <a:spcPts val="0"/>
                        </a:spcAft>
                      </a:pPr>
                      <a:r>
                        <a:rPr lang="en-GB" sz="1100" dirty="0">
                          <a:effectLst/>
                          <a:latin typeface="Arial" panose="020B0604020202020204" pitchFamily="34" charset="0"/>
                          <a:cs typeface="Arial" panose="020B0604020202020204" pitchFamily="34" charset="0"/>
                        </a:rPr>
                        <a:t> </a:t>
                      </a:r>
                      <a:endParaRPr lang="de-AT"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93DD"/>
                    </a:solidFill>
                  </a:tcPr>
                </a:tc>
                <a:tc>
                  <a:txBody>
                    <a:bodyPr/>
                    <a:lstStyle/>
                    <a:p>
                      <a:pPr>
                        <a:lnSpc>
                          <a:spcPct val="107000"/>
                        </a:lnSpc>
                        <a:spcAft>
                          <a:spcPts val="0"/>
                        </a:spcAft>
                      </a:pPr>
                      <a:r>
                        <a:rPr lang="en-GB" sz="1600" dirty="0">
                          <a:effectLst/>
                          <a:latin typeface="Arial" panose="020B0604020202020204" pitchFamily="34" charset="0"/>
                          <a:cs typeface="Arial" panose="020B0604020202020204" pitchFamily="34" charset="0"/>
                        </a:rPr>
                        <a:t>2015: Consumption per employee</a:t>
                      </a:r>
                      <a:endParaRPr lang="de-A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93DD"/>
                    </a:solidFill>
                  </a:tcPr>
                </a:tc>
                <a:tc>
                  <a:txBody>
                    <a:bodyPr/>
                    <a:lstStyle/>
                    <a:p>
                      <a:pPr>
                        <a:lnSpc>
                          <a:spcPct val="107000"/>
                        </a:lnSpc>
                        <a:spcAft>
                          <a:spcPts val="0"/>
                        </a:spcAft>
                      </a:pPr>
                      <a:r>
                        <a:rPr lang="en-GB" sz="1600">
                          <a:effectLst/>
                          <a:latin typeface="Arial" panose="020B0604020202020204" pitchFamily="34" charset="0"/>
                          <a:cs typeface="Arial" panose="020B0604020202020204" pitchFamily="34" charset="0"/>
                        </a:rPr>
                        <a:t>2018: Consumption per employee</a:t>
                      </a:r>
                      <a:endParaRPr lang="de-A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93DD"/>
                    </a:solidFill>
                  </a:tcPr>
                </a:tc>
                <a:tc>
                  <a:txBody>
                    <a:bodyPr/>
                    <a:lstStyle/>
                    <a:p>
                      <a:pPr>
                        <a:lnSpc>
                          <a:spcPct val="107000"/>
                        </a:lnSpc>
                        <a:spcAft>
                          <a:spcPts val="0"/>
                        </a:spcAft>
                      </a:pPr>
                      <a:r>
                        <a:rPr lang="en-GB" sz="1600">
                          <a:effectLst/>
                          <a:latin typeface="Arial" panose="020B0604020202020204" pitchFamily="34" charset="0"/>
                          <a:cs typeface="Arial" panose="020B0604020202020204" pitchFamily="34" charset="0"/>
                        </a:rPr>
                        <a:t>Change per employee</a:t>
                      </a:r>
                      <a:endParaRPr lang="de-A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93DD"/>
                    </a:solidFill>
                  </a:tcPr>
                </a:tc>
                <a:extLst>
                  <a:ext uri="{0D108BD9-81ED-4DB2-BD59-A6C34878D82A}">
                    <a16:rowId xmlns:a16="http://schemas.microsoft.com/office/drawing/2014/main" val="552143369"/>
                  </a:ext>
                </a:extLst>
              </a:tr>
              <a:tr h="48844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b="1" kern="1200" dirty="0">
                          <a:solidFill>
                            <a:schemeClr val="lt1"/>
                          </a:solidFill>
                          <a:effectLst/>
                          <a:latin typeface="Arial" panose="020B0604020202020204" pitchFamily="34" charset="0"/>
                          <a:ea typeface="+mn-ea"/>
                          <a:cs typeface="Arial" panose="020B0604020202020204" pitchFamily="34" charset="0"/>
                        </a:rPr>
                        <a:t>Electricity consumption in kWh </a:t>
                      </a:r>
                      <a:endParaRPr lang="de-AT" sz="16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solidFill>
                      <a:srgbClr val="0093DD"/>
                    </a:solidFill>
                  </a:tcPr>
                </a:tc>
                <a:tc>
                  <a:txBody>
                    <a:bodyPr/>
                    <a:lstStyle/>
                    <a:p>
                      <a:pPr algn="r">
                        <a:lnSpc>
                          <a:spcPct val="107000"/>
                        </a:lnSpc>
                        <a:spcAft>
                          <a:spcPts val="0"/>
                        </a:spcAft>
                      </a:pPr>
                      <a:r>
                        <a:rPr lang="de-DE" sz="1600" dirty="0">
                          <a:effectLst/>
                          <a:latin typeface="Arial" panose="020B0604020202020204" pitchFamily="34" charset="0"/>
                          <a:cs typeface="Arial" panose="020B0604020202020204" pitchFamily="34" charset="0"/>
                        </a:rPr>
                        <a:t>3,374 kWh</a:t>
                      </a:r>
                      <a:endParaRPr lang="de-A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93DD">
                        <a:alpha val="9804"/>
                      </a:srgbClr>
                    </a:solidFill>
                  </a:tcPr>
                </a:tc>
                <a:tc>
                  <a:txBody>
                    <a:bodyPr/>
                    <a:lstStyle/>
                    <a:p>
                      <a:pPr algn="r">
                        <a:lnSpc>
                          <a:spcPct val="107000"/>
                        </a:lnSpc>
                        <a:spcAft>
                          <a:spcPts val="0"/>
                        </a:spcAft>
                      </a:pPr>
                      <a:r>
                        <a:rPr lang="de-DE" sz="1600" dirty="0">
                          <a:effectLst/>
                          <a:latin typeface="Arial" panose="020B0604020202020204" pitchFamily="34" charset="0"/>
                          <a:cs typeface="Arial" panose="020B0604020202020204" pitchFamily="34" charset="0"/>
                        </a:rPr>
                        <a:t>3,227 kWh</a:t>
                      </a:r>
                      <a:endParaRPr lang="de-A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93DD">
                        <a:alpha val="9804"/>
                      </a:srgbClr>
                    </a:solidFill>
                  </a:tcPr>
                </a:tc>
                <a:tc>
                  <a:txBody>
                    <a:bodyPr/>
                    <a:lstStyle/>
                    <a:p>
                      <a:pPr>
                        <a:lnSpc>
                          <a:spcPct val="107000"/>
                        </a:lnSpc>
                        <a:spcAft>
                          <a:spcPts val="0"/>
                        </a:spcAft>
                      </a:pPr>
                      <a:r>
                        <a:rPr lang="en-GB" sz="1600" dirty="0">
                          <a:effectLst/>
                          <a:latin typeface="Arial" panose="020B0604020202020204" pitchFamily="34" charset="0"/>
                          <a:cs typeface="Arial" panose="020B0604020202020204" pitchFamily="34" charset="0"/>
                        </a:rPr>
                        <a:t>Reduction: </a:t>
                      </a:r>
                      <a:endParaRPr lang="de-AT" sz="1600" dirty="0">
                        <a:effectLst/>
                        <a:latin typeface="Arial" panose="020B0604020202020204" pitchFamily="34" charset="0"/>
                        <a:cs typeface="Arial" panose="020B0604020202020204" pitchFamily="34" charset="0"/>
                      </a:endParaRPr>
                    </a:p>
                    <a:p>
                      <a:pPr>
                        <a:lnSpc>
                          <a:spcPct val="107000"/>
                        </a:lnSpc>
                        <a:spcAft>
                          <a:spcPts val="0"/>
                        </a:spcAft>
                      </a:pPr>
                      <a:r>
                        <a:rPr lang="de-DE" sz="1600" dirty="0">
                          <a:effectLst/>
                          <a:latin typeface="Arial" panose="020B0604020202020204" pitchFamily="34" charset="0"/>
                          <a:cs typeface="Arial" panose="020B0604020202020204" pitchFamily="34" charset="0"/>
                        </a:rPr>
                        <a:t>147 kWh </a:t>
                      </a:r>
                      <a:r>
                        <a:rPr lang="en-GB" sz="1600" dirty="0">
                          <a:effectLst/>
                          <a:latin typeface="Arial" panose="020B0604020202020204" pitchFamily="34" charset="0"/>
                          <a:cs typeface="Arial" panose="020B0604020202020204" pitchFamily="34" charset="0"/>
                        </a:rPr>
                        <a:t> </a:t>
                      </a:r>
                      <a:endParaRPr lang="de-A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93DD">
                        <a:alpha val="9804"/>
                      </a:srgbClr>
                    </a:solidFill>
                  </a:tcPr>
                </a:tc>
                <a:extLst>
                  <a:ext uri="{0D108BD9-81ED-4DB2-BD59-A6C34878D82A}">
                    <a16:rowId xmlns:a16="http://schemas.microsoft.com/office/drawing/2014/main" val="507364150"/>
                  </a:ext>
                </a:extLst>
              </a:tr>
              <a:tr h="71550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dirty="0">
                          <a:effectLst/>
                          <a:latin typeface="Arial" panose="020B0604020202020204" pitchFamily="34" charset="0"/>
                          <a:cs typeface="Arial" panose="020B0604020202020204" pitchFamily="34" charset="0"/>
                        </a:rPr>
                        <a:t>Heating energy consumption (village “</a:t>
                      </a:r>
                      <a:r>
                        <a:rPr lang="en-GB" sz="1600" dirty="0" err="1">
                          <a:effectLst/>
                          <a:latin typeface="Arial" panose="020B0604020202020204" pitchFamily="34" charset="0"/>
                          <a:cs typeface="Arial" panose="020B0604020202020204" pitchFamily="34" charset="0"/>
                        </a:rPr>
                        <a:t>Herzogsägmühle</a:t>
                      </a:r>
                      <a:r>
                        <a:rPr lang="en-GB" sz="1600" dirty="0">
                          <a:effectLst/>
                          <a:latin typeface="Arial" panose="020B0604020202020204" pitchFamily="34" charset="0"/>
                          <a:cs typeface="Arial" panose="020B0604020202020204" pitchFamily="34" charset="0"/>
                        </a:rPr>
                        <a:t>”)</a:t>
                      </a:r>
                      <a:endParaRPr lang="de-AT"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de-A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93DD"/>
                    </a:solidFill>
                  </a:tcPr>
                </a:tc>
                <a:tc>
                  <a:txBody>
                    <a:bodyPr/>
                    <a:lstStyle/>
                    <a:p>
                      <a:pPr algn="r">
                        <a:lnSpc>
                          <a:spcPct val="107000"/>
                        </a:lnSpc>
                        <a:spcAft>
                          <a:spcPts val="0"/>
                        </a:spcAft>
                      </a:pPr>
                      <a:r>
                        <a:rPr lang="en-GB" sz="1600" dirty="0">
                          <a:effectLst/>
                          <a:latin typeface="Arial" panose="020B0604020202020204" pitchFamily="34" charset="0"/>
                          <a:cs typeface="Arial" panose="020B0604020202020204" pitchFamily="34" charset="0"/>
                        </a:rPr>
                        <a:t>12,748 kWh</a:t>
                      </a:r>
                      <a:endParaRPr lang="de-A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93DD">
                        <a:alpha val="9804"/>
                      </a:srgbClr>
                    </a:solidFill>
                  </a:tcPr>
                </a:tc>
                <a:tc>
                  <a:txBody>
                    <a:bodyPr/>
                    <a:lstStyle/>
                    <a:p>
                      <a:pPr algn="r">
                        <a:lnSpc>
                          <a:spcPct val="107000"/>
                        </a:lnSpc>
                        <a:spcAft>
                          <a:spcPts val="0"/>
                        </a:spcAft>
                      </a:pPr>
                      <a:r>
                        <a:rPr lang="en-GB" sz="1600" dirty="0">
                          <a:effectLst/>
                          <a:latin typeface="Arial" panose="020B0604020202020204" pitchFamily="34" charset="0"/>
                          <a:cs typeface="Arial" panose="020B0604020202020204" pitchFamily="34" charset="0"/>
                        </a:rPr>
                        <a:t>11,440 kWh </a:t>
                      </a:r>
                      <a:endParaRPr lang="de-AT" sz="1600" dirty="0">
                        <a:effectLst/>
                        <a:latin typeface="Arial" panose="020B0604020202020204" pitchFamily="34" charset="0"/>
                        <a:cs typeface="Arial" panose="020B0604020202020204" pitchFamily="34" charset="0"/>
                      </a:endParaRPr>
                    </a:p>
                    <a:p>
                      <a:pPr algn="r">
                        <a:lnSpc>
                          <a:spcPct val="107000"/>
                        </a:lnSpc>
                        <a:spcAft>
                          <a:spcPts val="0"/>
                        </a:spcAft>
                      </a:pPr>
                      <a:r>
                        <a:rPr lang="en-GB" sz="1600" dirty="0">
                          <a:effectLst/>
                          <a:latin typeface="Arial" panose="020B0604020202020204" pitchFamily="34" charset="0"/>
                          <a:cs typeface="Arial" panose="020B0604020202020204" pitchFamily="34" charset="0"/>
                        </a:rPr>
                        <a:t> </a:t>
                      </a:r>
                      <a:endParaRPr lang="de-A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93DD">
                        <a:alpha val="9804"/>
                      </a:srgbClr>
                    </a:solidFill>
                  </a:tcPr>
                </a:tc>
                <a:tc>
                  <a:txBody>
                    <a:bodyPr/>
                    <a:lstStyle/>
                    <a:p>
                      <a:pPr>
                        <a:lnSpc>
                          <a:spcPct val="107000"/>
                        </a:lnSpc>
                        <a:spcAft>
                          <a:spcPts val="0"/>
                        </a:spcAft>
                      </a:pPr>
                      <a:r>
                        <a:rPr lang="en-GB" sz="1600" dirty="0">
                          <a:effectLst/>
                          <a:latin typeface="Arial" panose="020B0604020202020204" pitchFamily="34" charset="0"/>
                          <a:cs typeface="Arial" panose="020B0604020202020204" pitchFamily="34" charset="0"/>
                        </a:rPr>
                        <a:t>Reduction: 1.308 kWh  </a:t>
                      </a:r>
                      <a:endParaRPr lang="de-A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93DD">
                        <a:alpha val="9804"/>
                      </a:srgbClr>
                    </a:solidFill>
                  </a:tcPr>
                </a:tc>
                <a:extLst>
                  <a:ext uri="{0D108BD9-81ED-4DB2-BD59-A6C34878D82A}">
                    <a16:rowId xmlns:a16="http://schemas.microsoft.com/office/drawing/2014/main" val="2523995031"/>
                  </a:ext>
                </a:extLst>
              </a:tr>
              <a:tr h="71550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dirty="0">
                          <a:effectLst/>
                          <a:latin typeface="Arial" panose="020B0604020202020204" pitchFamily="34" charset="0"/>
                          <a:cs typeface="Arial" panose="020B0604020202020204" pitchFamily="34" charset="0"/>
                        </a:rPr>
                        <a:t>CO</a:t>
                      </a:r>
                      <a:r>
                        <a:rPr lang="en-GB" sz="1600" baseline="-25000" dirty="0">
                          <a:effectLst/>
                          <a:latin typeface="Arial" panose="020B0604020202020204" pitchFamily="34" charset="0"/>
                          <a:cs typeface="Arial" panose="020B0604020202020204" pitchFamily="34" charset="0"/>
                        </a:rPr>
                        <a:t>2</a:t>
                      </a:r>
                      <a:r>
                        <a:rPr lang="en-GB" sz="1600" dirty="0">
                          <a:effectLst/>
                          <a:latin typeface="Arial" panose="020B0604020202020204" pitchFamily="34" charset="0"/>
                          <a:cs typeface="Arial" panose="020B0604020202020204" pitchFamily="34" charset="0"/>
                        </a:rPr>
                        <a:t> emissions heat and electricity (village “</a:t>
                      </a:r>
                      <a:r>
                        <a:rPr lang="en-GB" sz="1600" dirty="0" err="1">
                          <a:effectLst/>
                          <a:latin typeface="Arial" panose="020B0604020202020204" pitchFamily="34" charset="0"/>
                          <a:cs typeface="Arial" panose="020B0604020202020204" pitchFamily="34" charset="0"/>
                        </a:rPr>
                        <a:t>Herzogsägmühle</a:t>
                      </a:r>
                      <a:r>
                        <a:rPr lang="en-GB" sz="1600" dirty="0">
                          <a:effectLst/>
                          <a:latin typeface="Arial" panose="020B0604020202020204" pitchFamily="34" charset="0"/>
                          <a:cs typeface="Arial" panose="020B0604020202020204" pitchFamily="34" charset="0"/>
                        </a:rPr>
                        <a:t>”)</a:t>
                      </a:r>
                      <a:endParaRPr lang="de-AT"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de-A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93DD"/>
                    </a:solidFill>
                  </a:tcPr>
                </a:tc>
                <a:tc>
                  <a:txBody>
                    <a:bodyPr/>
                    <a:lstStyle/>
                    <a:p>
                      <a:pPr algn="r">
                        <a:lnSpc>
                          <a:spcPct val="107000"/>
                        </a:lnSpc>
                        <a:spcAft>
                          <a:spcPts val="0"/>
                        </a:spcAft>
                      </a:pPr>
                      <a:r>
                        <a:rPr lang="en-GB" sz="1600" dirty="0">
                          <a:effectLst/>
                          <a:latin typeface="Arial" panose="020B0604020202020204" pitchFamily="34" charset="0"/>
                          <a:cs typeface="Arial" panose="020B0604020202020204" pitchFamily="34" charset="0"/>
                        </a:rPr>
                        <a:t>3,783 kg CO</a:t>
                      </a:r>
                      <a:r>
                        <a:rPr lang="en-GB" sz="1600" baseline="-25000" dirty="0">
                          <a:effectLst/>
                          <a:latin typeface="Arial" panose="020B0604020202020204" pitchFamily="34" charset="0"/>
                          <a:cs typeface="Arial" panose="020B0604020202020204" pitchFamily="34" charset="0"/>
                        </a:rPr>
                        <a:t>2</a:t>
                      </a:r>
                      <a:r>
                        <a:rPr lang="en-GB" sz="1600" dirty="0">
                          <a:effectLst/>
                          <a:latin typeface="Arial" panose="020B0604020202020204" pitchFamily="34" charset="0"/>
                          <a:cs typeface="Arial" panose="020B0604020202020204" pitchFamily="34" charset="0"/>
                        </a:rPr>
                        <a:t> </a:t>
                      </a:r>
                      <a:endParaRPr lang="de-A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93DD">
                        <a:alpha val="9804"/>
                      </a:srgbClr>
                    </a:solidFill>
                  </a:tcPr>
                </a:tc>
                <a:tc>
                  <a:txBody>
                    <a:bodyPr/>
                    <a:lstStyle/>
                    <a:p>
                      <a:pPr algn="r">
                        <a:lnSpc>
                          <a:spcPct val="107000"/>
                        </a:lnSpc>
                        <a:spcAft>
                          <a:spcPts val="0"/>
                        </a:spcAft>
                      </a:pPr>
                      <a:r>
                        <a:rPr lang="en-GB" sz="1600" dirty="0">
                          <a:effectLst/>
                          <a:latin typeface="Arial" panose="020B0604020202020204" pitchFamily="34" charset="0"/>
                          <a:cs typeface="Arial" panose="020B0604020202020204" pitchFamily="34" charset="0"/>
                        </a:rPr>
                        <a:t>2,712 kg CO</a:t>
                      </a:r>
                      <a:r>
                        <a:rPr lang="en-GB" sz="1600" baseline="-25000" dirty="0">
                          <a:effectLst/>
                          <a:latin typeface="Arial" panose="020B0604020202020204" pitchFamily="34" charset="0"/>
                          <a:cs typeface="Arial" panose="020B0604020202020204" pitchFamily="34" charset="0"/>
                        </a:rPr>
                        <a:t>2</a:t>
                      </a:r>
                      <a:endParaRPr lang="de-A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93DD">
                        <a:alpha val="9804"/>
                      </a:srgbClr>
                    </a:solidFill>
                  </a:tcPr>
                </a:tc>
                <a:tc>
                  <a:txBody>
                    <a:bodyPr/>
                    <a:lstStyle/>
                    <a:p>
                      <a:pPr>
                        <a:lnSpc>
                          <a:spcPct val="107000"/>
                        </a:lnSpc>
                        <a:spcAft>
                          <a:spcPts val="0"/>
                        </a:spcAft>
                      </a:pPr>
                      <a:r>
                        <a:rPr lang="en-GB" sz="1600" dirty="0">
                          <a:effectLst/>
                          <a:latin typeface="Arial" panose="020B0604020202020204" pitchFamily="34" charset="0"/>
                          <a:cs typeface="Arial" panose="020B0604020202020204" pitchFamily="34" charset="0"/>
                        </a:rPr>
                        <a:t>Reduction 1.071 kg CO</a:t>
                      </a:r>
                      <a:r>
                        <a:rPr lang="en-GB" sz="1600" baseline="-25000" dirty="0">
                          <a:effectLst/>
                          <a:latin typeface="Arial" panose="020B0604020202020204" pitchFamily="34" charset="0"/>
                          <a:cs typeface="Arial" panose="020B0604020202020204" pitchFamily="34" charset="0"/>
                        </a:rPr>
                        <a:t>2</a:t>
                      </a:r>
                      <a:endParaRPr lang="de-A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93DD">
                        <a:alpha val="9804"/>
                      </a:srgbClr>
                    </a:solidFill>
                  </a:tcPr>
                </a:tc>
                <a:extLst>
                  <a:ext uri="{0D108BD9-81ED-4DB2-BD59-A6C34878D82A}">
                    <a16:rowId xmlns:a16="http://schemas.microsoft.com/office/drawing/2014/main" val="748275816"/>
                  </a:ext>
                </a:extLst>
              </a:tr>
              <a:tr h="53332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dirty="0">
                          <a:effectLst/>
                          <a:latin typeface="Arial" panose="020B0604020202020204" pitchFamily="34" charset="0"/>
                          <a:cs typeface="Arial" panose="020B0604020202020204" pitchFamily="34" charset="0"/>
                        </a:rPr>
                        <a:t>CO</a:t>
                      </a:r>
                      <a:r>
                        <a:rPr lang="en-GB" sz="1600" baseline="-25000" dirty="0">
                          <a:effectLst/>
                          <a:latin typeface="Arial" panose="020B0604020202020204" pitchFamily="34" charset="0"/>
                          <a:cs typeface="Arial" panose="020B0604020202020204" pitchFamily="34" charset="0"/>
                        </a:rPr>
                        <a:t>2</a:t>
                      </a:r>
                      <a:r>
                        <a:rPr lang="de-DE" sz="1600" dirty="0">
                          <a:effectLst/>
                          <a:latin typeface="Arial" panose="020B0604020202020204" pitchFamily="34" charset="0"/>
                          <a:cs typeface="Arial" panose="020B0604020202020204" pitchFamily="34" charset="0"/>
                        </a:rPr>
                        <a:t>- </a:t>
                      </a:r>
                      <a:r>
                        <a:rPr lang="de-DE" sz="1600" dirty="0" err="1">
                          <a:effectLst/>
                          <a:latin typeface="Arial" panose="020B0604020202020204" pitchFamily="34" charset="0"/>
                          <a:cs typeface="Arial" panose="020B0604020202020204" pitchFamily="34" charset="0"/>
                        </a:rPr>
                        <a:t>emissions</a:t>
                      </a:r>
                      <a:r>
                        <a:rPr lang="de-DE" sz="1600" dirty="0">
                          <a:effectLst/>
                          <a:latin typeface="Arial" panose="020B0604020202020204" pitchFamily="34" charset="0"/>
                          <a:cs typeface="Arial" panose="020B0604020202020204" pitchFamily="34" charset="0"/>
                        </a:rPr>
                        <a:t> </a:t>
                      </a:r>
                      <a:r>
                        <a:rPr lang="de-DE" sz="1600" dirty="0" err="1">
                          <a:effectLst/>
                          <a:latin typeface="Arial" panose="020B0604020202020204" pitchFamily="34" charset="0"/>
                          <a:cs typeface="Arial" panose="020B0604020202020204" pitchFamily="34" charset="0"/>
                        </a:rPr>
                        <a:t>transport</a:t>
                      </a:r>
                      <a:r>
                        <a:rPr lang="de-DE" sz="1600" dirty="0">
                          <a:effectLst/>
                          <a:latin typeface="Arial" panose="020B0604020202020204" pitchFamily="34" charset="0"/>
                          <a:cs typeface="Arial" panose="020B0604020202020204" pitchFamily="34" charset="0"/>
                        </a:rPr>
                        <a:t> </a:t>
                      </a:r>
                      <a:r>
                        <a:rPr lang="de-DE" sz="1600" dirty="0" err="1">
                          <a:effectLst/>
                          <a:latin typeface="Arial" panose="020B0604020202020204" pitchFamily="34" charset="0"/>
                          <a:cs typeface="Arial" panose="020B0604020202020204" pitchFamily="34" charset="0"/>
                        </a:rPr>
                        <a:t>cars</a:t>
                      </a:r>
                      <a:r>
                        <a:rPr lang="de-DE" sz="1600" dirty="0">
                          <a:effectLst/>
                          <a:latin typeface="Arial" panose="020B0604020202020204" pitchFamily="34" charset="0"/>
                          <a:cs typeface="Arial" panose="020B0604020202020204" pitchFamily="34" charset="0"/>
                        </a:rPr>
                        <a:t> </a:t>
                      </a:r>
                      <a:endParaRPr lang="de-AT"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de-A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93DD"/>
                    </a:solidFill>
                  </a:tcPr>
                </a:tc>
                <a:tc>
                  <a:txBody>
                    <a:bodyPr/>
                    <a:lstStyle/>
                    <a:p>
                      <a:pPr algn="r">
                        <a:lnSpc>
                          <a:spcPct val="107000"/>
                        </a:lnSpc>
                        <a:spcAft>
                          <a:spcPts val="0"/>
                        </a:spcAft>
                      </a:pPr>
                      <a:r>
                        <a:rPr lang="en-GB" sz="1600" dirty="0">
                          <a:effectLst/>
                          <a:latin typeface="Arial" panose="020B0604020202020204" pitchFamily="34" charset="0"/>
                          <a:cs typeface="Arial" panose="020B0604020202020204" pitchFamily="34" charset="0"/>
                        </a:rPr>
                        <a:t>293 kg CO</a:t>
                      </a:r>
                      <a:r>
                        <a:rPr lang="en-GB" sz="1600" baseline="-25000" dirty="0">
                          <a:effectLst/>
                          <a:latin typeface="Arial" panose="020B0604020202020204" pitchFamily="34" charset="0"/>
                          <a:cs typeface="Arial" panose="020B0604020202020204" pitchFamily="34" charset="0"/>
                        </a:rPr>
                        <a:t>2</a:t>
                      </a:r>
                      <a:endParaRPr lang="de-A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93DD">
                        <a:alpha val="9804"/>
                      </a:srgbClr>
                    </a:solidFill>
                  </a:tcPr>
                </a:tc>
                <a:tc>
                  <a:txBody>
                    <a:bodyPr/>
                    <a:lstStyle/>
                    <a:p>
                      <a:pPr algn="r">
                        <a:lnSpc>
                          <a:spcPct val="107000"/>
                        </a:lnSpc>
                        <a:spcAft>
                          <a:spcPts val="0"/>
                        </a:spcAft>
                      </a:pPr>
                      <a:r>
                        <a:rPr lang="en-GB" sz="1600" dirty="0">
                          <a:effectLst/>
                          <a:latin typeface="Arial" panose="020B0604020202020204" pitchFamily="34" charset="0"/>
                          <a:cs typeface="Arial" panose="020B0604020202020204" pitchFamily="34" charset="0"/>
                        </a:rPr>
                        <a:t>315 kg CO</a:t>
                      </a:r>
                      <a:r>
                        <a:rPr lang="en-GB" sz="1600" baseline="-25000" dirty="0">
                          <a:effectLst/>
                          <a:latin typeface="Arial" panose="020B0604020202020204" pitchFamily="34" charset="0"/>
                          <a:cs typeface="Arial" panose="020B0604020202020204" pitchFamily="34" charset="0"/>
                        </a:rPr>
                        <a:t>2</a:t>
                      </a:r>
                      <a:endParaRPr lang="de-A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93DD">
                        <a:alpha val="9804"/>
                      </a:srgbClr>
                    </a:solidFill>
                  </a:tcPr>
                </a:tc>
                <a:tc>
                  <a:txBody>
                    <a:bodyPr/>
                    <a:lstStyle/>
                    <a:p>
                      <a:pPr>
                        <a:lnSpc>
                          <a:spcPct val="107000"/>
                        </a:lnSpc>
                        <a:spcAft>
                          <a:spcPts val="0"/>
                        </a:spcAft>
                      </a:pPr>
                      <a:r>
                        <a:rPr lang="en-GB" sz="1600" dirty="0">
                          <a:effectLst/>
                          <a:latin typeface="Arial" panose="020B0604020202020204" pitchFamily="34" charset="0"/>
                          <a:cs typeface="Arial" panose="020B0604020202020204" pitchFamily="34" charset="0"/>
                        </a:rPr>
                        <a:t>Increase: 22 kg CO</a:t>
                      </a:r>
                      <a:r>
                        <a:rPr lang="en-GB" sz="1600" baseline="-25000" dirty="0">
                          <a:effectLst/>
                          <a:latin typeface="Arial" panose="020B0604020202020204" pitchFamily="34" charset="0"/>
                          <a:cs typeface="Arial" panose="020B0604020202020204" pitchFamily="34" charset="0"/>
                        </a:rPr>
                        <a:t>2</a:t>
                      </a:r>
                      <a:endParaRPr lang="de-A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93DD">
                        <a:alpha val="9804"/>
                      </a:srgbClr>
                    </a:solidFill>
                  </a:tcPr>
                </a:tc>
                <a:extLst>
                  <a:ext uri="{0D108BD9-81ED-4DB2-BD59-A6C34878D82A}">
                    <a16:rowId xmlns:a16="http://schemas.microsoft.com/office/drawing/2014/main" val="2750829116"/>
                  </a:ext>
                </a:extLst>
              </a:tr>
              <a:tr h="53332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e-DE" sz="1600" dirty="0" err="1">
                          <a:effectLst/>
                          <a:latin typeface="Arial" panose="020B0604020202020204" pitchFamily="34" charset="0"/>
                          <a:cs typeface="Arial" panose="020B0604020202020204" pitchFamily="34" charset="0"/>
                        </a:rPr>
                        <a:t>Water</a:t>
                      </a:r>
                      <a:r>
                        <a:rPr lang="de-DE" sz="1600" dirty="0">
                          <a:effectLst/>
                          <a:latin typeface="Arial" panose="020B0604020202020204" pitchFamily="34" charset="0"/>
                          <a:cs typeface="Arial" panose="020B0604020202020204" pitchFamily="34" charset="0"/>
                        </a:rPr>
                        <a:t> </a:t>
                      </a:r>
                      <a:r>
                        <a:rPr lang="de-DE" sz="1600" dirty="0" err="1">
                          <a:effectLst/>
                          <a:latin typeface="Arial" panose="020B0604020202020204" pitchFamily="34" charset="0"/>
                          <a:cs typeface="Arial" panose="020B0604020202020204" pitchFamily="34" charset="0"/>
                        </a:rPr>
                        <a:t>consumption</a:t>
                      </a:r>
                      <a:r>
                        <a:rPr lang="de-DE" sz="1600" dirty="0">
                          <a:effectLst/>
                          <a:latin typeface="Arial" panose="020B0604020202020204" pitchFamily="34" charset="0"/>
                          <a:cs typeface="Arial" panose="020B0604020202020204" pitchFamily="34" charset="0"/>
                        </a:rPr>
                        <a:t> </a:t>
                      </a:r>
                      <a:r>
                        <a:rPr lang="en-GB" sz="1600" dirty="0">
                          <a:effectLst/>
                          <a:latin typeface="Arial" panose="020B0604020202020204" pitchFamily="34" charset="0"/>
                          <a:cs typeface="Arial" panose="020B0604020202020204" pitchFamily="34" charset="0"/>
                        </a:rPr>
                        <a:t>(village “</a:t>
                      </a:r>
                      <a:r>
                        <a:rPr lang="en-GB" sz="1600" dirty="0" err="1">
                          <a:effectLst/>
                          <a:latin typeface="Arial" panose="020B0604020202020204" pitchFamily="34" charset="0"/>
                          <a:cs typeface="Arial" panose="020B0604020202020204" pitchFamily="34" charset="0"/>
                        </a:rPr>
                        <a:t>Herzogsägmühle</a:t>
                      </a:r>
                      <a:r>
                        <a:rPr lang="en-GB" sz="1600" dirty="0">
                          <a:effectLst/>
                          <a:latin typeface="Arial" panose="020B0604020202020204" pitchFamily="34" charset="0"/>
                          <a:cs typeface="Arial" panose="020B0604020202020204" pitchFamily="34" charset="0"/>
                        </a:rPr>
                        <a:t>”)</a:t>
                      </a:r>
                      <a:endParaRPr lang="de-A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93DD"/>
                    </a:solidFill>
                  </a:tcPr>
                </a:tc>
                <a:tc>
                  <a:txBody>
                    <a:bodyPr/>
                    <a:lstStyle/>
                    <a:p>
                      <a:pPr algn="r">
                        <a:lnSpc>
                          <a:spcPct val="107000"/>
                        </a:lnSpc>
                        <a:spcAft>
                          <a:spcPts val="0"/>
                        </a:spcAft>
                      </a:pPr>
                      <a:r>
                        <a:rPr lang="en-GB" sz="1600" dirty="0">
                          <a:effectLst/>
                          <a:latin typeface="Arial" panose="020B0604020202020204" pitchFamily="34" charset="0"/>
                          <a:cs typeface="Arial" panose="020B0604020202020204" pitchFamily="34" charset="0"/>
                        </a:rPr>
                        <a:t>47 m</a:t>
                      </a:r>
                      <a:r>
                        <a:rPr lang="en-GB" sz="1600" baseline="30000" dirty="0">
                          <a:effectLst/>
                          <a:latin typeface="Arial" panose="020B0604020202020204" pitchFamily="34" charset="0"/>
                          <a:cs typeface="Arial" panose="020B0604020202020204" pitchFamily="34" charset="0"/>
                        </a:rPr>
                        <a:t>3</a:t>
                      </a:r>
                      <a:r>
                        <a:rPr lang="en-GB" sz="1600" dirty="0">
                          <a:effectLst/>
                          <a:latin typeface="Arial" panose="020B0604020202020204" pitchFamily="34" charset="0"/>
                          <a:cs typeface="Arial" panose="020B0604020202020204" pitchFamily="34" charset="0"/>
                        </a:rPr>
                        <a:t> </a:t>
                      </a:r>
                      <a:endParaRPr lang="de-A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93DD">
                        <a:alpha val="9804"/>
                      </a:srgbClr>
                    </a:solidFill>
                  </a:tcPr>
                </a:tc>
                <a:tc>
                  <a:txBody>
                    <a:bodyPr/>
                    <a:lstStyle/>
                    <a:p>
                      <a:pPr algn="r">
                        <a:lnSpc>
                          <a:spcPct val="107000"/>
                        </a:lnSpc>
                        <a:spcAft>
                          <a:spcPts val="0"/>
                        </a:spcAft>
                      </a:pPr>
                      <a:r>
                        <a:rPr lang="en-GB" sz="1600" dirty="0">
                          <a:effectLst/>
                          <a:latin typeface="Arial" panose="020B0604020202020204" pitchFamily="34" charset="0"/>
                          <a:cs typeface="Arial" panose="020B0604020202020204" pitchFamily="34" charset="0"/>
                        </a:rPr>
                        <a:t>51 m</a:t>
                      </a:r>
                      <a:r>
                        <a:rPr lang="en-GB" sz="1600" baseline="30000" dirty="0">
                          <a:effectLst/>
                          <a:latin typeface="Arial" panose="020B0604020202020204" pitchFamily="34" charset="0"/>
                          <a:cs typeface="Arial" panose="020B0604020202020204" pitchFamily="34" charset="0"/>
                        </a:rPr>
                        <a:t>3</a:t>
                      </a:r>
                      <a:endParaRPr lang="de-A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93DD">
                        <a:alpha val="9804"/>
                      </a:srgbClr>
                    </a:solidFill>
                  </a:tcPr>
                </a:tc>
                <a:tc>
                  <a:txBody>
                    <a:bodyPr/>
                    <a:lstStyle/>
                    <a:p>
                      <a:pPr>
                        <a:lnSpc>
                          <a:spcPct val="107000"/>
                        </a:lnSpc>
                        <a:spcAft>
                          <a:spcPts val="0"/>
                        </a:spcAft>
                      </a:pPr>
                      <a:r>
                        <a:rPr lang="en-GB" sz="1600" dirty="0">
                          <a:effectLst/>
                          <a:latin typeface="Arial" panose="020B0604020202020204" pitchFamily="34" charset="0"/>
                          <a:cs typeface="Arial" panose="020B0604020202020204" pitchFamily="34" charset="0"/>
                        </a:rPr>
                        <a:t>Increase: 4 m</a:t>
                      </a:r>
                      <a:r>
                        <a:rPr lang="en-GB" sz="1600" baseline="30000" dirty="0">
                          <a:effectLst/>
                          <a:latin typeface="Arial" panose="020B0604020202020204" pitchFamily="34" charset="0"/>
                          <a:cs typeface="Arial" panose="020B0604020202020204" pitchFamily="34" charset="0"/>
                        </a:rPr>
                        <a:t>3</a:t>
                      </a:r>
                      <a:endParaRPr lang="de-A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93DD">
                        <a:alpha val="9804"/>
                      </a:srgbClr>
                    </a:solidFill>
                  </a:tcPr>
                </a:tc>
                <a:extLst>
                  <a:ext uri="{0D108BD9-81ED-4DB2-BD59-A6C34878D82A}">
                    <a16:rowId xmlns:a16="http://schemas.microsoft.com/office/drawing/2014/main" val="2851166282"/>
                  </a:ext>
                </a:extLst>
              </a:tr>
              <a:tr h="53738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dirty="0">
                          <a:effectLst/>
                          <a:latin typeface="Arial" panose="020B0604020202020204" pitchFamily="34" charset="0"/>
                          <a:cs typeface="Arial" panose="020B0604020202020204" pitchFamily="34" charset="0"/>
                        </a:rPr>
                        <a:t>Other emissions: Nitrous oxide and methane from beef farming</a:t>
                      </a:r>
                      <a:endParaRPr lang="de-A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93DD"/>
                    </a:solidFill>
                  </a:tcPr>
                </a:tc>
                <a:tc>
                  <a:txBody>
                    <a:bodyPr/>
                    <a:lstStyle/>
                    <a:p>
                      <a:pPr algn="r">
                        <a:lnSpc>
                          <a:spcPct val="107000"/>
                        </a:lnSpc>
                        <a:spcAft>
                          <a:spcPts val="0"/>
                        </a:spcAft>
                      </a:pPr>
                      <a:r>
                        <a:rPr lang="de-DE" sz="1600" dirty="0">
                          <a:effectLst/>
                          <a:latin typeface="Arial" panose="020B0604020202020204" pitchFamily="34" charset="0"/>
                          <a:cs typeface="Arial" panose="020B0604020202020204" pitchFamily="34" charset="0"/>
                        </a:rPr>
                        <a:t>133 kg </a:t>
                      </a:r>
                      <a:r>
                        <a:rPr lang="en-GB" sz="1600" dirty="0">
                          <a:effectLst/>
                          <a:latin typeface="Arial" panose="020B0604020202020204" pitchFamily="34" charset="0"/>
                          <a:cs typeface="Arial" panose="020B0604020202020204" pitchFamily="34" charset="0"/>
                        </a:rPr>
                        <a:t>CO</a:t>
                      </a:r>
                      <a:r>
                        <a:rPr lang="en-GB" sz="1600" baseline="-25000" dirty="0">
                          <a:effectLst/>
                          <a:latin typeface="Arial" panose="020B0604020202020204" pitchFamily="34" charset="0"/>
                          <a:cs typeface="Arial" panose="020B0604020202020204" pitchFamily="34" charset="0"/>
                        </a:rPr>
                        <a:t>2</a:t>
                      </a:r>
                      <a:endParaRPr lang="de-A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93DD">
                        <a:alpha val="9804"/>
                      </a:srgbClr>
                    </a:solidFill>
                  </a:tcPr>
                </a:tc>
                <a:tc>
                  <a:txBody>
                    <a:bodyPr/>
                    <a:lstStyle/>
                    <a:p>
                      <a:pPr algn="r">
                        <a:lnSpc>
                          <a:spcPct val="107000"/>
                        </a:lnSpc>
                        <a:spcAft>
                          <a:spcPts val="0"/>
                        </a:spcAft>
                      </a:pPr>
                      <a:r>
                        <a:rPr lang="de-AT" sz="1600" dirty="0">
                          <a:effectLst/>
                          <a:latin typeface="Arial" panose="020B0604020202020204" pitchFamily="34" charset="0"/>
                          <a:cs typeface="Arial" panose="020B0604020202020204" pitchFamily="34" charset="0"/>
                        </a:rPr>
                        <a:t>111 kg </a:t>
                      </a:r>
                      <a:r>
                        <a:rPr lang="en-GB" sz="1600" dirty="0">
                          <a:effectLst/>
                          <a:latin typeface="Arial" panose="020B0604020202020204" pitchFamily="34" charset="0"/>
                          <a:cs typeface="Arial" panose="020B0604020202020204" pitchFamily="34" charset="0"/>
                        </a:rPr>
                        <a:t>CO</a:t>
                      </a:r>
                      <a:r>
                        <a:rPr lang="en-GB" sz="1600" baseline="-25000" dirty="0">
                          <a:effectLst/>
                          <a:latin typeface="Arial" panose="020B0604020202020204" pitchFamily="34" charset="0"/>
                          <a:cs typeface="Arial" panose="020B0604020202020204" pitchFamily="34" charset="0"/>
                        </a:rPr>
                        <a:t>2</a:t>
                      </a:r>
                      <a:endParaRPr lang="de-A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93DD">
                        <a:alpha val="9804"/>
                      </a:srgbClr>
                    </a:solidFill>
                  </a:tcPr>
                </a:tc>
                <a:tc>
                  <a:txBody>
                    <a:bodyPr/>
                    <a:lstStyle/>
                    <a:p>
                      <a:pPr>
                        <a:lnSpc>
                          <a:spcPct val="107000"/>
                        </a:lnSpc>
                        <a:spcAft>
                          <a:spcPts val="0"/>
                        </a:spcAft>
                      </a:pPr>
                      <a:r>
                        <a:rPr lang="de-AT" sz="1600" dirty="0" err="1">
                          <a:effectLst/>
                          <a:latin typeface="Arial" panose="020B0604020202020204" pitchFamily="34" charset="0"/>
                          <a:cs typeface="Arial" panose="020B0604020202020204" pitchFamily="34" charset="0"/>
                        </a:rPr>
                        <a:t>Reduction</a:t>
                      </a:r>
                      <a:r>
                        <a:rPr lang="de-AT" sz="1600" dirty="0">
                          <a:effectLst/>
                          <a:latin typeface="Arial" panose="020B0604020202020204" pitchFamily="34" charset="0"/>
                          <a:cs typeface="Arial" panose="020B0604020202020204" pitchFamily="34" charset="0"/>
                        </a:rPr>
                        <a:t>: 22 kg </a:t>
                      </a:r>
                      <a:r>
                        <a:rPr lang="en-GB" sz="1600" dirty="0">
                          <a:effectLst/>
                          <a:latin typeface="Arial" panose="020B0604020202020204" pitchFamily="34" charset="0"/>
                          <a:cs typeface="Arial" panose="020B0604020202020204" pitchFamily="34" charset="0"/>
                        </a:rPr>
                        <a:t>CO</a:t>
                      </a:r>
                      <a:r>
                        <a:rPr lang="en-GB" sz="1600" baseline="-25000" dirty="0">
                          <a:effectLst/>
                          <a:latin typeface="Arial" panose="020B0604020202020204" pitchFamily="34" charset="0"/>
                          <a:cs typeface="Arial" panose="020B0604020202020204" pitchFamily="34" charset="0"/>
                        </a:rPr>
                        <a:t>2</a:t>
                      </a:r>
                      <a:endParaRPr lang="de-A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93DD">
                        <a:alpha val="9804"/>
                      </a:srgbClr>
                    </a:solidFill>
                  </a:tcPr>
                </a:tc>
                <a:extLst>
                  <a:ext uri="{0D108BD9-81ED-4DB2-BD59-A6C34878D82A}">
                    <a16:rowId xmlns:a16="http://schemas.microsoft.com/office/drawing/2014/main" val="3536239191"/>
                  </a:ext>
                </a:extLst>
              </a:tr>
            </a:tbl>
          </a:graphicData>
        </a:graphic>
      </p:graphicFrame>
    </p:spTree>
    <p:extLst>
      <p:ext uri="{BB962C8B-B14F-4D97-AF65-F5344CB8AC3E}">
        <p14:creationId xmlns:p14="http://schemas.microsoft.com/office/powerpoint/2010/main" val="41376674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C4155-1618-4DD3-81BC-848C1446121C}"/>
              </a:ext>
            </a:extLst>
          </p:cNvPr>
          <p:cNvSpPr>
            <a:spLocks noGrp="1"/>
          </p:cNvSpPr>
          <p:nvPr>
            <p:ph type="title"/>
          </p:nvPr>
        </p:nvSpPr>
        <p:spPr>
          <a:xfrm>
            <a:off x="3939819" y="205681"/>
            <a:ext cx="7700246" cy="1676603"/>
          </a:xfrm>
        </p:spPr>
        <p:txBody>
          <a:bodyPr>
            <a:normAutofit/>
          </a:bodyPr>
          <a:lstStyle/>
          <a:p>
            <a:r>
              <a:rPr lang="de-DE" sz="4000" dirty="0" err="1">
                <a:latin typeface="Arial" panose="020B0604020202020204" pitchFamily="34" charset="0"/>
                <a:cs typeface="Arial" panose="020B0604020202020204" pitchFamily="34" charset="0"/>
              </a:rPr>
              <a:t>Social</a:t>
            </a:r>
            <a:r>
              <a:rPr lang="de-DE" sz="4000" dirty="0">
                <a:latin typeface="Arial" panose="020B0604020202020204" pitchFamily="34" charset="0"/>
                <a:cs typeface="Arial" panose="020B0604020202020204" pitchFamily="34" charset="0"/>
              </a:rPr>
              <a:t> and </a:t>
            </a:r>
            <a:r>
              <a:rPr lang="de-DE" sz="4000" dirty="0" err="1">
                <a:latin typeface="Arial" panose="020B0604020202020204" pitchFamily="34" charset="0"/>
                <a:cs typeface="Arial" panose="020B0604020202020204" pitchFamily="34" charset="0"/>
              </a:rPr>
              <a:t>health</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sustainability</a:t>
            </a:r>
            <a:endParaRPr lang="de-AT" sz="40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3B16D042-4255-4660-ABE7-F274A7B63AA3}"/>
              </a:ext>
            </a:extLst>
          </p:cNvPr>
          <p:cNvSpPr>
            <a:spLocks noGrp="1"/>
          </p:cNvSpPr>
          <p:nvPr>
            <p:ph idx="1"/>
          </p:nvPr>
        </p:nvSpPr>
        <p:spPr>
          <a:xfrm>
            <a:off x="4065373" y="1507524"/>
            <a:ext cx="7486547" cy="5144795"/>
          </a:xfrm>
        </p:spPr>
        <p:txBody>
          <a:bodyPr>
            <a:normAutofit fontScale="92500"/>
          </a:bodyPr>
          <a:lstStyle/>
          <a:p>
            <a:r>
              <a:rPr lang="en-US" sz="2400" dirty="0">
                <a:latin typeface="Arial" panose="020B0604020202020204" pitchFamily="34" charset="0"/>
                <a:cs typeface="Arial" panose="020B0604020202020204" pitchFamily="34" charset="0"/>
              </a:rPr>
              <a:t>Fair business relations with direct suppliers (A2.1) and Positive influence on solidarity and justice in the entire supply chain (A2.2): supplier evaluation extended with sustainability aspects; fair and solidarity-bass interaction</a:t>
            </a:r>
          </a:p>
          <a:p>
            <a:r>
              <a:rPr lang="en-US" sz="2400" dirty="0">
                <a:latin typeface="Arial" panose="020B0604020202020204" pitchFamily="34" charset="0"/>
                <a:cs typeface="Arial" panose="020B0604020202020204" pitchFamily="34" charset="0"/>
              </a:rPr>
              <a:t>Employee-oriented corporate culture (C1.1): job rotation; part-time management; home office; sabbatical/working time accounts; company kindergarten </a:t>
            </a:r>
          </a:p>
          <a:p>
            <a:r>
              <a:rPr lang="en-US" sz="2400" dirty="0">
                <a:latin typeface="Arial" panose="020B0604020202020204" pitchFamily="34" charset="0"/>
                <a:cs typeface="Arial" panose="020B0604020202020204" pitchFamily="34" charset="0"/>
              </a:rPr>
              <a:t>Health promotion and occupational safety (C1.2): health circle; health day; stress training for managers </a:t>
            </a:r>
          </a:p>
          <a:p>
            <a:r>
              <a:rPr lang="en-US" sz="2400" dirty="0">
                <a:latin typeface="Arial" panose="020B0604020202020204" pitchFamily="34" charset="0"/>
                <a:cs typeface="Arial" panose="020B0604020202020204" pitchFamily="34" charset="0"/>
              </a:rPr>
              <a:t>Diversity and equal opportunities (C1.3): employees form 28 different countries; employees with disabilities; diversity training </a:t>
            </a:r>
          </a:p>
          <a:p>
            <a:r>
              <a:rPr lang="en-US" sz="2400" dirty="0">
                <a:latin typeface="Arial" panose="020B0604020202020204" pitchFamily="34" charset="0"/>
                <a:cs typeface="Arial" panose="020B0604020202020204" pitchFamily="34" charset="0"/>
              </a:rPr>
              <a:t>Accessibility (D1.2): nearly barrier-free; events are open to people with disabilities; working group </a:t>
            </a:r>
            <a:endParaRPr lang="de-AT" sz="2400" dirty="0">
              <a:latin typeface="Arial" panose="020B0604020202020204" pitchFamily="34" charset="0"/>
              <a:cs typeface="Arial" panose="020B0604020202020204" pitchFamily="34" charset="0"/>
            </a:endParaRPr>
          </a:p>
          <a:p>
            <a:pPr marL="0" indent="0">
              <a:buNone/>
            </a:pPr>
            <a:endParaRPr lang="de-AT" sz="2400" dirty="0">
              <a:latin typeface="Arial" panose="020B0604020202020204" pitchFamily="34" charset="0"/>
              <a:cs typeface="Arial" panose="020B0604020202020204" pitchFamily="34" charset="0"/>
            </a:endParaRPr>
          </a:p>
          <a:p>
            <a:endParaRPr lang="de-AT"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de-AT" sz="2400" dirty="0">
              <a:latin typeface="Arial" panose="020B0604020202020204" pitchFamily="34" charset="0"/>
              <a:cs typeface="Arial" panose="020B0604020202020204" pitchFamily="34" charset="0"/>
            </a:endParaRPr>
          </a:p>
        </p:txBody>
      </p:sp>
      <p:pic>
        <p:nvPicPr>
          <p:cNvPr id="5" name="Picture 4" descr="Kind mit Down-Syndrom lächelnd">
            <a:extLst>
              <a:ext uri="{FF2B5EF4-FFF2-40B4-BE49-F238E27FC236}">
                <a16:creationId xmlns:a16="http://schemas.microsoft.com/office/drawing/2014/main" id="{26BC5B2A-29A4-09A2-54BC-AF246BBC2DA6}"/>
              </a:ext>
            </a:extLst>
          </p:cNvPr>
          <p:cNvPicPr>
            <a:picLocks noChangeAspect="1"/>
          </p:cNvPicPr>
          <p:nvPr/>
        </p:nvPicPr>
        <p:blipFill>
          <a:blip r:embed="rId3" cstate="screen">
            <a:alphaModFix amt="60000"/>
            <a:extLst>
              <a:ext uri="{28A0092B-C50C-407E-A947-70E740481C1C}">
                <a14:useLocalDpi xmlns:a14="http://schemas.microsoft.com/office/drawing/2010/main"/>
              </a:ext>
            </a:extLst>
          </a:blip>
          <a:srcRect/>
          <a:stretch/>
        </p:blipFill>
        <p:spPr>
          <a:xfrm>
            <a:off x="0" y="0"/>
            <a:ext cx="3733547" cy="6870356"/>
          </a:xfrm>
          <a:prstGeom prst="rect">
            <a:avLst/>
          </a:prstGeom>
          <a:effectLst/>
        </p:spPr>
      </p:pic>
    </p:spTree>
    <p:extLst>
      <p:ext uri="{BB962C8B-B14F-4D97-AF65-F5344CB8AC3E}">
        <p14:creationId xmlns:p14="http://schemas.microsoft.com/office/powerpoint/2010/main" val="23627679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C4155-1618-4DD3-81BC-848C1446121C}"/>
              </a:ext>
            </a:extLst>
          </p:cNvPr>
          <p:cNvSpPr>
            <a:spLocks noGrp="1"/>
          </p:cNvSpPr>
          <p:nvPr>
            <p:ph type="title"/>
          </p:nvPr>
        </p:nvSpPr>
        <p:spPr>
          <a:xfrm>
            <a:off x="3939819" y="205681"/>
            <a:ext cx="7700246" cy="1676603"/>
          </a:xfrm>
        </p:spPr>
        <p:txBody>
          <a:bodyPr>
            <a:normAutofit/>
          </a:bodyPr>
          <a:lstStyle/>
          <a:p>
            <a:r>
              <a:rPr lang="de-DE" sz="4000" dirty="0" err="1">
                <a:latin typeface="Arial" panose="020B0604020202020204" pitchFamily="34" charset="0"/>
                <a:cs typeface="Arial" panose="020B0604020202020204" pitchFamily="34" charset="0"/>
              </a:rPr>
              <a:t>Economic</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sustainability</a:t>
            </a:r>
            <a:endParaRPr lang="de-AT" sz="40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3B16D042-4255-4660-ABE7-F274A7B63AA3}"/>
              </a:ext>
            </a:extLst>
          </p:cNvPr>
          <p:cNvSpPr>
            <a:spLocks noGrp="1"/>
          </p:cNvSpPr>
          <p:nvPr>
            <p:ph idx="1"/>
          </p:nvPr>
        </p:nvSpPr>
        <p:spPr>
          <a:xfrm>
            <a:off x="4065373" y="1507524"/>
            <a:ext cx="7486547" cy="5144795"/>
          </a:xfrm>
        </p:spPr>
        <p:txBody>
          <a:bodyPr>
            <a:normAutofit/>
          </a:bodyPr>
          <a:lstStyle/>
          <a:p>
            <a:r>
              <a:rPr lang="en-US" sz="2400" dirty="0">
                <a:latin typeface="Arial" panose="020B0604020202020204" pitchFamily="34" charset="0"/>
                <a:cs typeface="Arial" panose="020B0604020202020204" pitchFamily="34" charset="0"/>
              </a:rPr>
              <a:t>Financial independence through equity financing (B1.1): </a:t>
            </a:r>
            <a:r>
              <a:rPr lang="en-GB" sz="2400" dirty="0">
                <a:latin typeface="Arial" panose="020B0604020202020204" pitchFamily="34" charset="0"/>
                <a:cs typeface="Arial" panose="020B0604020202020204" pitchFamily="34" charset="0"/>
              </a:rPr>
              <a:t>equity financing rate at 31.9%; risk management and ongoing controlling </a:t>
            </a:r>
            <a:endParaRPr lang="de-AT" sz="2400" dirty="0">
              <a:latin typeface="Arial" panose="020B0604020202020204" pitchFamily="34" charset="0"/>
              <a:cs typeface="Arial" panose="020B0604020202020204" pitchFamily="34" charset="0"/>
            </a:endParaRPr>
          </a:p>
          <a:p>
            <a:pPr lvl="0">
              <a:defRPr/>
            </a:pPr>
            <a:r>
              <a:rPr lang="en-US" sz="2400" dirty="0">
                <a:latin typeface="Arial" panose="020B0604020202020204" pitchFamily="34" charset="0"/>
                <a:cs typeface="Arial" panose="020B0604020202020204" pitchFamily="34" charset="0"/>
              </a:rPr>
              <a:t>Solidarity and Common Good-orientate use of funds (B2.1): development concept; investment activities for benefit of common good; donations received only for the </a:t>
            </a:r>
            <a:r>
              <a:rPr lang="en-US" sz="2400" dirty="0" err="1">
                <a:latin typeface="Arial" panose="020B0604020202020204" pitchFamily="34" charset="0"/>
                <a:cs typeface="Arial" panose="020B0604020202020204" pitchFamily="34" charset="0"/>
              </a:rPr>
              <a:t>organisation</a:t>
            </a:r>
            <a:r>
              <a:rPr lang="en-US" sz="2400" dirty="0">
                <a:latin typeface="Arial" panose="020B0604020202020204" pitchFamily="34" charset="0"/>
                <a:cs typeface="Arial" panose="020B0604020202020204" pitchFamily="34" charset="0"/>
              </a:rPr>
              <a:t> </a:t>
            </a:r>
            <a:endParaRPr lang="de-DE" sz="24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Cooperation with other companies (D2.1): “</a:t>
            </a:r>
            <a:r>
              <a:rPr lang="en-GB" sz="2400" i="1" dirty="0">
                <a:latin typeface="Arial" panose="020B0604020202020204" pitchFamily="34" charset="0"/>
                <a:cs typeface="Arial" panose="020B0604020202020204" pitchFamily="34" charset="0"/>
              </a:rPr>
              <a:t>what we can do together with others, we will not do alone”</a:t>
            </a:r>
            <a:r>
              <a:rPr lang="en-GB" sz="2400" dirty="0">
                <a:latin typeface="Arial" panose="020B0604020202020204" pitchFamily="34" charset="0"/>
                <a:cs typeface="Arial" panose="020B0604020202020204" pitchFamily="34" charset="0"/>
              </a:rPr>
              <a:t> </a:t>
            </a:r>
            <a:endParaRPr lang="de-AT" sz="2400" dirty="0">
              <a:latin typeface="Arial" panose="020B0604020202020204" pitchFamily="34" charset="0"/>
              <a:cs typeface="Arial" panose="020B0604020202020204" pitchFamily="34" charset="0"/>
            </a:endParaRPr>
          </a:p>
          <a:p>
            <a:pPr lvl="0">
              <a:defRPr/>
            </a:pPr>
            <a:r>
              <a:rPr lang="en-US" sz="2400" dirty="0">
                <a:latin typeface="Arial" panose="020B0604020202020204" pitchFamily="34" charset="0"/>
                <a:cs typeface="Arial" panose="020B0604020202020204" pitchFamily="34" charset="0"/>
              </a:rPr>
              <a:t>Solidarity with other companies (D2.2): cooperation for cultivation and sale of organic products; ambulant addiction and social services are supported; exchange of knowledge (discussion group “Places to Live”) </a:t>
            </a:r>
            <a:endParaRPr lang="de-AT" sz="2400" dirty="0">
              <a:latin typeface="Arial" panose="020B0604020202020204" pitchFamily="34" charset="0"/>
              <a:cs typeface="Arial" panose="020B0604020202020204" pitchFamily="34" charset="0"/>
            </a:endParaRPr>
          </a:p>
          <a:p>
            <a:endParaRPr lang="de-AT" sz="2400" dirty="0">
              <a:latin typeface="Arial" panose="020B0604020202020204" pitchFamily="34" charset="0"/>
              <a:cs typeface="Arial" panose="020B0604020202020204" pitchFamily="34" charset="0"/>
            </a:endParaRPr>
          </a:p>
        </p:txBody>
      </p:sp>
      <p:pic>
        <p:nvPicPr>
          <p:cNvPr id="5" name="Picture 4" descr="Kolleg*innen, die einen Kreis bilden, um den Zusammenhalt zu stärken">
            <a:extLst>
              <a:ext uri="{FF2B5EF4-FFF2-40B4-BE49-F238E27FC236}">
                <a16:creationId xmlns:a16="http://schemas.microsoft.com/office/drawing/2014/main" id="{26BC5B2A-29A4-09A2-54BC-AF246BBC2DA6}"/>
              </a:ext>
            </a:extLst>
          </p:cNvPr>
          <p:cNvPicPr>
            <a:picLocks noChangeAspect="1"/>
          </p:cNvPicPr>
          <p:nvPr/>
        </p:nvPicPr>
        <p:blipFill>
          <a:blip r:embed="rId3" cstate="screen">
            <a:alphaModFix amt="60000"/>
            <a:extLst>
              <a:ext uri="{28A0092B-C50C-407E-A947-70E740481C1C}">
                <a14:useLocalDpi xmlns:a14="http://schemas.microsoft.com/office/drawing/2010/main"/>
              </a:ext>
            </a:extLst>
          </a:blip>
          <a:srcRect/>
          <a:stretch/>
        </p:blipFill>
        <p:spPr>
          <a:xfrm>
            <a:off x="0" y="0"/>
            <a:ext cx="3733547" cy="6870356"/>
          </a:xfrm>
          <a:prstGeom prst="rect">
            <a:avLst/>
          </a:prstGeom>
          <a:effectLst/>
        </p:spPr>
      </p:pic>
    </p:spTree>
    <p:extLst>
      <p:ext uri="{BB962C8B-B14F-4D97-AF65-F5344CB8AC3E}">
        <p14:creationId xmlns:p14="http://schemas.microsoft.com/office/powerpoint/2010/main" val="6606654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Grafik 11" descr="Drei ordentlich gestapelte Bücher">
            <a:extLst>
              <a:ext uri="{FF2B5EF4-FFF2-40B4-BE49-F238E27FC236}">
                <a16:creationId xmlns:a16="http://schemas.microsoft.com/office/drawing/2014/main" id="{8ED313A8-225C-BF90-A623-9B277D84F17E}"/>
              </a:ext>
            </a:extLst>
          </p:cNvPr>
          <p:cNvPicPr>
            <a:picLocks noChangeAspect="1"/>
          </p:cNvPicPr>
          <p:nvPr/>
        </p:nvPicPr>
        <p:blipFill rotWithShape="1">
          <a:blip r:embed="rId3" cstate="screen">
            <a:alphaModFix amt="43000"/>
            <a:extLst>
              <a:ext uri="{28A0092B-C50C-407E-A947-70E740481C1C}">
                <a14:useLocalDpi xmlns:a14="http://schemas.microsoft.com/office/drawing/2010/main"/>
              </a:ext>
            </a:extLst>
          </a:blip>
          <a:srcRect/>
          <a:stretch/>
        </p:blipFill>
        <p:spPr>
          <a:xfrm>
            <a:off x="-49408" y="-20727"/>
            <a:ext cx="12304352" cy="6878727"/>
          </a:xfrm>
          <a:prstGeom prst="rect">
            <a:avLst/>
          </a:prstGeom>
        </p:spPr>
      </p:pic>
      <p:sp>
        <p:nvSpPr>
          <p:cNvPr id="3" name="Inhaltsplatzhalter 2">
            <a:extLst>
              <a:ext uri="{FF2B5EF4-FFF2-40B4-BE49-F238E27FC236}">
                <a16:creationId xmlns:a16="http://schemas.microsoft.com/office/drawing/2014/main" id="{B9C71C62-AE4F-EA88-95BB-F7F9E0483657}"/>
              </a:ext>
            </a:extLst>
          </p:cNvPr>
          <p:cNvSpPr>
            <a:spLocks noGrp="1"/>
          </p:cNvSpPr>
          <p:nvPr>
            <p:ph idx="1"/>
          </p:nvPr>
        </p:nvSpPr>
        <p:spPr>
          <a:xfrm>
            <a:off x="656489" y="2653796"/>
            <a:ext cx="5168178" cy="1550408"/>
          </a:xfrm>
          <a:ln>
            <a:solidFill>
              <a:schemeClr val="tx1"/>
            </a:solidFill>
          </a:ln>
        </p:spPr>
        <p:txBody>
          <a:bodyPr>
            <a:normAutofit/>
          </a:bodyPr>
          <a:lstStyle/>
          <a:p>
            <a:pPr marL="0" indent="0" algn="just">
              <a:buNone/>
            </a:pPr>
            <a:r>
              <a:rPr lang="de-DE" sz="3200" dirty="0">
                <a:latin typeface="Arial" panose="020B0604020202020204" pitchFamily="34" charset="0"/>
                <a:cs typeface="Arial" panose="020B0604020202020204" pitchFamily="34" charset="0"/>
              </a:rPr>
              <a:t>All </a:t>
            </a:r>
            <a:r>
              <a:rPr lang="de-DE" sz="3200" dirty="0" err="1">
                <a:latin typeface="Arial" panose="020B0604020202020204" pitchFamily="34" charset="0"/>
                <a:cs typeface="Arial" panose="020B0604020202020204" pitchFamily="34" charset="0"/>
              </a:rPr>
              <a:t>sources</a:t>
            </a:r>
            <a:r>
              <a:rPr lang="de-DE" sz="3200" dirty="0">
                <a:latin typeface="Arial" panose="020B0604020202020204" pitchFamily="34" charset="0"/>
                <a:cs typeface="Arial" panose="020B0604020202020204" pitchFamily="34" charset="0"/>
              </a:rPr>
              <a:t> </a:t>
            </a:r>
            <a:r>
              <a:rPr lang="de-DE" sz="3200" dirty="0" err="1">
                <a:latin typeface="Arial" panose="020B0604020202020204" pitchFamily="34" charset="0"/>
                <a:cs typeface="Arial" panose="020B0604020202020204" pitchFamily="34" charset="0"/>
              </a:rPr>
              <a:t>of</a:t>
            </a:r>
            <a:r>
              <a:rPr lang="de-DE" sz="3200" dirty="0">
                <a:latin typeface="Arial" panose="020B0604020202020204" pitchFamily="34" charset="0"/>
                <a:cs typeface="Arial" panose="020B0604020202020204" pitchFamily="34" charset="0"/>
              </a:rPr>
              <a:t> </a:t>
            </a:r>
            <a:r>
              <a:rPr lang="de-DE" sz="3200" dirty="0" err="1">
                <a:latin typeface="Arial" panose="020B0604020202020204" pitchFamily="34" charset="0"/>
                <a:cs typeface="Arial" panose="020B0604020202020204" pitchFamily="34" charset="0"/>
              </a:rPr>
              <a:t>these</a:t>
            </a:r>
            <a:r>
              <a:rPr lang="de-DE" sz="3200" dirty="0">
                <a:latin typeface="Arial" panose="020B0604020202020204" pitchFamily="34" charset="0"/>
                <a:cs typeface="Arial" panose="020B0604020202020204" pitchFamily="34" charset="0"/>
              </a:rPr>
              <a:t> Power Point </a:t>
            </a:r>
            <a:r>
              <a:rPr lang="de-DE" sz="3200" dirty="0" err="1">
                <a:latin typeface="Arial" panose="020B0604020202020204" pitchFamily="34" charset="0"/>
                <a:cs typeface="Arial" panose="020B0604020202020204" pitchFamily="34" charset="0"/>
              </a:rPr>
              <a:t>slides</a:t>
            </a:r>
            <a:r>
              <a:rPr lang="de-DE" sz="3200" dirty="0">
                <a:latin typeface="Arial" panose="020B0604020202020204" pitchFamily="34" charset="0"/>
                <a:cs typeface="Arial" panose="020B0604020202020204" pitchFamily="34" charset="0"/>
              </a:rPr>
              <a:t> </a:t>
            </a:r>
            <a:r>
              <a:rPr lang="de-DE" sz="3200" dirty="0" err="1">
                <a:latin typeface="Arial" panose="020B0604020202020204" pitchFamily="34" charset="0"/>
                <a:cs typeface="Arial" panose="020B0604020202020204" pitchFamily="34" charset="0"/>
              </a:rPr>
              <a:t>can</a:t>
            </a:r>
            <a:r>
              <a:rPr lang="de-DE" sz="3200" dirty="0">
                <a:latin typeface="Arial" panose="020B0604020202020204" pitchFamily="34" charset="0"/>
                <a:cs typeface="Arial" panose="020B0604020202020204" pitchFamily="34" charset="0"/>
              </a:rPr>
              <a:t> </a:t>
            </a:r>
            <a:r>
              <a:rPr lang="de-DE" sz="3200" dirty="0" err="1">
                <a:latin typeface="Arial" panose="020B0604020202020204" pitchFamily="34" charset="0"/>
                <a:cs typeface="Arial" panose="020B0604020202020204" pitchFamily="34" charset="0"/>
              </a:rPr>
              <a:t>be</a:t>
            </a:r>
            <a:r>
              <a:rPr lang="de-DE" sz="3200" dirty="0">
                <a:latin typeface="Arial" panose="020B0604020202020204" pitchFamily="34" charset="0"/>
                <a:cs typeface="Arial" panose="020B0604020202020204" pitchFamily="34" charset="0"/>
              </a:rPr>
              <a:t> </a:t>
            </a:r>
            <a:r>
              <a:rPr lang="de-DE" sz="3200" dirty="0" err="1">
                <a:latin typeface="Arial" panose="020B0604020202020204" pitchFamily="34" charset="0"/>
                <a:cs typeface="Arial" panose="020B0604020202020204" pitchFamily="34" charset="0"/>
              </a:rPr>
              <a:t>found</a:t>
            </a:r>
            <a:r>
              <a:rPr lang="de-DE" sz="3200" dirty="0">
                <a:latin typeface="Arial" panose="020B0604020202020204" pitchFamily="34" charset="0"/>
                <a:cs typeface="Arial" panose="020B0604020202020204" pitchFamily="34" charset="0"/>
              </a:rPr>
              <a:t> in </a:t>
            </a:r>
            <a:r>
              <a:rPr lang="de-DE" sz="3200" dirty="0" err="1">
                <a:latin typeface="Arial" panose="020B0604020202020204" pitchFamily="34" charset="0"/>
                <a:cs typeface="Arial" panose="020B0604020202020204" pitchFamily="34" charset="0"/>
              </a:rPr>
              <a:t>the</a:t>
            </a:r>
            <a:r>
              <a:rPr lang="de-DE" sz="3200" dirty="0">
                <a:latin typeface="Arial" panose="020B0604020202020204" pitchFamily="34" charset="0"/>
                <a:cs typeface="Arial" panose="020B0604020202020204" pitchFamily="34" charset="0"/>
              </a:rPr>
              <a:t> </a:t>
            </a:r>
            <a:r>
              <a:rPr lang="de-DE" sz="3200" dirty="0" err="1">
                <a:latin typeface="Arial" panose="020B0604020202020204" pitchFamily="34" charset="0"/>
                <a:cs typeface="Arial" panose="020B0604020202020204" pitchFamily="34" charset="0"/>
              </a:rPr>
              <a:t>corresponding</a:t>
            </a:r>
            <a:r>
              <a:rPr lang="de-DE" sz="3200" dirty="0">
                <a:latin typeface="Arial" panose="020B0604020202020204" pitchFamily="34" charset="0"/>
                <a:cs typeface="Arial" panose="020B0604020202020204" pitchFamily="34" charset="0"/>
              </a:rPr>
              <a:t> </a:t>
            </a:r>
            <a:r>
              <a:rPr lang="de-DE" sz="3200" dirty="0" err="1">
                <a:latin typeface="Arial" panose="020B0604020202020204" pitchFamily="34" charset="0"/>
                <a:cs typeface="Arial" panose="020B0604020202020204" pitchFamily="34" charset="0"/>
              </a:rPr>
              <a:t>script</a:t>
            </a:r>
            <a:r>
              <a:rPr lang="de-DE" sz="3200" dirty="0">
                <a:latin typeface="Arial" panose="020B0604020202020204" pitchFamily="34" charset="0"/>
                <a:cs typeface="Arial" panose="020B0604020202020204" pitchFamily="34" charset="0"/>
              </a:rPr>
              <a:t>. </a:t>
            </a:r>
          </a:p>
        </p:txBody>
      </p:sp>
      <p:sp>
        <p:nvSpPr>
          <p:cNvPr id="8" name="Textfeld 7">
            <a:extLst>
              <a:ext uri="{FF2B5EF4-FFF2-40B4-BE49-F238E27FC236}">
                <a16:creationId xmlns:a16="http://schemas.microsoft.com/office/drawing/2014/main" id="{75B8A684-8873-6538-C762-38ECB956B1B4}"/>
              </a:ext>
            </a:extLst>
          </p:cNvPr>
          <p:cNvSpPr txBox="1"/>
          <p:nvPr/>
        </p:nvSpPr>
        <p:spPr>
          <a:xfrm>
            <a:off x="-246197" y="5451925"/>
            <a:ext cx="12141728" cy="923330"/>
          </a:xfrm>
          <a:prstGeom prst="rect">
            <a:avLst/>
          </a:prstGeom>
          <a:noFill/>
        </p:spPr>
        <p:txBody>
          <a:bodyPr wrap="square">
            <a:spAutoFit/>
          </a:bodyPr>
          <a:lstStyle/>
          <a:p>
            <a:pPr lvl="1" algn="just"/>
            <a:r>
              <a:rPr lang="en-US" sz="1800" dirty="0">
                <a:latin typeface="Arial" panose="020B060402020202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de-DE" sz="1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22447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95" name="Grafik 4" descr="Gelbe Sprechblase auf blauem Hintergrund"/>
          <p:cNvPicPr/>
          <p:nvPr/>
        </p:nvPicPr>
        <p:blipFill>
          <a:blip r:embed="rId3" cstate="screen">
            <a:alphaModFix amt="50000"/>
            <a:extLst>
              <a:ext uri="{28A0092B-C50C-407E-A947-70E740481C1C}">
                <a14:useLocalDpi xmlns:a14="http://schemas.microsoft.com/office/drawing/2010/main"/>
              </a:ext>
            </a:extLst>
          </a:blip>
          <a:stretch/>
        </p:blipFill>
        <p:spPr>
          <a:xfrm>
            <a:off x="-111240" y="-999000"/>
            <a:ext cx="12413880" cy="8275680"/>
          </a:xfrm>
          <a:prstGeom prst="rect">
            <a:avLst/>
          </a:prstGeom>
          <a:ln w="0">
            <a:noFill/>
          </a:ln>
        </p:spPr>
      </p:pic>
      <p:pic>
        <p:nvPicPr>
          <p:cNvPr id="396" name="Grafik 3" descr="Gelbe Sprechblase auf blauem Hintergrund"/>
          <p:cNvPicPr/>
          <p:nvPr/>
        </p:nvPicPr>
        <p:blipFill>
          <a:blip r:embed="rId3" cstate="screen">
            <a:alphaModFix amt="50000"/>
            <a:extLst>
              <a:ext uri="{28A0092B-C50C-407E-A947-70E740481C1C}">
                <a14:useLocalDpi xmlns:a14="http://schemas.microsoft.com/office/drawing/2010/main"/>
              </a:ext>
            </a:extLst>
          </a:blip>
          <a:stretch/>
        </p:blipFill>
        <p:spPr>
          <a:xfrm>
            <a:off x="-111240" y="-999000"/>
            <a:ext cx="12413880" cy="8275680"/>
          </a:xfrm>
          <a:prstGeom prst="rect">
            <a:avLst/>
          </a:prstGeom>
          <a:ln w="0">
            <a:noFill/>
          </a:ln>
        </p:spPr>
      </p:pic>
      <p:sp>
        <p:nvSpPr>
          <p:cNvPr id="397" name="Textfeld 1"/>
          <p:cNvSpPr/>
          <p:nvPr/>
        </p:nvSpPr>
        <p:spPr>
          <a:xfrm>
            <a:off x="3269160" y="2600280"/>
            <a:ext cx="5653440" cy="1064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de-DE" sz="3200" b="1" strike="noStrike" spc="-1">
                <a:solidFill>
                  <a:srgbClr val="0093DD"/>
                </a:solidFill>
                <a:latin typeface="Arial"/>
              </a:rPr>
              <a:t>You can use the next slides</a:t>
            </a:r>
            <a:endParaRPr lang="de-DE" sz="3200" b="0" strike="noStrike" spc="-1">
              <a:latin typeface="Calibri"/>
            </a:endParaRPr>
          </a:p>
          <a:p>
            <a:pPr algn="ctr">
              <a:lnSpc>
                <a:spcPct val="100000"/>
              </a:lnSpc>
              <a:buNone/>
            </a:pPr>
            <a:r>
              <a:rPr lang="de-DE" sz="3200" b="1" strike="noStrike" spc="-1">
                <a:solidFill>
                  <a:srgbClr val="0093DD"/>
                </a:solidFill>
                <a:latin typeface="Arial"/>
              </a:rPr>
              <a:t>for different activities.</a:t>
            </a:r>
            <a:endParaRPr lang="de-DE" sz="3200" b="0" strike="noStrike" spc="-1">
              <a:latin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bg>
      <p:bgPr>
        <a:solidFill>
          <a:srgbClr val="0093DD"/>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EAEE198-CBD4-ED4F-896E-0B05068E281F}"/>
              </a:ext>
            </a:extLst>
          </p:cNvPr>
          <p:cNvSpPr/>
          <p:nvPr/>
        </p:nvSpPr>
        <p:spPr>
          <a:xfrm>
            <a:off x="9753600" y="58056"/>
            <a:ext cx="2336800" cy="1698171"/>
          </a:xfrm>
          <a:prstGeom prst="rect">
            <a:avLst/>
          </a:prstGeom>
          <a:solidFill>
            <a:srgbClr val="0093DD"/>
          </a:solidFill>
          <a:ln>
            <a:solidFill>
              <a:srgbClr val="009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Oval 4">
            <a:extLst>
              <a:ext uri="{FF2B5EF4-FFF2-40B4-BE49-F238E27FC236}">
                <a16:creationId xmlns:a16="http://schemas.microsoft.com/office/drawing/2014/main" id="{64059122-F904-2D4D-99F8-C1F79F53A327}"/>
              </a:ext>
            </a:extLst>
          </p:cNvPr>
          <p:cNvSpPr/>
          <p:nvPr/>
        </p:nvSpPr>
        <p:spPr>
          <a:xfrm>
            <a:off x="4971141" y="1378857"/>
            <a:ext cx="2336799" cy="2293258"/>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6" name="Textfeld 5">
            <a:extLst>
              <a:ext uri="{FF2B5EF4-FFF2-40B4-BE49-F238E27FC236}">
                <a16:creationId xmlns:a16="http://schemas.microsoft.com/office/drawing/2014/main" id="{A63F2B29-B221-394D-AD89-D3B00E8930A7}"/>
              </a:ext>
            </a:extLst>
          </p:cNvPr>
          <p:cNvSpPr txBox="1"/>
          <p:nvPr/>
        </p:nvSpPr>
        <p:spPr>
          <a:xfrm>
            <a:off x="3534228" y="4020458"/>
            <a:ext cx="5123543" cy="477054"/>
          </a:xfrm>
          <a:prstGeom prst="rect">
            <a:avLst/>
          </a:prstGeom>
          <a:noFill/>
        </p:spPr>
        <p:txBody>
          <a:bodyPr wrap="square" rtlCol="0">
            <a:spAutoFit/>
          </a:bodyPr>
          <a:lstStyle/>
          <a:p>
            <a:pPr algn="ctr"/>
            <a:r>
              <a:rPr lang="de-DE" sz="2500" dirty="0">
                <a:solidFill>
                  <a:schemeClr val="bg1"/>
                </a:solidFill>
              </a:rPr>
              <a:t>e.g. </a:t>
            </a:r>
            <a:r>
              <a:rPr lang="de-DE" sz="2500" dirty="0" err="1">
                <a:solidFill>
                  <a:schemeClr val="bg1"/>
                </a:solidFill>
              </a:rPr>
              <a:t>for</a:t>
            </a:r>
            <a:r>
              <a:rPr lang="de-DE" sz="2500" dirty="0">
                <a:solidFill>
                  <a:schemeClr val="bg1"/>
                </a:solidFill>
              </a:rPr>
              <a:t> </a:t>
            </a:r>
            <a:r>
              <a:rPr lang="de-DE" sz="2500" dirty="0" err="1">
                <a:solidFill>
                  <a:schemeClr val="bg1"/>
                </a:solidFill>
              </a:rPr>
              <a:t>giving</a:t>
            </a:r>
            <a:r>
              <a:rPr lang="de-DE" sz="2500" dirty="0">
                <a:solidFill>
                  <a:schemeClr val="bg1"/>
                </a:solidFill>
              </a:rPr>
              <a:t> a time </a:t>
            </a:r>
            <a:r>
              <a:rPr lang="de-DE" sz="2500" dirty="0" err="1">
                <a:solidFill>
                  <a:schemeClr val="bg1"/>
                </a:solidFill>
              </a:rPr>
              <a:t>frame</a:t>
            </a:r>
            <a:endParaRPr lang="de-DE" sz="2500" dirty="0">
              <a:solidFill>
                <a:schemeClr val="bg1"/>
              </a:solidFill>
            </a:endParaRPr>
          </a:p>
        </p:txBody>
      </p:sp>
      <p:pic>
        <p:nvPicPr>
          <p:cNvPr id="8" name="Grafik 7" descr="Wecker mit einfarbiger Füllung">
            <a:extLst>
              <a:ext uri="{FF2B5EF4-FFF2-40B4-BE49-F238E27FC236}">
                <a16:creationId xmlns:a16="http://schemas.microsoft.com/office/drawing/2014/main" id="{68130616-C796-9149-883C-1D374671931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73911" y="1759857"/>
            <a:ext cx="1531258" cy="1531258"/>
          </a:xfrm>
          <a:prstGeom prst="rect">
            <a:avLst/>
          </a:prstGeom>
        </p:spPr>
      </p:pic>
    </p:spTree>
    <p:extLst>
      <p:ext uri="{BB962C8B-B14F-4D97-AF65-F5344CB8AC3E}">
        <p14:creationId xmlns:p14="http://schemas.microsoft.com/office/powerpoint/2010/main" val="30620448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bg>
      <p:bgPr>
        <a:solidFill>
          <a:srgbClr val="0093DD"/>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EAEE198-CBD4-ED4F-896E-0B05068E281F}"/>
              </a:ext>
            </a:extLst>
          </p:cNvPr>
          <p:cNvSpPr/>
          <p:nvPr/>
        </p:nvSpPr>
        <p:spPr>
          <a:xfrm>
            <a:off x="9753600" y="58056"/>
            <a:ext cx="2336800" cy="1698171"/>
          </a:xfrm>
          <a:prstGeom prst="rect">
            <a:avLst/>
          </a:prstGeom>
          <a:solidFill>
            <a:srgbClr val="0093DD"/>
          </a:solidFill>
          <a:ln>
            <a:solidFill>
              <a:srgbClr val="009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Oval 4">
            <a:extLst>
              <a:ext uri="{FF2B5EF4-FFF2-40B4-BE49-F238E27FC236}">
                <a16:creationId xmlns:a16="http://schemas.microsoft.com/office/drawing/2014/main" id="{64059122-F904-2D4D-99F8-C1F79F53A327}"/>
              </a:ext>
            </a:extLst>
          </p:cNvPr>
          <p:cNvSpPr/>
          <p:nvPr/>
        </p:nvSpPr>
        <p:spPr>
          <a:xfrm>
            <a:off x="4971141" y="1378857"/>
            <a:ext cx="2336799" cy="2293258"/>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6" name="Textfeld 5">
            <a:extLst>
              <a:ext uri="{FF2B5EF4-FFF2-40B4-BE49-F238E27FC236}">
                <a16:creationId xmlns:a16="http://schemas.microsoft.com/office/drawing/2014/main" id="{A63F2B29-B221-394D-AD89-D3B00E8930A7}"/>
              </a:ext>
            </a:extLst>
          </p:cNvPr>
          <p:cNvSpPr txBox="1"/>
          <p:nvPr/>
        </p:nvSpPr>
        <p:spPr>
          <a:xfrm>
            <a:off x="3534228" y="4020458"/>
            <a:ext cx="5123543" cy="477054"/>
          </a:xfrm>
          <a:prstGeom prst="rect">
            <a:avLst/>
          </a:prstGeom>
          <a:noFill/>
        </p:spPr>
        <p:txBody>
          <a:bodyPr wrap="square" rtlCol="0">
            <a:spAutoFit/>
          </a:bodyPr>
          <a:lstStyle/>
          <a:p>
            <a:pPr algn="ctr"/>
            <a:r>
              <a:rPr lang="de-DE" sz="2500" dirty="0">
                <a:solidFill>
                  <a:schemeClr val="bg1"/>
                </a:solidFill>
              </a:rPr>
              <a:t>e.g. </a:t>
            </a:r>
            <a:r>
              <a:rPr lang="de-DE" sz="2500" dirty="0" err="1">
                <a:solidFill>
                  <a:schemeClr val="bg1"/>
                </a:solidFill>
              </a:rPr>
              <a:t>to</a:t>
            </a:r>
            <a:r>
              <a:rPr lang="de-DE" sz="2500" dirty="0">
                <a:solidFill>
                  <a:schemeClr val="bg1"/>
                </a:solidFill>
              </a:rPr>
              <a:t> </a:t>
            </a:r>
            <a:r>
              <a:rPr lang="de-DE" sz="2500" dirty="0" err="1">
                <a:solidFill>
                  <a:schemeClr val="bg1"/>
                </a:solidFill>
              </a:rPr>
              <a:t>use</a:t>
            </a:r>
            <a:r>
              <a:rPr lang="de-DE" sz="2500" dirty="0">
                <a:solidFill>
                  <a:schemeClr val="bg1"/>
                </a:solidFill>
              </a:rPr>
              <a:t> </a:t>
            </a:r>
            <a:r>
              <a:rPr lang="de-DE" sz="2500" dirty="0" err="1">
                <a:solidFill>
                  <a:schemeClr val="bg1"/>
                </a:solidFill>
              </a:rPr>
              <a:t>it</a:t>
            </a:r>
            <a:r>
              <a:rPr lang="de-DE" sz="2500" dirty="0">
                <a:solidFill>
                  <a:schemeClr val="bg1"/>
                </a:solidFill>
              </a:rPr>
              <a:t> </a:t>
            </a:r>
            <a:r>
              <a:rPr lang="de-DE" sz="2500" dirty="0" err="1">
                <a:solidFill>
                  <a:schemeClr val="bg1"/>
                </a:solidFill>
              </a:rPr>
              <a:t>for</a:t>
            </a:r>
            <a:r>
              <a:rPr lang="de-DE" sz="2500" dirty="0">
                <a:solidFill>
                  <a:schemeClr val="bg1"/>
                </a:solidFill>
              </a:rPr>
              <a:t> </a:t>
            </a:r>
            <a:r>
              <a:rPr lang="de-DE" sz="2500" dirty="0" err="1">
                <a:solidFill>
                  <a:schemeClr val="bg1"/>
                </a:solidFill>
              </a:rPr>
              <a:t>group</a:t>
            </a:r>
            <a:r>
              <a:rPr lang="de-DE" sz="2500" dirty="0">
                <a:solidFill>
                  <a:schemeClr val="bg1"/>
                </a:solidFill>
              </a:rPr>
              <a:t> </a:t>
            </a:r>
            <a:r>
              <a:rPr lang="de-DE" sz="2500" dirty="0" err="1">
                <a:solidFill>
                  <a:schemeClr val="bg1"/>
                </a:solidFill>
              </a:rPr>
              <a:t>work</a:t>
            </a:r>
            <a:endParaRPr lang="de-DE" sz="2500" dirty="0">
              <a:solidFill>
                <a:schemeClr val="bg1"/>
              </a:solidFill>
            </a:endParaRPr>
          </a:p>
        </p:txBody>
      </p:sp>
      <p:pic>
        <p:nvPicPr>
          <p:cNvPr id="3" name="Grafik 2" descr="Benutzer mit einfarbiger Füllung">
            <a:extLst>
              <a:ext uri="{FF2B5EF4-FFF2-40B4-BE49-F238E27FC236}">
                <a16:creationId xmlns:a16="http://schemas.microsoft.com/office/drawing/2014/main" id="{FDBFC420-D882-1644-B55F-1E703C85265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04543" y="2024743"/>
            <a:ext cx="1182914" cy="1182914"/>
          </a:xfrm>
          <a:prstGeom prst="rect">
            <a:avLst/>
          </a:prstGeom>
        </p:spPr>
      </p:pic>
    </p:spTree>
    <p:extLst>
      <p:ext uri="{BB962C8B-B14F-4D97-AF65-F5344CB8AC3E}">
        <p14:creationId xmlns:p14="http://schemas.microsoft.com/office/powerpoint/2010/main" val="13244664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bg>
      <p:bgPr>
        <a:solidFill>
          <a:srgbClr val="0093DD"/>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EAEE198-CBD4-ED4F-896E-0B05068E281F}"/>
              </a:ext>
            </a:extLst>
          </p:cNvPr>
          <p:cNvSpPr/>
          <p:nvPr/>
        </p:nvSpPr>
        <p:spPr>
          <a:xfrm>
            <a:off x="9753600" y="58056"/>
            <a:ext cx="2336800" cy="1698171"/>
          </a:xfrm>
          <a:prstGeom prst="rect">
            <a:avLst/>
          </a:prstGeom>
          <a:solidFill>
            <a:srgbClr val="0093DD"/>
          </a:solidFill>
          <a:ln>
            <a:solidFill>
              <a:srgbClr val="009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Oval 4">
            <a:extLst>
              <a:ext uri="{FF2B5EF4-FFF2-40B4-BE49-F238E27FC236}">
                <a16:creationId xmlns:a16="http://schemas.microsoft.com/office/drawing/2014/main" id="{64059122-F904-2D4D-99F8-C1F79F53A327}"/>
              </a:ext>
            </a:extLst>
          </p:cNvPr>
          <p:cNvSpPr/>
          <p:nvPr/>
        </p:nvSpPr>
        <p:spPr>
          <a:xfrm>
            <a:off x="4971141" y="1378857"/>
            <a:ext cx="2336799" cy="2293258"/>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6" name="Textfeld 5">
            <a:extLst>
              <a:ext uri="{FF2B5EF4-FFF2-40B4-BE49-F238E27FC236}">
                <a16:creationId xmlns:a16="http://schemas.microsoft.com/office/drawing/2014/main" id="{A63F2B29-B221-394D-AD89-D3B00E8930A7}"/>
              </a:ext>
            </a:extLst>
          </p:cNvPr>
          <p:cNvSpPr txBox="1"/>
          <p:nvPr/>
        </p:nvSpPr>
        <p:spPr>
          <a:xfrm>
            <a:off x="3534228" y="4020458"/>
            <a:ext cx="5123543" cy="861774"/>
          </a:xfrm>
          <a:prstGeom prst="rect">
            <a:avLst/>
          </a:prstGeom>
          <a:noFill/>
        </p:spPr>
        <p:txBody>
          <a:bodyPr wrap="square" rtlCol="0">
            <a:spAutoFit/>
          </a:bodyPr>
          <a:lstStyle/>
          <a:p>
            <a:pPr algn="ctr"/>
            <a:r>
              <a:rPr lang="de-DE" sz="2500" dirty="0">
                <a:solidFill>
                  <a:schemeClr val="bg1"/>
                </a:solidFill>
              </a:rPr>
              <a:t>e.g. </a:t>
            </a:r>
            <a:r>
              <a:rPr lang="de-DE" sz="2500" dirty="0" err="1">
                <a:solidFill>
                  <a:schemeClr val="bg1"/>
                </a:solidFill>
              </a:rPr>
              <a:t>for</a:t>
            </a:r>
            <a:r>
              <a:rPr lang="de-DE" sz="2500" dirty="0">
                <a:solidFill>
                  <a:schemeClr val="bg1"/>
                </a:solidFill>
              </a:rPr>
              <a:t> </a:t>
            </a:r>
            <a:r>
              <a:rPr lang="de-DE" sz="2500" dirty="0" err="1">
                <a:solidFill>
                  <a:schemeClr val="bg1"/>
                </a:solidFill>
              </a:rPr>
              <a:t>content</a:t>
            </a:r>
            <a:r>
              <a:rPr lang="de-DE" sz="2500" dirty="0">
                <a:solidFill>
                  <a:schemeClr val="bg1"/>
                </a:solidFill>
              </a:rPr>
              <a:t>, </a:t>
            </a:r>
            <a:r>
              <a:rPr lang="de-DE" sz="2500" dirty="0" err="1">
                <a:solidFill>
                  <a:schemeClr val="bg1"/>
                </a:solidFill>
              </a:rPr>
              <a:t>use</a:t>
            </a:r>
            <a:r>
              <a:rPr lang="de-DE" sz="2500" dirty="0">
                <a:solidFill>
                  <a:schemeClr val="bg1"/>
                </a:solidFill>
              </a:rPr>
              <a:t> </a:t>
            </a:r>
            <a:r>
              <a:rPr lang="de-DE" sz="2500" dirty="0" err="1">
                <a:solidFill>
                  <a:schemeClr val="bg1"/>
                </a:solidFill>
              </a:rPr>
              <a:t>of</a:t>
            </a:r>
            <a:r>
              <a:rPr lang="de-DE" sz="2500" dirty="0">
                <a:solidFill>
                  <a:schemeClr val="bg1"/>
                </a:solidFill>
              </a:rPr>
              <a:t> </a:t>
            </a:r>
            <a:r>
              <a:rPr lang="de-DE" sz="2500" dirty="0" err="1">
                <a:solidFill>
                  <a:schemeClr val="bg1"/>
                </a:solidFill>
              </a:rPr>
              <a:t>script</a:t>
            </a:r>
            <a:r>
              <a:rPr lang="de-DE" sz="2500" dirty="0">
                <a:solidFill>
                  <a:schemeClr val="bg1"/>
                </a:solidFill>
              </a:rPr>
              <a:t>, </a:t>
            </a:r>
            <a:r>
              <a:rPr lang="de-DE" sz="2500" dirty="0" err="1">
                <a:solidFill>
                  <a:schemeClr val="bg1"/>
                </a:solidFill>
              </a:rPr>
              <a:t>homework</a:t>
            </a:r>
            <a:endParaRPr lang="de-DE" sz="2500" dirty="0">
              <a:solidFill>
                <a:schemeClr val="bg1"/>
              </a:solidFill>
            </a:endParaRPr>
          </a:p>
        </p:txBody>
      </p:sp>
      <p:pic>
        <p:nvPicPr>
          <p:cNvPr id="7" name="Grafik 6" descr="Dokument mit einfarbiger Füllung">
            <a:extLst>
              <a:ext uri="{FF2B5EF4-FFF2-40B4-BE49-F238E27FC236}">
                <a16:creationId xmlns:a16="http://schemas.microsoft.com/office/drawing/2014/main" id="{980F2E60-A24C-5045-BD93-A630C307143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88213" y="1934026"/>
            <a:ext cx="1215573" cy="1215573"/>
          </a:xfrm>
          <a:prstGeom prst="rect">
            <a:avLst/>
          </a:prstGeom>
        </p:spPr>
      </p:pic>
    </p:spTree>
    <p:extLst>
      <p:ext uri="{BB962C8B-B14F-4D97-AF65-F5344CB8AC3E}">
        <p14:creationId xmlns:p14="http://schemas.microsoft.com/office/powerpoint/2010/main" val="2496267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FB6EF1-50EA-174A-AB82-E2E0E6C1C9DF}"/>
              </a:ext>
            </a:extLst>
          </p:cNvPr>
          <p:cNvSpPr>
            <a:spLocks noGrp="1"/>
          </p:cNvSpPr>
          <p:nvPr>
            <p:ph type="title"/>
          </p:nvPr>
        </p:nvSpPr>
        <p:spPr/>
        <p:txBody>
          <a:bodyPr>
            <a:normAutofit/>
          </a:bodyPr>
          <a:lstStyle/>
          <a:p>
            <a:r>
              <a:rPr lang="de-DE" dirty="0">
                <a:latin typeface="Arial" panose="020B0604020202020204" pitchFamily="34" charset="0"/>
                <a:cs typeface="Arial" panose="020B0604020202020204" pitchFamily="34" charset="0"/>
              </a:rPr>
              <a:t>The </a:t>
            </a:r>
            <a:r>
              <a:rPr lang="de-DE" dirty="0" err="1">
                <a:latin typeface="Arial" panose="020B0604020202020204" pitchFamily="34" charset="0"/>
                <a:cs typeface="Arial" panose="020B0604020202020204" pitchFamily="34" charset="0"/>
              </a:rPr>
              <a:t>connection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management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and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controlling</a:t>
            </a:r>
            <a:r>
              <a:rPr lang="de-DE" dirty="0">
                <a:latin typeface="Arial" panose="020B0604020202020204" pitchFamily="34" charset="0"/>
                <a:cs typeface="Arial" panose="020B0604020202020204" pitchFamily="34" charset="0"/>
              </a:rPr>
              <a:t> </a:t>
            </a:r>
          </a:p>
        </p:txBody>
      </p:sp>
      <p:pic>
        <p:nvPicPr>
          <p:cNvPr id="4" name="Grafik 3"/>
          <p:cNvPicPr>
            <a:picLocks noChangeAspect="1"/>
          </p:cNvPicPr>
          <p:nvPr/>
        </p:nvPicPr>
        <p:blipFill rotWithShape="1">
          <a:blip r:embed="rId3" cstate="screen">
            <a:extLst>
              <a:ext uri="{28A0092B-C50C-407E-A947-70E740481C1C}">
                <a14:useLocalDpi xmlns:a14="http://schemas.microsoft.com/office/drawing/2010/main"/>
              </a:ext>
            </a:extLst>
          </a:blip>
          <a:srcRect b="27640"/>
          <a:stretch/>
        </p:blipFill>
        <p:spPr>
          <a:xfrm>
            <a:off x="448888" y="1690688"/>
            <a:ext cx="5763682" cy="4170606"/>
          </a:xfrm>
          <a:prstGeom prst="rect">
            <a:avLst/>
          </a:prstGeom>
        </p:spPr>
      </p:pic>
      <p:sp>
        <p:nvSpPr>
          <p:cNvPr id="3" name="Rechteck 2"/>
          <p:cNvSpPr/>
          <p:nvPr/>
        </p:nvSpPr>
        <p:spPr>
          <a:xfrm>
            <a:off x="6457950" y="2671286"/>
            <a:ext cx="5734050" cy="2677656"/>
          </a:xfrm>
          <a:prstGeom prst="rect">
            <a:avLst/>
          </a:prstGeom>
        </p:spPr>
        <p:txBody>
          <a:bodyPr wrap="square">
            <a:spAutoFit/>
          </a:bodyPr>
          <a:lstStyle/>
          <a:p>
            <a:pPr marL="285750" indent="-285750">
              <a:buFont typeface="Arial" panose="020B0604020202020204" pitchFamily="34" charset="0"/>
              <a:buChar char="•"/>
            </a:pPr>
            <a:r>
              <a:rPr lang="de-DE" sz="2400" dirty="0">
                <a:latin typeface="Arial" panose="020B0604020202020204" pitchFamily="34" charset="0"/>
                <a:cs typeface="Arial" panose="020B0604020202020204" pitchFamily="34" charset="0"/>
              </a:rPr>
              <a:t>Controlling </a:t>
            </a:r>
            <a:r>
              <a:rPr lang="de-DE" sz="2400" dirty="0" err="1">
                <a:latin typeface="Arial" panose="020B0604020202020204" pitchFamily="34" charset="0"/>
                <a:cs typeface="Arial" panose="020B0604020202020204" pitchFamily="34" charset="0"/>
              </a:rPr>
              <a:t>is</a:t>
            </a:r>
            <a:r>
              <a:rPr lang="de-DE" sz="2400" dirty="0">
                <a:latin typeface="Arial" panose="020B0604020202020204" pitchFamily="34" charset="0"/>
                <a:cs typeface="Arial" panose="020B0604020202020204" pitchFamily="34" charset="0"/>
              </a:rPr>
              <a:t> a </a:t>
            </a:r>
            <a:r>
              <a:rPr lang="de-DE" sz="2400" dirty="0" err="1">
                <a:latin typeface="Arial" panose="020B0604020202020204" pitchFamily="34" charset="0"/>
                <a:cs typeface="Arial" panose="020B0604020202020204" pitchFamily="34" charset="0"/>
              </a:rPr>
              <a:t>management</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tool</a:t>
            </a:r>
            <a:r>
              <a:rPr lang="de-DE" sz="2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de-DE" sz="2400" dirty="0">
                <a:latin typeface="Arial" panose="020B0604020202020204" pitchFamily="34" charset="0"/>
                <a:cs typeface="Arial" panose="020B0604020202020204" pitchFamily="34" charset="0"/>
              </a:rPr>
              <a:t>Controllers and </a:t>
            </a:r>
            <a:r>
              <a:rPr lang="de-DE" sz="2400" dirty="0" err="1">
                <a:latin typeface="Arial" panose="020B0604020202020204" pitchFamily="34" charset="0"/>
                <a:cs typeface="Arial" panose="020B0604020202020204" pitchFamily="34" charset="0"/>
              </a:rPr>
              <a:t>managers</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have</a:t>
            </a:r>
            <a:r>
              <a:rPr lang="de-DE" sz="2400" dirty="0">
                <a:latin typeface="Arial" panose="020B0604020202020204" pitchFamily="34" charset="0"/>
                <a:cs typeface="Arial" panose="020B0604020202020204" pitchFamily="34" charset="0"/>
              </a:rPr>
              <a:t> to </a:t>
            </a:r>
            <a:r>
              <a:rPr lang="de-DE" sz="2400" dirty="0" err="1">
                <a:latin typeface="Arial" panose="020B0604020202020204" pitchFamily="34" charset="0"/>
                <a:cs typeface="Arial" panose="020B0604020202020204" pitchFamily="34" charset="0"/>
              </a:rPr>
              <a:t>work</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together</a:t>
            </a:r>
            <a:r>
              <a:rPr lang="de-DE" sz="2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de-DE" sz="2400" dirty="0" err="1">
                <a:latin typeface="Arial" panose="020B0604020202020204" pitchFamily="34" charset="0"/>
                <a:cs typeface="Arial" panose="020B0604020202020204" pitchFamily="34" charset="0"/>
              </a:rPr>
              <a:t>No</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management</a:t>
            </a:r>
            <a:r>
              <a:rPr lang="de-DE" sz="2400" dirty="0">
                <a:latin typeface="Arial" panose="020B0604020202020204" pitchFamily="34" charset="0"/>
                <a:cs typeface="Arial" panose="020B0604020202020204" pitchFamily="34" charset="0"/>
              </a:rPr>
              <a:t> = </a:t>
            </a:r>
            <a:r>
              <a:rPr lang="de-DE" sz="2400" dirty="0" err="1">
                <a:latin typeface="Arial" panose="020B0604020202020204" pitchFamily="34" charset="0"/>
                <a:cs typeface="Arial" panose="020B0604020202020204" pitchFamily="34" charset="0"/>
              </a:rPr>
              <a:t>no</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controlling</a:t>
            </a:r>
            <a:r>
              <a:rPr lang="de-DE" sz="2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de-DE" sz="2400" dirty="0">
                <a:latin typeface="Arial" panose="020B0604020202020204" pitchFamily="34" charset="0"/>
                <a:cs typeface="Arial" panose="020B0604020202020204" pitchFamily="34" charset="0"/>
              </a:rPr>
              <a:t>Controllers </a:t>
            </a:r>
            <a:r>
              <a:rPr lang="de-DE" sz="2400" dirty="0" err="1">
                <a:latin typeface="Arial" panose="020B0604020202020204" pitchFamily="34" charset="0"/>
                <a:cs typeface="Arial" panose="020B0604020202020204" pitchFamily="34" charset="0"/>
              </a:rPr>
              <a:t>support</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and</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constrain</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the</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manager</a:t>
            </a:r>
            <a:r>
              <a:rPr lang="de-DE" sz="2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de-DE" sz="2400" dirty="0">
                <a:latin typeface="Arial" panose="020B0604020202020204" pitchFamily="34" charset="0"/>
                <a:cs typeface="Arial" panose="020B0604020202020204" pitchFamily="34" charset="0"/>
              </a:rPr>
              <a:t>Working on </a:t>
            </a:r>
            <a:r>
              <a:rPr lang="de-DE" sz="2400" dirty="0" err="1">
                <a:latin typeface="Arial" panose="020B0604020202020204" pitchFamily="34" charset="0"/>
                <a:cs typeface="Arial" panose="020B0604020202020204" pitchFamily="34" charset="0"/>
              </a:rPr>
              <a:t>equal</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footing</a:t>
            </a:r>
            <a:r>
              <a:rPr lang="de-DE"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855278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bg>
      <p:bgPr>
        <a:solidFill>
          <a:srgbClr val="0093DD"/>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EAEE198-CBD4-ED4F-896E-0B05068E281F}"/>
              </a:ext>
            </a:extLst>
          </p:cNvPr>
          <p:cNvSpPr/>
          <p:nvPr/>
        </p:nvSpPr>
        <p:spPr>
          <a:xfrm>
            <a:off x="9753600" y="58056"/>
            <a:ext cx="2336800" cy="1698171"/>
          </a:xfrm>
          <a:prstGeom prst="rect">
            <a:avLst/>
          </a:prstGeom>
          <a:solidFill>
            <a:srgbClr val="0093DD"/>
          </a:solidFill>
          <a:ln>
            <a:solidFill>
              <a:srgbClr val="009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Oval 4">
            <a:extLst>
              <a:ext uri="{FF2B5EF4-FFF2-40B4-BE49-F238E27FC236}">
                <a16:creationId xmlns:a16="http://schemas.microsoft.com/office/drawing/2014/main" id="{64059122-F904-2D4D-99F8-C1F79F53A327}"/>
              </a:ext>
            </a:extLst>
          </p:cNvPr>
          <p:cNvSpPr/>
          <p:nvPr/>
        </p:nvSpPr>
        <p:spPr>
          <a:xfrm>
            <a:off x="4971141" y="1378857"/>
            <a:ext cx="2336799" cy="2293258"/>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6" name="Textfeld 5">
            <a:extLst>
              <a:ext uri="{FF2B5EF4-FFF2-40B4-BE49-F238E27FC236}">
                <a16:creationId xmlns:a16="http://schemas.microsoft.com/office/drawing/2014/main" id="{A63F2B29-B221-394D-AD89-D3B00E8930A7}"/>
              </a:ext>
            </a:extLst>
          </p:cNvPr>
          <p:cNvSpPr txBox="1"/>
          <p:nvPr/>
        </p:nvSpPr>
        <p:spPr>
          <a:xfrm>
            <a:off x="3534228" y="4020458"/>
            <a:ext cx="5123543" cy="861774"/>
          </a:xfrm>
          <a:prstGeom prst="rect">
            <a:avLst/>
          </a:prstGeom>
          <a:noFill/>
        </p:spPr>
        <p:txBody>
          <a:bodyPr wrap="square" rtlCol="0">
            <a:spAutoFit/>
          </a:bodyPr>
          <a:lstStyle/>
          <a:p>
            <a:pPr algn="ctr"/>
            <a:r>
              <a:rPr lang="de-DE" sz="2500" dirty="0">
                <a:solidFill>
                  <a:schemeClr val="bg1"/>
                </a:solidFill>
              </a:rPr>
              <a:t>e.g. </a:t>
            </a:r>
            <a:r>
              <a:rPr lang="de-DE" sz="2500" dirty="0" err="1">
                <a:solidFill>
                  <a:schemeClr val="bg1"/>
                </a:solidFill>
              </a:rPr>
              <a:t>use</a:t>
            </a:r>
            <a:r>
              <a:rPr lang="de-DE" sz="2500" dirty="0">
                <a:solidFill>
                  <a:schemeClr val="bg1"/>
                </a:solidFill>
              </a:rPr>
              <a:t> ist </a:t>
            </a:r>
            <a:r>
              <a:rPr lang="de-DE" sz="2500" dirty="0" err="1">
                <a:solidFill>
                  <a:schemeClr val="bg1"/>
                </a:solidFill>
              </a:rPr>
              <a:t>for</a:t>
            </a:r>
            <a:r>
              <a:rPr lang="de-DE" sz="2500" dirty="0">
                <a:solidFill>
                  <a:schemeClr val="bg1"/>
                </a:solidFill>
              </a:rPr>
              <a:t> </a:t>
            </a:r>
            <a:r>
              <a:rPr lang="de-DE" sz="2500" dirty="0" err="1">
                <a:solidFill>
                  <a:schemeClr val="bg1"/>
                </a:solidFill>
              </a:rPr>
              <a:t>questions</a:t>
            </a:r>
            <a:r>
              <a:rPr lang="de-DE" sz="2500" dirty="0">
                <a:solidFill>
                  <a:schemeClr val="bg1"/>
                </a:solidFill>
              </a:rPr>
              <a:t>, </a:t>
            </a:r>
            <a:r>
              <a:rPr lang="de-DE" sz="2500" dirty="0" err="1">
                <a:solidFill>
                  <a:schemeClr val="bg1"/>
                </a:solidFill>
              </a:rPr>
              <a:t>discussiones</a:t>
            </a:r>
            <a:r>
              <a:rPr lang="de-DE" sz="2500" dirty="0">
                <a:solidFill>
                  <a:schemeClr val="bg1"/>
                </a:solidFill>
              </a:rPr>
              <a:t>, </a:t>
            </a:r>
            <a:r>
              <a:rPr lang="de-DE" sz="2500" dirty="0" err="1">
                <a:solidFill>
                  <a:schemeClr val="bg1"/>
                </a:solidFill>
              </a:rPr>
              <a:t>feedback</a:t>
            </a:r>
            <a:endParaRPr lang="de-DE" sz="2500" dirty="0">
              <a:solidFill>
                <a:schemeClr val="bg1"/>
              </a:solidFill>
            </a:endParaRPr>
          </a:p>
        </p:txBody>
      </p:sp>
      <p:pic>
        <p:nvPicPr>
          <p:cNvPr id="7" name="Grafik 6" descr="Fragezeichen mit einfarbiger Füllung">
            <a:extLst>
              <a:ext uri="{FF2B5EF4-FFF2-40B4-BE49-F238E27FC236}">
                <a16:creationId xmlns:a16="http://schemas.microsoft.com/office/drawing/2014/main" id="{980F2E60-A24C-5045-BD93-A630C307143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488213" y="1934026"/>
            <a:ext cx="1215573" cy="1215573"/>
          </a:xfrm>
          <a:prstGeom prst="rect">
            <a:avLst/>
          </a:prstGeom>
        </p:spPr>
      </p:pic>
    </p:spTree>
    <p:extLst>
      <p:ext uri="{BB962C8B-B14F-4D97-AF65-F5344CB8AC3E}">
        <p14:creationId xmlns:p14="http://schemas.microsoft.com/office/powerpoint/2010/main" val="33108083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bg>
      <p:bgPr>
        <a:solidFill>
          <a:srgbClr val="0093DD"/>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EAEE198-CBD4-ED4F-896E-0B05068E281F}"/>
              </a:ext>
            </a:extLst>
          </p:cNvPr>
          <p:cNvSpPr/>
          <p:nvPr/>
        </p:nvSpPr>
        <p:spPr>
          <a:xfrm>
            <a:off x="9753600" y="58056"/>
            <a:ext cx="2336800" cy="1698171"/>
          </a:xfrm>
          <a:prstGeom prst="rect">
            <a:avLst/>
          </a:prstGeom>
          <a:solidFill>
            <a:srgbClr val="0093DD"/>
          </a:solidFill>
          <a:ln>
            <a:solidFill>
              <a:srgbClr val="009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Oval 4">
            <a:extLst>
              <a:ext uri="{FF2B5EF4-FFF2-40B4-BE49-F238E27FC236}">
                <a16:creationId xmlns:a16="http://schemas.microsoft.com/office/drawing/2014/main" id="{64059122-F904-2D4D-99F8-C1F79F53A327}"/>
              </a:ext>
            </a:extLst>
          </p:cNvPr>
          <p:cNvSpPr/>
          <p:nvPr/>
        </p:nvSpPr>
        <p:spPr>
          <a:xfrm>
            <a:off x="4971141" y="1378857"/>
            <a:ext cx="2336799" cy="2293258"/>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6" name="Textfeld 5">
            <a:extLst>
              <a:ext uri="{FF2B5EF4-FFF2-40B4-BE49-F238E27FC236}">
                <a16:creationId xmlns:a16="http://schemas.microsoft.com/office/drawing/2014/main" id="{A63F2B29-B221-394D-AD89-D3B00E8930A7}"/>
              </a:ext>
            </a:extLst>
          </p:cNvPr>
          <p:cNvSpPr txBox="1"/>
          <p:nvPr/>
        </p:nvSpPr>
        <p:spPr>
          <a:xfrm>
            <a:off x="3534228" y="4020458"/>
            <a:ext cx="5123543" cy="861774"/>
          </a:xfrm>
          <a:prstGeom prst="rect">
            <a:avLst/>
          </a:prstGeom>
          <a:noFill/>
        </p:spPr>
        <p:txBody>
          <a:bodyPr wrap="square" rtlCol="0">
            <a:spAutoFit/>
          </a:bodyPr>
          <a:lstStyle/>
          <a:p>
            <a:pPr algn="ctr"/>
            <a:r>
              <a:rPr lang="de-DE" sz="2500" dirty="0">
                <a:solidFill>
                  <a:schemeClr val="bg1"/>
                </a:solidFill>
              </a:rPr>
              <a:t>e.g. </a:t>
            </a:r>
            <a:r>
              <a:rPr lang="de-DE" sz="2500" dirty="0" err="1">
                <a:solidFill>
                  <a:schemeClr val="bg1"/>
                </a:solidFill>
              </a:rPr>
              <a:t>for</a:t>
            </a:r>
            <a:r>
              <a:rPr lang="de-DE" sz="2500" dirty="0">
                <a:solidFill>
                  <a:schemeClr val="bg1"/>
                </a:solidFill>
              </a:rPr>
              <a:t> </a:t>
            </a:r>
            <a:r>
              <a:rPr lang="de-DE" sz="2500" dirty="0" err="1">
                <a:solidFill>
                  <a:schemeClr val="bg1"/>
                </a:solidFill>
              </a:rPr>
              <a:t>the</a:t>
            </a:r>
            <a:r>
              <a:rPr lang="de-DE" sz="2500" dirty="0">
                <a:solidFill>
                  <a:schemeClr val="bg1"/>
                </a:solidFill>
              </a:rPr>
              <a:t> </a:t>
            </a:r>
            <a:r>
              <a:rPr lang="de-DE" sz="2500" dirty="0" err="1">
                <a:solidFill>
                  <a:schemeClr val="bg1"/>
                </a:solidFill>
              </a:rPr>
              <a:t>using</a:t>
            </a:r>
            <a:r>
              <a:rPr lang="de-DE" sz="2500" dirty="0">
                <a:solidFill>
                  <a:schemeClr val="bg1"/>
                </a:solidFill>
              </a:rPr>
              <a:t> </a:t>
            </a:r>
            <a:r>
              <a:rPr lang="de-DE" sz="2500" dirty="0" err="1">
                <a:solidFill>
                  <a:schemeClr val="bg1"/>
                </a:solidFill>
              </a:rPr>
              <a:t>of</a:t>
            </a:r>
            <a:r>
              <a:rPr lang="de-DE" sz="2500" dirty="0">
                <a:solidFill>
                  <a:schemeClr val="bg1"/>
                </a:solidFill>
              </a:rPr>
              <a:t> </a:t>
            </a:r>
            <a:r>
              <a:rPr lang="de-DE" sz="2500" dirty="0" err="1">
                <a:solidFill>
                  <a:schemeClr val="bg1"/>
                </a:solidFill>
              </a:rPr>
              <a:t>materials</a:t>
            </a:r>
            <a:r>
              <a:rPr lang="de-DE" sz="2500" dirty="0">
                <a:solidFill>
                  <a:schemeClr val="bg1"/>
                </a:solidFill>
              </a:rPr>
              <a:t> (</a:t>
            </a:r>
            <a:r>
              <a:rPr lang="de-DE" sz="2500" dirty="0" err="1">
                <a:solidFill>
                  <a:schemeClr val="bg1"/>
                </a:solidFill>
              </a:rPr>
              <a:t>which</a:t>
            </a:r>
            <a:r>
              <a:rPr lang="de-DE" sz="2500" dirty="0">
                <a:solidFill>
                  <a:schemeClr val="bg1"/>
                </a:solidFill>
              </a:rPr>
              <a:t> </a:t>
            </a:r>
            <a:r>
              <a:rPr lang="de-DE" sz="2500" dirty="0" err="1">
                <a:solidFill>
                  <a:schemeClr val="bg1"/>
                </a:solidFill>
              </a:rPr>
              <a:t>materials</a:t>
            </a:r>
            <a:r>
              <a:rPr lang="de-DE" sz="2500" dirty="0">
                <a:solidFill>
                  <a:schemeClr val="bg1"/>
                </a:solidFill>
              </a:rPr>
              <a:t> </a:t>
            </a:r>
            <a:r>
              <a:rPr lang="de-DE" sz="2500" dirty="0" err="1">
                <a:solidFill>
                  <a:schemeClr val="bg1"/>
                </a:solidFill>
              </a:rPr>
              <a:t>their</a:t>
            </a:r>
            <a:r>
              <a:rPr lang="de-DE" sz="2500" dirty="0">
                <a:solidFill>
                  <a:schemeClr val="bg1"/>
                </a:solidFill>
              </a:rPr>
              <a:t> </a:t>
            </a:r>
            <a:r>
              <a:rPr lang="de-DE" sz="2500" dirty="0" err="1">
                <a:solidFill>
                  <a:schemeClr val="bg1"/>
                </a:solidFill>
              </a:rPr>
              <a:t>need</a:t>
            </a:r>
            <a:r>
              <a:rPr lang="de-DE" sz="2500" dirty="0">
                <a:solidFill>
                  <a:schemeClr val="bg1"/>
                </a:solidFill>
              </a:rPr>
              <a:t>)</a:t>
            </a:r>
          </a:p>
        </p:txBody>
      </p:sp>
      <p:pic>
        <p:nvPicPr>
          <p:cNvPr id="7" name="Grafik 6" descr="Glühbirne und Stift mit einfarbiger Füllung">
            <a:extLst>
              <a:ext uri="{FF2B5EF4-FFF2-40B4-BE49-F238E27FC236}">
                <a16:creationId xmlns:a16="http://schemas.microsoft.com/office/drawing/2014/main" id="{980F2E60-A24C-5045-BD93-A630C307143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531753" y="1917699"/>
            <a:ext cx="1215573" cy="1215573"/>
          </a:xfrm>
          <a:prstGeom prst="rect">
            <a:avLst/>
          </a:prstGeom>
        </p:spPr>
      </p:pic>
    </p:spTree>
    <p:extLst>
      <p:ext uri="{BB962C8B-B14F-4D97-AF65-F5344CB8AC3E}">
        <p14:creationId xmlns:p14="http://schemas.microsoft.com/office/powerpoint/2010/main" val="6169648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bg>
      <p:bgPr>
        <a:solidFill>
          <a:srgbClr val="0093DD"/>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EAEE198-CBD4-ED4F-896E-0B05068E281F}"/>
              </a:ext>
            </a:extLst>
          </p:cNvPr>
          <p:cNvSpPr/>
          <p:nvPr/>
        </p:nvSpPr>
        <p:spPr>
          <a:xfrm>
            <a:off x="9753600" y="58056"/>
            <a:ext cx="2336800" cy="1698171"/>
          </a:xfrm>
          <a:prstGeom prst="rect">
            <a:avLst/>
          </a:prstGeom>
          <a:solidFill>
            <a:srgbClr val="0093DD"/>
          </a:solidFill>
          <a:ln>
            <a:solidFill>
              <a:srgbClr val="009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Oval 4">
            <a:extLst>
              <a:ext uri="{FF2B5EF4-FFF2-40B4-BE49-F238E27FC236}">
                <a16:creationId xmlns:a16="http://schemas.microsoft.com/office/drawing/2014/main" id="{64059122-F904-2D4D-99F8-C1F79F53A327}"/>
              </a:ext>
            </a:extLst>
          </p:cNvPr>
          <p:cNvSpPr/>
          <p:nvPr/>
        </p:nvSpPr>
        <p:spPr>
          <a:xfrm>
            <a:off x="4971141" y="1378857"/>
            <a:ext cx="2336799" cy="2293258"/>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6" name="Textfeld 5">
            <a:extLst>
              <a:ext uri="{FF2B5EF4-FFF2-40B4-BE49-F238E27FC236}">
                <a16:creationId xmlns:a16="http://schemas.microsoft.com/office/drawing/2014/main" id="{A63F2B29-B221-394D-AD89-D3B00E8930A7}"/>
              </a:ext>
            </a:extLst>
          </p:cNvPr>
          <p:cNvSpPr txBox="1"/>
          <p:nvPr/>
        </p:nvSpPr>
        <p:spPr>
          <a:xfrm>
            <a:off x="3534228" y="4020458"/>
            <a:ext cx="5123543" cy="477054"/>
          </a:xfrm>
          <a:prstGeom prst="rect">
            <a:avLst/>
          </a:prstGeom>
          <a:noFill/>
        </p:spPr>
        <p:txBody>
          <a:bodyPr wrap="square" rtlCol="0">
            <a:spAutoFit/>
          </a:bodyPr>
          <a:lstStyle/>
          <a:p>
            <a:pPr algn="ctr"/>
            <a:r>
              <a:rPr lang="de-DE" sz="2500" dirty="0">
                <a:solidFill>
                  <a:schemeClr val="bg1"/>
                </a:solidFill>
              </a:rPr>
              <a:t>e.g. </a:t>
            </a:r>
            <a:r>
              <a:rPr lang="de-DE" sz="2500" dirty="0" err="1">
                <a:solidFill>
                  <a:schemeClr val="bg1"/>
                </a:solidFill>
              </a:rPr>
              <a:t>conclusio</a:t>
            </a:r>
            <a:r>
              <a:rPr lang="de-DE" sz="2500" dirty="0">
                <a:solidFill>
                  <a:schemeClr val="bg1"/>
                </a:solidFill>
              </a:rPr>
              <a:t>, </a:t>
            </a:r>
            <a:r>
              <a:rPr lang="de-DE" sz="2500" dirty="0" err="1">
                <a:solidFill>
                  <a:schemeClr val="bg1"/>
                </a:solidFill>
              </a:rPr>
              <a:t>to</a:t>
            </a:r>
            <a:r>
              <a:rPr lang="de-DE" sz="2500" dirty="0">
                <a:solidFill>
                  <a:schemeClr val="bg1"/>
                </a:solidFill>
              </a:rPr>
              <a:t> dos</a:t>
            </a:r>
          </a:p>
        </p:txBody>
      </p:sp>
      <p:pic>
        <p:nvPicPr>
          <p:cNvPr id="7" name="Grafik 6" descr="Präsentation mit Checkliste mit einfarbiger Füllung">
            <a:extLst>
              <a:ext uri="{FF2B5EF4-FFF2-40B4-BE49-F238E27FC236}">
                <a16:creationId xmlns:a16="http://schemas.microsoft.com/office/drawing/2014/main" id="{980F2E60-A24C-5045-BD93-A630C307143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531753" y="1917699"/>
            <a:ext cx="1215573" cy="1215573"/>
          </a:xfrm>
          <a:prstGeom prst="rect">
            <a:avLst/>
          </a:prstGeom>
        </p:spPr>
      </p:pic>
    </p:spTree>
    <p:extLst>
      <p:ext uri="{BB962C8B-B14F-4D97-AF65-F5344CB8AC3E}">
        <p14:creationId xmlns:p14="http://schemas.microsoft.com/office/powerpoint/2010/main" val="3416254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Controlling </a:t>
            </a:r>
            <a:r>
              <a:rPr lang="de-DE" dirty="0" err="1">
                <a:latin typeface="Arial" panose="020B0604020202020204" pitchFamily="34" charset="0"/>
                <a:cs typeface="Arial" panose="020B0604020202020204" pitchFamily="34" charset="0"/>
              </a:rPr>
              <a:t>concepts</a:t>
            </a:r>
            <a:r>
              <a:rPr lang="de-DE" dirty="0">
                <a:latin typeface="Arial" panose="020B0604020202020204" pitchFamily="34" charset="0"/>
                <a:cs typeface="Arial" panose="020B0604020202020204" pitchFamily="34" charset="0"/>
              </a:rPr>
              <a:t> </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21390613"/>
              </p:ext>
            </p:extLst>
          </p:nvPr>
        </p:nvGraphicFramePr>
        <p:xfrm>
          <a:off x="817563" y="1847850"/>
          <a:ext cx="1053623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4121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D440E-9547-D044-A067-832108BAD5A0}"/>
              </a:ext>
            </a:extLst>
          </p:cNvPr>
          <p:cNvSpPr>
            <a:spLocks noGrp="1"/>
          </p:cNvSpPr>
          <p:nvPr>
            <p:ph type="title"/>
          </p:nvPr>
        </p:nvSpPr>
        <p:spPr>
          <a:xfrm>
            <a:off x="817581" y="251850"/>
            <a:ext cx="9783184" cy="1325563"/>
          </a:xfrm>
        </p:spPr>
        <p:txBody>
          <a:bodyPr/>
          <a:lstStyle/>
          <a:p>
            <a:r>
              <a:rPr lang="de-DE" dirty="0">
                <a:latin typeface="Arial" panose="020B0604020202020204" pitchFamily="34" charset="0"/>
                <a:cs typeface="Arial" panose="020B0604020202020204" pitchFamily="34" charset="0"/>
              </a:rPr>
              <a:t>Operational vs. Strategic </a:t>
            </a:r>
            <a:r>
              <a:rPr lang="de-DE" dirty="0" err="1">
                <a:latin typeface="Arial" panose="020B0604020202020204" pitchFamily="34" charset="0"/>
                <a:cs typeface="Arial" panose="020B0604020202020204" pitchFamily="34" charset="0"/>
              </a:rPr>
              <a:t>controlling</a:t>
            </a:r>
            <a:r>
              <a:rPr lang="de-DE" dirty="0">
                <a:latin typeface="Arial" panose="020B0604020202020204" pitchFamily="34" charset="0"/>
                <a:cs typeface="Arial" panose="020B0604020202020204" pitchFamily="34" charset="0"/>
              </a:rPr>
              <a:t> </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1240949442"/>
              </p:ext>
            </p:extLst>
          </p:nvPr>
        </p:nvGraphicFramePr>
        <p:xfrm>
          <a:off x="817581" y="1437639"/>
          <a:ext cx="10536237" cy="5168511"/>
        </p:xfrm>
        <a:graphic>
          <a:graphicData uri="http://schemas.openxmlformats.org/drawingml/2006/table">
            <a:tbl>
              <a:tblPr firstRow="1" bandRow="1">
                <a:tableStyleId>{5C22544A-7EE6-4342-B048-85BDC9FD1C3A}</a:tableStyleId>
              </a:tblPr>
              <a:tblGrid>
                <a:gridCol w="1914330">
                  <a:extLst>
                    <a:ext uri="{9D8B030D-6E8A-4147-A177-3AD203B41FA5}">
                      <a16:colId xmlns:a16="http://schemas.microsoft.com/office/drawing/2014/main" val="3514841659"/>
                    </a:ext>
                  </a:extLst>
                </a:gridCol>
                <a:gridCol w="4030839">
                  <a:extLst>
                    <a:ext uri="{9D8B030D-6E8A-4147-A177-3AD203B41FA5}">
                      <a16:colId xmlns:a16="http://schemas.microsoft.com/office/drawing/2014/main" val="557120618"/>
                    </a:ext>
                  </a:extLst>
                </a:gridCol>
                <a:gridCol w="4591068">
                  <a:extLst>
                    <a:ext uri="{9D8B030D-6E8A-4147-A177-3AD203B41FA5}">
                      <a16:colId xmlns:a16="http://schemas.microsoft.com/office/drawing/2014/main" val="2730691861"/>
                    </a:ext>
                  </a:extLst>
                </a:gridCol>
              </a:tblGrid>
              <a:tr h="922917">
                <a:tc>
                  <a:txBody>
                    <a:bodyPr/>
                    <a:lstStyle/>
                    <a:p>
                      <a:r>
                        <a:rPr lang="de-DE" sz="2400" dirty="0" err="1">
                          <a:latin typeface="Arial" panose="020B0604020202020204" pitchFamily="34" charset="0"/>
                          <a:cs typeface="Arial" panose="020B0604020202020204" pitchFamily="34" charset="0"/>
                        </a:rPr>
                        <a:t>Effect</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level</a:t>
                      </a:r>
                      <a:endParaRPr lang="de-DE" sz="2400" dirty="0">
                        <a:latin typeface="Arial" panose="020B0604020202020204" pitchFamily="34" charset="0"/>
                        <a:cs typeface="Arial" panose="020B0604020202020204" pitchFamily="34" charset="0"/>
                      </a:endParaRPr>
                    </a:p>
                  </a:txBody>
                  <a:tcPr>
                    <a:solidFill>
                      <a:srgbClr val="0093DD"/>
                    </a:solidFill>
                  </a:tcPr>
                </a:tc>
                <a:tc>
                  <a:txBody>
                    <a:bodyPr/>
                    <a:lstStyle/>
                    <a:p>
                      <a:r>
                        <a:rPr lang="de-DE" sz="2400" dirty="0">
                          <a:latin typeface="Arial" panose="020B0604020202020204" pitchFamily="34" charset="0"/>
                          <a:cs typeface="Arial" panose="020B0604020202020204" pitchFamily="34" charset="0"/>
                        </a:rPr>
                        <a:t>Operational </a:t>
                      </a:r>
                      <a:r>
                        <a:rPr lang="de-DE" sz="2400" dirty="0" err="1">
                          <a:latin typeface="Arial" panose="020B0604020202020204" pitchFamily="34" charset="0"/>
                          <a:cs typeface="Arial" panose="020B0604020202020204" pitchFamily="34" charset="0"/>
                        </a:rPr>
                        <a:t>controlling</a:t>
                      </a:r>
                      <a:r>
                        <a:rPr lang="de-DE" sz="2400" dirty="0">
                          <a:latin typeface="Arial" panose="020B0604020202020204" pitchFamily="34" charset="0"/>
                          <a:cs typeface="Arial" panose="020B0604020202020204" pitchFamily="34" charset="0"/>
                        </a:rPr>
                        <a:t> </a:t>
                      </a:r>
                    </a:p>
                  </a:txBody>
                  <a:tcPr>
                    <a:solidFill>
                      <a:srgbClr val="0093DD"/>
                    </a:solidFill>
                  </a:tcPr>
                </a:tc>
                <a:tc>
                  <a:txBody>
                    <a:bodyPr/>
                    <a:lstStyle/>
                    <a:p>
                      <a:r>
                        <a:rPr lang="de-DE" sz="2400" dirty="0">
                          <a:latin typeface="Arial" panose="020B0604020202020204" pitchFamily="34" charset="0"/>
                          <a:cs typeface="Arial" panose="020B0604020202020204" pitchFamily="34" charset="0"/>
                        </a:rPr>
                        <a:t>Strategic </a:t>
                      </a:r>
                      <a:r>
                        <a:rPr lang="de-DE" sz="2400" dirty="0" err="1">
                          <a:latin typeface="Arial" panose="020B0604020202020204" pitchFamily="34" charset="0"/>
                          <a:cs typeface="Arial" panose="020B0604020202020204" pitchFamily="34" charset="0"/>
                        </a:rPr>
                        <a:t>controlling</a:t>
                      </a:r>
                      <a:r>
                        <a:rPr lang="de-DE" sz="2400" dirty="0">
                          <a:latin typeface="Arial" panose="020B0604020202020204" pitchFamily="34" charset="0"/>
                          <a:cs typeface="Arial" panose="020B0604020202020204" pitchFamily="34" charset="0"/>
                        </a:rPr>
                        <a:t> </a:t>
                      </a:r>
                    </a:p>
                  </a:txBody>
                  <a:tcPr>
                    <a:solidFill>
                      <a:srgbClr val="0093DD"/>
                    </a:solidFill>
                  </a:tcPr>
                </a:tc>
                <a:extLst>
                  <a:ext uri="{0D108BD9-81ED-4DB2-BD59-A6C34878D82A}">
                    <a16:rowId xmlns:a16="http://schemas.microsoft.com/office/drawing/2014/main" val="1685462722"/>
                  </a:ext>
                </a:extLst>
              </a:tr>
              <a:tr h="854553">
                <a:tc>
                  <a:txBody>
                    <a:bodyPr/>
                    <a:lstStyle/>
                    <a:p>
                      <a:r>
                        <a:rPr lang="de-DE" sz="2200" b="1" dirty="0">
                          <a:latin typeface="Arial" panose="020B0604020202020204" pitchFamily="34" charset="0"/>
                          <a:cs typeface="Arial" panose="020B0604020202020204" pitchFamily="34" charset="0"/>
                        </a:rPr>
                        <a:t>Time</a:t>
                      </a:r>
                      <a:r>
                        <a:rPr lang="de-DE" sz="2200" b="1" baseline="0" dirty="0">
                          <a:latin typeface="Arial" panose="020B0604020202020204" pitchFamily="34" charset="0"/>
                          <a:cs typeface="Arial" panose="020B0604020202020204" pitchFamily="34" charset="0"/>
                        </a:rPr>
                        <a:t> </a:t>
                      </a:r>
                      <a:r>
                        <a:rPr lang="de-DE" sz="2200" b="1" baseline="0" dirty="0" err="1">
                          <a:latin typeface="Arial" panose="020B0604020202020204" pitchFamily="34" charset="0"/>
                          <a:cs typeface="Arial" panose="020B0604020202020204" pitchFamily="34" charset="0"/>
                        </a:rPr>
                        <a:t>Horizon</a:t>
                      </a:r>
                      <a:r>
                        <a:rPr lang="de-DE" sz="2200" b="1" baseline="0" dirty="0">
                          <a:latin typeface="Arial" panose="020B0604020202020204" pitchFamily="34" charset="0"/>
                          <a:cs typeface="Arial" panose="020B0604020202020204" pitchFamily="34" charset="0"/>
                        </a:rPr>
                        <a:t> </a:t>
                      </a:r>
                      <a:endParaRPr lang="de-DE" sz="2200" b="1" dirty="0">
                        <a:latin typeface="Arial" panose="020B0604020202020204" pitchFamily="34" charset="0"/>
                        <a:cs typeface="Arial" panose="020B0604020202020204" pitchFamily="34" charset="0"/>
                      </a:endParaRPr>
                    </a:p>
                  </a:txBody>
                  <a:tcPr>
                    <a:solidFill>
                      <a:srgbClr val="0093DD">
                        <a:alpha val="69804"/>
                      </a:srgbClr>
                    </a:solidFill>
                  </a:tcPr>
                </a:tc>
                <a:tc>
                  <a:txBody>
                    <a:bodyPr/>
                    <a:lstStyle/>
                    <a:p>
                      <a:r>
                        <a:rPr lang="de-DE" sz="2200" dirty="0">
                          <a:latin typeface="Arial" panose="020B0604020202020204" pitchFamily="34" charset="0"/>
                          <a:cs typeface="Arial" panose="020B0604020202020204" pitchFamily="34" charset="0"/>
                        </a:rPr>
                        <a:t>1 </a:t>
                      </a:r>
                      <a:r>
                        <a:rPr lang="de-DE" sz="2200" dirty="0" err="1">
                          <a:latin typeface="Arial" panose="020B0604020202020204" pitchFamily="34" charset="0"/>
                          <a:cs typeface="Arial" panose="020B0604020202020204" pitchFamily="34" charset="0"/>
                        </a:rPr>
                        <a:t>to</a:t>
                      </a:r>
                      <a:r>
                        <a:rPr lang="de-DE" sz="2200" dirty="0">
                          <a:latin typeface="Arial" panose="020B0604020202020204" pitchFamily="34" charset="0"/>
                          <a:cs typeface="Arial" panose="020B0604020202020204" pitchFamily="34" charset="0"/>
                        </a:rPr>
                        <a:t> 3 </a:t>
                      </a:r>
                      <a:r>
                        <a:rPr lang="de-DE" sz="2200" dirty="0" err="1">
                          <a:latin typeface="Arial" panose="020B0604020202020204" pitchFamily="34" charset="0"/>
                          <a:cs typeface="Arial" panose="020B0604020202020204" pitchFamily="34" charset="0"/>
                        </a:rPr>
                        <a:t>years</a:t>
                      </a:r>
                      <a:r>
                        <a:rPr lang="de-DE" sz="2200" dirty="0">
                          <a:latin typeface="Arial" panose="020B0604020202020204" pitchFamily="34" charset="0"/>
                          <a:cs typeface="Arial" panose="020B0604020202020204" pitchFamily="34" charset="0"/>
                        </a:rPr>
                        <a:t> </a:t>
                      </a:r>
                    </a:p>
                  </a:txBody>
                  <a:tcPr>
                    <a:solidFill>
                      <a:srgbClr val="0093DD">
                        <a:alpha val="69804"/>
                      </a:srgbClr>
                    </a:solidFill>
                  </a:tcPr>
                </a:tc>
                <a:tc>
                  <a:txBody>
                    <a:bodyPr/>
                    <a:lstStyle/>
                    <a:p>
                      <a:r>
                        <a:rPr lang="de-DE" sz="2200" dirty="0">
                          <a:latin typeface="Arial" panose="020B0604020202020204" pitchFamily="34" charset="0"/>
                          <a:cs typeface="Arial" panose="020B0604020202020204" pitchFamily="34" charset="0"/>
                        </a:rPr>
                        <a:t>3 </a:t>
                      </a:r>
                      <a:r>
                        <a:rPr lang="de-DE" sz="2200" dirty="0" err="1">
                          <a:latin typeface="Arial" panose="020B0604020202020204" pitchFamily="34" charset="0"/>
                          <a:cs typeface="Arial" panose="020B0604020202020204" pitchFamily="34" charset="0"/>
                        </a:rPr>
                        <a:t>and</a:t>
                      </a:r>
                      <a:r>
                        <a:rPr lang="de-DE" sz="2200" dirty="0">
                          <a:latin typeface="Arial" panose="020B0604020202020204" pitchFamily="34" charset="0"/>
                          <a:cs typeface="Arial" panose="020B0604020202020204" pitchFamily="34" charset="0"/>
                        </a:rPr>
                        <a:t> </a:t>
                      </a:r>
                      <a:r>
                        <a:rPr lang="de-DE" sz="2200" dirty="0" err="1">
                          <a:latin typeface="Arial" panose="020B0604020202020204" pitchFamily="34" charset="0"/>
                          <a:cs typeface="Arial" panose="020B0604020202020204" pitchFamily="34" charset="0"/>
                        </a:rPr>
                        <a:t>more</a:t>
                      </a:r>
                      <a:r>
                        <a:rPr lang="de-DE" sz="2200" dirty="0">
                          <a:latin typeface="Arial" panose="020B0604020202020204" pitchFamily="34" charset="0"/>
                          <a:cs typeface="Arial" panose="020B0604020202020204" pitchFamily="34" charset="0"/>
                        </a:rPr>
                        <a:t> </a:t>
                      </a:r>
                      <a:r>
                        <a:rPr lang="de-DE" sz="2200" dirty="0" err="1">
                          <a:latin typeface="Arial" panose="020B0604020202020204" pitchFamily="34" charset="0"/>
                          <a:cs typeface="Arial" panose="020B0604020202020204" pitchFamily="34" charset="0"/>
                        </a:rPr>
                        <a:t>years</a:t>
                      </a:r>
                      <a:r>
                        <a:rPr lang="de-DE" sz="2200" dirty="0">
                          <a:latin typeface="Arial" panose="020B0604020202020204" pitchFamily="34" charset="0"/>
                          <a:cs typeface="Arial" panose="020B0604020202020204" pitchFamily="34" charset="0"/>
                        </a:rPr>
                        <a:t> </a:t>
                      </a:r>
                    </a:p>
                  </a:txBody>
                  <a:tcPr>
                    <a:solidFill>
                      <a:srgbClr val="0093DD">
                        <a:alpha val="69804"/>
                      </a:srgbClr>
                    </a:solidFill>
                  </a:tcPr>
                </a:tc>
                <a:extLst>
                  <a:ext uri="{0D108BD9-81ED-4DB2-BD59-A6C34878D82A}">
                    <a16:rowId xmlns:a16="http://schemas.microsoft.com/office/drawing/2014/main" val="1234211747"/>
                  </a:ext>
                </a:extLst>
              </a:tr>
              <a:tr h="854553">
                <a:tc>
                  <a:txBody>
                    <a:bodyPr/>
                    <a:lstStyle/>
                    <a:p>
                      <a:r>
                        <a:rPr lang="de-DE" sz="2200" b="1" dirty="0" err="1">
                          <a:latin typeface="Arial" panose="020B0604020202020204" pitchFamily="34" charset="0"/>
                          <a:cs typeface="Arial" panose="020B0604020202020204" pitchFamily="34" charset="0"/>
                        </a:rPr>
                        <a:t>Planning</a:t>
                      </a:r>
                      <a:r>
                        <a:rPr lang="de-DE" sz="2200" b="1" dirty="0">
                          <a:latin typeface="Arial" panose="020B0604020202020204" pitchFamily="34" charset="0"/>
                          <a:cs typeface="Arial" panose="020B0604020202020204" pitchFamily="34" charset="0"/>
                        </a:rPr>
                        <a:t> </a:t>
                      </a:r>
                      <a:r>
                        <a:rPr lang="de-DE" sz="2200" b="1" dirty="0" err="1">
                          <a:latin typeface="Arial" panose="020B0604020202020204" pitchFamily="34" charset="0"/>
                          <a:cs typeface="Arial" panose="020B0604020202020204" pitchFamily="34" charset="0"/>
                        </a:rPr>
                        <a:t>Horizon</a:t>
                      </a:r>
                      <a:endParaRPr lang="de-DE" sz="2200" b="1" dirty="0">
                        <a:latin typeface="Arial" panose="020B0604020202020204" pitchFamily="34" charset="0"/>
                        <a:cs typeface="Arial" panose="020B0604020202020204" pitchFamily="34" charset="0"/>
                      </a:endParaRPr>
                    </a:p>
                  </a:txBody>
                  <a:tcPr>
                    <a:solidFill>
                      <a:srgbClr val="0093DD">
                        <a:alpha val="20000"/>
                      </a:srgbClr>
                    </a:solidFill>
                  </a:tcPr>
                </a:tc>
                <a:tc>
                  <a:txBody>
                    <a:bodyPr/>
                    <a:lstStyle/>
                    <a:p>
                      <a:r>
                        <a:rPr lang="de-DE" sz="2200" dirty="0">
                          <a:latin typeface="Arial" panose="020B0604020202020204" pitchFamily="34" charset="0"/>
                          <a:cs typeface="Arial" panose="020B0604020202020204" pitchFamily="34" charset="0"/>
                        </a:rPr>
                        <a:t>Short </a:t>
                      </a:r>
                      <a:r>
                        <a:rPr lang="de-DE" sz="2200" dirty="0" err="1">
                          <a:latin typeface="Arial" panose="020B0604020202020204" pitchFamily="34" charset="0"/>
                          <a:cs typeface="Arial" panose="020B0604020202020204" pitchFamily="34" charset="0"/>
                        </a:rPr>
                        <a:t>and</a:t>
                      </a:r>
                      <a:r>
                        <a:rPr lang="de-DE" sz="2200" dirty="0">
                          <a:latin typeface="Arial" panose="020B0604020202020204" pitchFamily="34" charset="0"/>
                          <a:cs typeface="Arial" panose="020B0604020202020204" pitchFamily="34" charset="0"/>
                        </a:rPr>
                        <a:t> medium </a:t>
                      </a:r>
                      <a:r>
                        <a:rPr lang="de-DE" sz="2200" dirty="0" err="1">
                          <a:latin typeface="Arial" panose="020B0604020202020204" pitchFamily="34" charset="0"/>
                          <a:cs typeface="Arial" panose="020B0604020202020204" pitchFamily="34" charset="0"/>
                        </a:rPr>
                        <a:t>term</a:t>
                      </a:r>
                      <a:r>
                        <a:rPr lang="de-DE" sz="2200" dirty="0">
                          <a:latin typeface="Arial" panose="020B0604020202020204" pitchFamily="34" charset="0"/>
                          <a:cs typeface="Arial" panose="020B0604020202020204" pitchFamily="34" charset="0"/>
                        </a:rPr>
                        <a:t> </a:t>
                      </a:r>
                      <a:r>
                        <a:rPr lang="de-DE" sz="2200" dirty="0" err="1">
                          <a:latin typeface="Arial" panose="020B0604020202020204" pitchFamily="34" charset="0"/>
                          <a:cs typeface="Arial" panose="020B0604020202020204" pitchFamily="34" charset="0"/>
                        </a:rPr>
                        <a:t>planning</a:t>
                      </a:r>
                      <a:r>
                        <a:rPr lang="de-DE" sz="2200" dirty="0">
                          <a:latin typeface="Arial" panose="020B0604020202020204" pitchFamily="34" charset="0"/>
                          <a:cs typeface="Arial" panose="020B0604020202020204" pitchFamily="34" charset="0"/>
                        </a:rPr>
                        <a:t> </a:t>
                      </a:r>
                    </a:p>
                  </a:txBody>
                  <a:tcPr>
                    <a:solidFill>
                      <a:srgbClr val="0093DD">
                        <a:alpha val="20000"/>
                      </a:srgbClr>
                    </a:solidFill>
                  </a:tcPr>
                </a:tc>
                <a:tc>
                  <a:txBody>
                    <a:bodyPr/>
                    <a:lstStyle/>
                    <a:p>
                      <a:r>
                        <a:rPr lang="de-DE" sz="2200" dirty="0">
                          <a:latin typeface="Arial" panose="020B0604020202020204" pitchFamily="34" charset="0"/>
                          <a:cs typeface="Arial" panose="020B0604020202020204" pitchFamily="34" charset="0"/>
                        </a:rPr>
                        <a:t>Long-term </a:t>
                      </a:r>
                      <a:r>
                        <a:rPr lang="de-DE" sz="2200" dirty="0" err="1">
                          <a:latin typeface="Arial" panose="020B0604020202020204" pitchFamily="34" charset="0"/>
                          <a:cs typeface="Arial" panose="020B0604020202020204" pitchFamily="34" charset="0"/>
                        </a:rPr>
                        <a:t>planning</a:t>
                      </a:r>
                      <a:r>
                        <a:rPr lang="de-DE" sz="2200" dirty="0">
                          <a:latin typeface="Arial" panose="020B0604020202020204" pitchFamily="34" charset="0"/>
                          <a:cs typeface="Arial" panose="020B0604020202020204" pitchFamily="34" charset="0"/>
                        </a:rPr>
                        <a:t> </a:t>
                      </a:r>
                    </a:p>
                  </a:txBody>
                  <a:tcPr>
                    <a:solidFill>
                      <a:srgbClr val="0093DD">
                        <a:alpha val="20000"/>
                      </a:srgbClr>
                    </a:solidFill>
                  </a:tcPr>
                </a:tc>
                <a:extLst>
                  <a:ext uri="{0D108BD9-81ED-4DB2-BD59-A6C34878D82A}">
                    <a16:rowId xmlns:a16="http://schemas.microsoft.com/office/drawing/2014/main" val="20249452"/>
                  </a:ext>
                </a:extLst>
              </a:tr>
              <a:tr h="768648">
                <a:tc>
                  <a:txBody>
                    <a:bodyPr/>
                    <a:lstStyle/>
                    <a:p>
                      <a:r>
                        <a:rPr lang="de-DE" sz="2200" b="1" dirty="0">
                          <a:latin typeface="Arial" panose="020B0604020202020204" pitchFamily="34" charset="0"/>
                          <a:cs typeface="Arial" panose="020B0604020202020204" pitchFamily="34" charset="0"/>
                        </a:rPr>
                        <a:t>Message </a:t>
                      </a:r>
                    </a:p>
                  </a:txBody>
                  <a:tcPr>
                    <a:solidFill>
                      <a:srgbClr val="0093DD">
                        <a:alpha val="69804"/>
                      </a:srgbClr>
                    </a:solidFill>
                  </a:tcPr>
                </a:tc>
                <a:tc>
                  <a:txBody>
                    <a:bodyPr/>
                    <a:lstStyle/>
                    <a:p>
                      <a:r>
                        <a:rPr lang="de-DE" sz="2200" dirty="0" err="1">
                          <a:latin typeface="Arial" panose="020B0604020202020204" pitchFamily="34" charset="0"/>
                          <a:cs typeface="Arial" panose="020B0604020202020204" pitchFamily="34" charset="0"/>
                        </a:rPr>
                        <a:t>Doing</a:t>
                      </a:r>
                      <a:r>
                        <a:rPr lang="de-DE" sz="2200" dirty="0">
                          <a:latin typeface="Arial" panose="020B0604020202020204" pitchFamily="34" charset="0"/>
                          <a:cs typeface="Arial" panose="020B0604020202020204" pitchFamily="34" charset="0"/>
                        </a:rPr>
                        <a:t> </a:t>
                      </a:r>
                      <a:r>
                        <a:rPr lang="de-DE" sz="2200" dirty="0" err="1">
                          <a:latin typeface="Arial" panose="020B0604020202020204" pitchFamily="34" charset="0"/>
                          <a:cs typeface="Arial" panose="020B0604020202020204" pitchFamily="34" charset="0"/>
                        </a:rPr>
                        <a:t>things</a:t>
                      </a:r>
                      <a:r>
                        <a:rPr lang="de-DE" sz="2200" baseline="0" dirty="0">
                          <a:latin typeface="Arial" panose="020B0604020202020204" pitchFamily="34" charset="0"/>
                          <a:cs typeface="Arial" panose="020B0604020202020204" pitchFamily="34" charset="0"/>
                        </a:rPr>
                        <a:t> </a:t>
                      </a:r>
                      <a:r>
                        <a:rPr lang="de-DE" sz="2200" baseline="0" dirty="0" err="1">
                          <a:latin typeface="Arial" panose="020B0604020202020204" pitchFamily="34" charset="0"/>
                          <a:cs typeface="Arial" panose="020B0604020202020204" pitchFamily="34" charset="0"/>
                        </a:rPr>
                        <a:t>right</a:t>
                      </a:r>
                      <a:r>
                        <a:rPr lang="de-DE" sz="2200" baseline="0" dirty="0">
                          <a:latin typeface="Arial" panose="020B0604020202020204" pitchFamily="34" charset="0"/>
                          <a:cs typeface="Arial" panose="020B0604020202020204" pitchFamily="34" charset="0"/>
                        </a:rPr>
                        <a:t> (</a:t>
                      </a:r>
                      <a:r>
                        <a:rPr lang="de-DE" sz="2200" baseline="0" dirty="0" err="1">
                          <a:latin typeface="Arial" panose="020B0604020202020204" pitchFamily="34" charset="0"/>
                          <a:cs typeface="Arial" panose="020B0604020202020204" pitchFamily="34" charset="0"/>
                        </a:rPr>
                        <a:t>efficiency</a:t>
                      </a:r>
                      <a:r>
                        <a:rPr lang="de-DE" sz="2200" baseline="0" dirty="0">
                          <a:latin typeface="Arial" panose="020B0604020202020204" pitchFamily="34" charset="0"/>
                          <a:cs typeface="Arial" panose="020B0604020202020204" pitchFamily="34" charset="0"/>
                        </a:rPr>
                        <a:t>)</a:t>
                      </a:r>
                      <a:endParaRPr lang="de-DE" sz="2200" dirty="0">
                        <a:latin typeface="Arial" panose="020B0604020202020204" pitchFamily="34" charset="0"/>
                        <a:cs typeface="Arial" panose="020B0604020202020204" pitchFamily="34" charset="0"/>
                      </a:endParaRPr>
                    </a:p>
                  </a:txBody>
                  <a:tcPr>
                    <a:solidFill>
                      <a:srgbClr val="0093DD">
                        <a:alpha val="69804"/>
                      </a:srgbClr>
                    </a:solidFill>
                  </a:tcPr>
                </a:tc>
                <a:tc>
                  <a:txBody>
                    <a:bodyPr/>
                    <a:lstStyle/>
                    <a:p>
                      <a:r>
                        <a:rPr lang="de-DE" sz="2200" dirty="0" err="1">
                          <a:latin typeface="Arial" panose="020B0604020202020204" pitchFamily="34" charset="0"/>
                          <a:cs typeface="Arial" panose="020B0604020202020204" pitchFamily="34" charset="0"/>
                        </a:rPr>
                        <a:t>Doing</a:t>
                      </a:r>
                      <a:r>
                        <a:rPr lang="de-DE" sz="2200" dirty="0">
                          <a:latin typeface="Arial" panose="020B0604020202020204" pitchFamily="34" charset="0"/>
                          <a:cs typeface="Arial" panose="020B0604020202020204" pitchFamily="34" charset="0"/>
                        </a:rPr>
                        <a:t> </a:t>
                      </a:r>
                      <a:r>
                        <a:rPr lang="de-DE" sz="2200" dirty="0" err="1">
                          <a:latin typeface="Arial" panose="020B0604020202020204" pitchFamily="34" charset="0"/>
                          <a:cs typeface="Arial" panose="020B0604020202020204" pitchFamily="34" charset="0"/>
                        </a:rPr>
                        <a:t>the</a:t>
                      </a:r>
                      <a:r>
                        <a:rPr lang="de-DE" sz="2200" dirty="0">
                          <a:latin typeface="Arial" panose="020B0604020202020204" pitchFamily="34" charset="0"/>
                          <a:cs typeface="Arial" panose="020B0604020202020204" pitchFamily="34" charset="0"/>
                        </a:rPr>
                        <a:t> </a:t>
                      </a:r>
                      <a:r>
                        <a:rPr lang="de-DE" sz="2200" dirty="0" err="1">
                          <a:latin typeface="Arial" panose="020B0604020202020204" pitchFamily="34" charset="0"/>
                          <a:cs typeface="Arial" panose="020B0604020202020204" pitchFamily="34" charset="0"/>
                        </a:rPr>
                        <a:t>right</a:t>
                      </a:r>
                      <a:r>
                        <a:rPr lang="de-DE" sz="2200" baseline="0" dirty="0">
                          <a:latin typeface="Arial" panose="020B0604020202020204" pitchFamily="34" charset="0"/>
                          <a:cs typeface="Arial" panose="020B0604020202020204" pitchFamily="34" charset="0"/>
                        </a:rPr>
                        <a:t> </a:t>
                      </a:r>
                      <a:r>
                        <a:rPr lang="de-DE" sz="2200" baseline="0" dirty="0" err="1">
                          <a:latin typeface="Arial" panose="020B0604020202020204" pitchFamily="34" charset="0"/>
                          <a:cs typeface="Arial" panose="020B0604020202020204" pitchFamily="34" charset="0"/>
                        </a:rPr>
                        <a:t>things</a:t>
                      </a:r>
                      <a:r>
                        <a:rPr lang="de-DE" sz="2200" baseline="0" dirty="0">
                          <a:latin typeface="Arial" panose="020B0604020202020204" pitchFamily="34" charset="0"/>
                          <a:cs typeface="Arial" panose="020B0604020202020204" pitchFamily="34" charset="0"/>
                        </a:rPr>
                        <a:t> (</a:t>
                      </a:r>
                      <a:r>
                        <a:rPr lang="de-DE" sz="2200" baseline="0" dirty="0" err="1">
                          <a:latin typeface="Arial" panose="020B0604020202020204" pitchFamily="34" charset="0"/>
                          <a:cs typeface="Arial" panose="020B0604020202020204" pitchFamily="34" charset="0"/>
                        </a:rPr>
                        <a:t>effectiveness</a:t>
                      </a:r>
                      <a:r>
                        <a:rPr lang="de-DE" sz="2200" baseline="0" dirty="0">
                          <a:latin typeface="Arial" panose="020B0604020202020204" pitchFamily="34" charset="0"/>
                          <a:cs typeface="Arial" panose="020B0604020202020204" pitchFamily="34" charset="0"/>
                        </a:rPr>
                        <a:t>) </a:t>
                      </a:r>
                      <a:endParaRPr lang="de-DE" sz="2200" dirty="0">
                        <a:latin typeface="Arial" panose="020B0604020202020204" pitchFamily="34" charset="0"/>
                        <a:cs typeface="Arial" panose="020B0604020202020204" pitchFamily="34" charset="0"/>
                      </a:endParaRPr>
                    </a:p>
                  </a:txBody>
                  <a:tcPr>
                    <a:solidFill>
                      <a:srgbClr val="0093DD">
                        <a:alpha val="69804"/>
                      </a:srgbClr>
                    </a:solidFill>
                  </a:tcPr>
                </a:tc>
                <a:extLst>
                  <a:ext uri="{0D108BD9-81ED-4DB2-BD59-A6C34878D82A}">
                    <a16:rowId xmlns:a16="http://schemas.microsoft.com/office/drawing/2014/main" val="3583324357"/>
                  </a:ext>
                </a:extLst>
              </a:tr>
              <a:tr h="1606559">
                <a:tc>
                  <a:txBody>
                    <a:bodyPr/>
                    <a:lstStyle/>
                    <a:p>
                      <a:r>
                        <a:rPr lang="de-DE" sz="2200" b="1" dirty="0" err="1">
                          <a:latin typeface="Arial" panose="020B0604020202020204" pitchFamily="34" charset="0"/>
                          <a:cs typeface="Arial" panose="020B0604020202020204" pitchFamily="34" charset="0"/>
                        </a:rPr>
                        <a:t>Directions</a:t>
                      </a:r>
                      <a:r>
                        <a:rPr lang="de-DE" sz="2200" b="1" dirty="0">
                          <a:latin typeface="Arial" panose="020B0604020202020204" pitchFamily="34" charset="0"/>
                          <a:cs typeface="Arial" panose="020B0604020202020204" pitchFamily="34" charset="0"/>
                        </a:rPr>
                        <a:t> </a:t>
                      </a:r>
                    </a:p>
                  </a:txBody>
                  <a:tcPr>
                    <a:solidFill>
                      <a:srgbClr val="0093DD">
                        <a:alpha val="20000"/>
                      </a:srgbClr>
                    </a:solidFill>
                  </a:tcPr>
                </a:tc>
                <a:tc>
                  <a:txBody>
                    <a:bodyPr/>
                    <a:lstStyle/>
                    <a:p>
                      <a:pPr marL="342900" indent="-342900">
                        <a:buFont typeface="Wingdings" panose="05000000000000000000" pitchFamily="2" charset="2"/>
                        <a:buChar char="Ø"/>
                      </a:pPr>
                      <a:r>
                        <a:rPr lang="de-DE" sz="2200" dirty="0">
                          <a:latin typeface="Arial" panose="020B0604020202020204" pitchFamily="34" charset="0"/>
                          <a:cs typeface="Arial" panose="020B0604020202020204" pitchFamily="34" charset="0"/>
                          <a:sym typeface="Wingdings" panose="05000000000000000000" pitchFamily="2" charset="2"/>
                        </a:rPr>
                        <a:t>Efficiency </a:t>
                      </a:r>
                      <a:r>
                        <a:rPr lang="de-DE" sz="2200" dirty="0" err="1">
                          <a:latin typeface="Arial" panose="020B0604020202020204" pitchFamily="34" charset="0"/>
                          <a:cs typeface="Arial" panose="020B0604020202020204" pitchFamily="34" charset="0"/>
                          <a:sym typeface="Wingdings" panose="05000000000000000000" pitchFamily="2" charset="2"/>
                        </a:rPr>
                        <a:t>of</a:t>
                      </a:r>
                      <a:r>
                        <a:rPr lang="de-DE" sz="2200" dirty="0">
                          <a:latin typeface="Arial" panose="020B0604020202020204" pitchFamily="34" charset="0"/>
                          <a:cs typeface="Arial" panose="020B0604020202020204" pitchFamily="34" charset="0"/>
                          <a:sym typeface="Wingdings" panose="05000000000000000000" pitchFamily="2" charset="2"/>
                        </a:rPr>
                        <a:t> </a:t>
                      </a:r>
                      <a:r>
                        <a:rPr lang="de-DE" sz="2200" dirty="0" err="1">
                          <a:latin typeface="Arial" panose="020B0604020202020204" pitchFamily="34" charset="0"/>
                          <a:cs typeface="Arial" panose="020B0604020202020204" pitchFamily="34" charset="0"/>
                          <a:sym typeface="Wingdings" panose="05000000000000000000" pitchFamily="2" charset="2"/>
                        </a:rPr>
                        <a:t>the</a:t>
                      </a:r>
                      <a:r>
                        <a:rPr lang="de-DE" sz="2200" dirty="0">
                          <a:latin typeface="Arial" panose="020B0604020202020204" pitchFamily="34" charset="0"/>
                          <a:cs typeface="Arial" panose="020B0604020202020204" pitchFamily="34" charset="0"/>
                          <a:sym typeface="Wingdings" panose="05000000000000000000" pitchFamily="2" charset="2"/>
                        </a:rPr>
                        <a:t> </a:t>
                      </a:r>
                      <a:r>
                        <a:rPr lang="de-DE" sz="2200" dirty="0" err="1">
                          <a:latin typeface="Arial" panose="020B0604020202020204" pitchFamily="34" charset="0"/>
                          <a:cs typeface="Arial" panose="020B0604020202020204" pitchFamily="34" charset="0"/>
                          <a:sym typeface="Wingdings" panose="05000000000000000000" pitchFamily="2" charset="2"/>
                        </a:rPr>
                        <a:t>institution</a:t>
                      </a:r>
                      <a:r>
                        <a:rPr lang="de-DE" sz="2200" dirty="0">
                          <a:latin typeface="Arial" panose="020B0604020202020204" pitchFamily="34" charset="0"/>
                          <a:cs typeface="Arial" panose="020B0604020202020204" pitchFamily="34" charset="0"/>
                          <a:sym typeface="Wingdings" panose="05000000000000000000" pitchFamily="2" charset="2"/>
                        </a:rPr>
                        <a:t> </a:t>
                      </a:r>
                    </a:p>
                    <a:p>
                      <a:pPr marL="342900" indent="-342900">
                        <a:buFont typeface="Wingdings" panose="05000000000000000000" pitchFamily="2" charset="2"/>
                        <a:buChar char="Ø"/>
                      </a:pPr>
                      <a:r>
                        <a:rPr lang="de-DE" sz="2200" dirty="0" err="1">
                          <a:latin typeface="Arial" panose="020B0604020202020204" pitchFamily="34" charset="0"/>
                          <a:cs typeface="Arial" panose="020B0604020202020204" pitchFamily="34" charset="0"/>
                          <a:sym typeface="Wingdings" panose="05000000000000000000" pitchFamily="2" charset="2"/>
                        </a:rPr>
                        <a:t>Reduction</a:t>
                      </a:r>
                      <a:r>
                        <a:rPr lang="de-DE" sz="2200" dirty="0">
                          <a:latin typeface="Arial" panose="020B0604020202020204" pitchFamily="34" charset="0"/>
                          <a:cs typeface="Arial" panose="020B0604020202020204" pitchFamily="34" charset="0"/>
                          <a:sym typeface="Wingdings" panose="05000000000000000000" pitchFamily="2" charset="2"/>
                        </a:rPr>
                        <a:t> </a:t>
                      </a:r>
                      <a:r>
                        <a:rPr lang="de-DE" sz="2200" dirty="0" err="1">
                          <a:latin typeface="Arial" panose="020B0604020202020204" pitchFamily="34" charset="0"/>
                          <a:cs typeface="Arial" panose="020B0604020202020204" pitchFamily="34" charset="0"/>
                          <a:sym typeface="Wingdings" panose="05000000000000000000" pitchFamily="2" charset="2"/>
                        </a:rPr>
                        <a:t>of</a:t>
                      </a:r>
                      <a:r>
                        <a:rPr lang="de-DE" sz="2200" dirty="0">
                          <a:latin typeface="Arial" panose="020B0604020202020204" pitchFamily="34" charset="0"/>
                          <a:cs typeface="Arial" panose="020B0604020202020204" pitchFamily="34" charset="0"/>
                          <a:sym typeface="Wingdings" panose="05000000000000000000" pitchFamily="2" charset="2"/>
                        </a:rPr>
                        <a:t> </a:t>
                      </a:r>
                      <a:r>
                        <a:rPr lang="de-DE" sz="2200" dirty="0" err="1">
                          <a:latin typeface="Arial" panose="020B0604020202020204" pitchFamily="34" charset="0"/>
                          <a:cs typeface="Arial" panose="020B0604020202020204" pitchFamily="34" charset="0"/>
                          <a:sym typeface="Wingdings" panose="05000000000000000000" pitchFamily="2" charset="2"/>
                        </a:rPr>
                        <a:t>unnecessary</a:t>
                      </a:r>
                      <a:r>
                        <a:rPr lang="de-DE" sz="2200" dirty="0">
                          <a:latin typeface="Arial" panose="020B0604020202020204" pitchFamily="34" charset="0"/>
                          <a:cs typeface="Arial" panose="020B0604020202020204" pitchFamily="34" charset="0"/>
                          <a:sym typeface="Wingdings" panose="05000000000000000000" pitchFamily="2" charset="2"/>
                        </a:rPr>
                        <a:t> </a:t>
                      </a:r>
                      <a:r>
                        <a:rPr lang="de-DE" sz="2200" dirty="0" err="1">
                          <a:latin typeface="Arial" panose="020B0604020202020204" pitchFamily="34" charset="0"/>
                          <a:cs typeface="Arial" panose="020B0604020202020204" pitchFamily="34" charset="0"/>
                          <a:sym typeface="Wingdings" panose="05000000000000000000" pitchFamily="2" charset="2"/>
                        </a:rPr>
                        <a:t>losses</a:t>
                      </a:r>
                      <a:r>
                        <a:rPr lang="de-DE" sz="2200" dirty="0">
                          <a:latin typeface="Arial" panose="020B0604020202020204" pitchFamily="34" charset="0"/>
                          <a:cs typeface="Arial" panose="020B0604020202020204" pitchFamily="34" charset="0"/>
                          <a:sym typeface="Wingdings" panose="05000000000000000000" pitchFamily="2" charset="2"/>
                        </a:rPr>
                        <a:t> </a:t>
                      </a:r>
                    </a:p>
                    <a:p>
                      <a:pPr marL="342900" indent="-342900">
                        <a:buFont typeface="Wingdings" panose="05000000000000000000" pitchFamily="2" charset="2"/>
                        <a:buChar char="Ø"/>
                      </a:pPr>
                      <a:r>
                        <a:rPr lang="de-DE" sz="2200" dirty="0">
                          <a:latin typeface="Arial" panose="020B0604020202020204" pitchFamily="34" charset="0"/>
                          <a:cs typeface="Arial" panose="020B0604020202020204" pitchFamily="34" charset="0"/>
                          <a:sym typeface="Wingdings" panose="05000000000000000000" pitchFamily="2" charset="2"/>
                        </a:rPr>
                        <a:t>Generation </a:t>
                      </a:r>
                      <a:r>
                        <a:rPr lang="de-DE" sz="2200" dirty="0" err="1">
                          <a:latin typeface="Arial" panose="020B0604020202020204" pitchFamily="34" charset="0"/>
                          <a:cs typeface="Arial" panose="020B0604020202020204" pitchFamily="34" charset="0"/>
                          <a:sym typeface="Wingdings" panose="05000000000000000000" pitchFamily="2" charset="2"/>
                        </a:rPr>
                        <a:t>of</a:t>
                      </a:r>
                      <a:r>
                        <a:rPr lang="de-DE" sz="2200" dirty="0">
                          <a:latin typeface="Arial" panose="020B0604020202020204" pitchFamily="34" charset="0"/>
                          <a:cs typeface="Arial" panose="020B0604020202020204" pitchFamily="34" charset="0"/>
                          <a:sym typeface="Wingdings" panose="05000000000000000000" pitchFamily="2" charset="2"/>
                        </a:rPr>
                        <a:t> </a:t>
                      </a:r>
                      <a:r>
                        <a:rPr lang="de-DE" sz="2200" dirty="0" err="1">
                          <a:latin typeface="Arial" panose="020B0604020202020204" pitchFamily="34" charset="0"/>
                          <a:cs typeface="Arial" panose="020B0604020202020204" pitchFamily="34" charset="0"/>
                          <a:sym typeface="Wingdings" panose="05000000000000000000" pitchFamily="2" charset="2"/>
                        </a:rPr>
                        <a:t>profit</a:t>
                      </a:r>
                      <a:r>
                        <a:rPr lang="de-DE" sz="2200" dirty="0">
                          <a:latin typeface="Arial" panose="020B0604020202020204" pitchFamily="34" charset="0"/>
                          <a:cs typeface="Arial" panose="020B0604020202020204" pitchFamily="34" charset="0"/>
                          <a:sym typeface="Wingdings" panose="05000000000000000000" pitchFamily="2" charset="2"/>
                        </a:rPr>
                        <a:t> </a:t>
                      </a:r>
                      <a:r>
                        <a:rPr lang="de-DE" sz="2200" dirty="0" err="1">
                          <a:latin typeface="Arial" panose="020B0604020202020204" pitchFamily="34" charset="0"/>
                          <a:cs typeface="Arial" panose="020B0604020202020204" pitchFamily="34" charset="0"/>
                          <a:sym typeface="Wingdings" panose="05000000000000000000" pitchFamily="2" charset="2"/>
                        </a:rPr>
                        <a:t>or</a:t>
                      </a:r>
                      <a:r>
                        <a:rPr lang="de-DE" sz="2200" dirty="0">
                          <a:latin typeface="Arial" panose="020B0604020202020204" pitchFamily="34" charset="0"/>
                          <a:cs typeface="Arial" panose="020B0604020202020204" pitchFamily="34" charset="0"/>
                          <a:sym typeface="Wingdings" panose="05000000000000000000" pitchFamily="2" charset="2"/>
                        </a:rPr>
                        <a:t> </a:t>
                      </a:r>
                      <a:r>
                        <a:rPr lang="de-DE" sz="2200" dirty="0" err="1">
                          <a:latin typeface="Arial" panose="020B0604020202020204" pitchFamily="34" charset="0"/>
                          <a:cs typeface="Arial" panose="020B0604020202020204" pitchFamily="34" charset="0"/>
                          <a:sym typeface="Wingdings" panose="05000000000000000000" pitchFamily="2" charset="2"/>
                        </a:rPr>
                        <a:t>minimalisation</a:t>
                      </a:r>
                      <a:r>
                        <a:rPr lang="de-DE" sz="2200" dirty="0">
                          <a:latin typeface="Arial" panose="020B0604020202020204" pitchFamily="34" charset="0"/>
                          <a:cs typeface="Arial" panose="020B0604020202020204" pitchFamily="34" charset="0"/>
                          <a:sym typeface="Wingdings" panose="05000000000000000000" pitchFamily="2" charset="2"/>
                        </a:rPr>
                        <a:t> </a:t>
                      </a:r>
                      <a:r>
                        <a:rPr lang="de-DE" sz="2200" dirty="0" err="1">
                          <a:latin typeface="Arial" panose="020B0604020202020204" pitchFamily="34" charset="0"/>
                          <a:cs typeface="Arial" panose="020B0604020202020204" pitchFamily="34" charset="0"/>
                          <a:sym typeface="Wingdings" panose="05000000000000000000" pitchFamily="2" charset="2"/>
                        </a:rPr>
                        <a:t>of</a:t>
                      </a:r>
                      <a:r>
                        <a:rPr lang="de-DE" sz="2200" dirty="0">
                          <a:latin typeface="Arial" panose="020B0604020202020204" pitchFamily="34" charset="0"/>
                          <a:cs typeface="Arial" panose="020B0604020202020204" pitchFamily="34" charset="0"/>
                          <a:sym typeface="Wingdings" panose="05000000000000000000" pitchFamily="2" charset="2"/>
                        </a:rPr>
                        <a:t> </a:t>
                      </a:r>
                      <a:r>
                        <a:rPr lang="de-DE" sz="2200" dirty="0" err="1">
                          <a:latin typeface="Arial" panose="020B0604020202020204" pitchFamily="34" charset="0"/>
                          <a:cs typeface="Arial" panose="020B0604020202020204" pitchFamily="34" charset="0"/>
                          <a:sym typeface="Wingdings" panose="05000000000000000000" pitchFamily="2" charset="2"/>
                        </a:rPr>
                        <a:t>lossses</a:t>
                      </a:r>
                      <a:r>
                        <a:rPr lang="de-DE" sz="2200" dirty="0">
                          <a:latin typeface="Arial" panose="020B0604020202020204" pitchFamily="34" charset="0"/>
                          <a:cs typeface="Arial" panose="020B0604020202020204" pitchFamily="34" charset="0"/>
                          <a:sym typeface="Wingdings" panose="05000000000000000000" pitchFamily="2" charset="2"/>
                        </a:rPr>
                        <a:t> </a:t>
                      </a:r>
                      <a:endParaRPr lang="de-DE" sz="2200" dirty="0">
                        <a:latin typeface="Arial" panose="020B0604020202020204" pitchFamily="34" charset="0"/>
                        <a:cs typeface="Arial" panose="020B0604020202020204" pitchFamily="34" charset="0"/>
                      </a:endParaRPr>
                    </a:p>
                  </a:txBody>
                  <a:tcPr>
                    <a:solidFill>
                      <a:srgbClr val="0093DD">
                        <a:alpha val="20000"/>
                      </a:srgbClr>
                    </a:solidFill>
                  </a:tcPr>
                </a:tc>
                <a:tc>
                  <a:txBody>
                    <a:bodyPr/>
                    <a:lstStyle/>
                    <a:p>
                      <a:pPr marL="342900" indent="-342900">
                        <a:buFont typeface="Wingdings" panose="05000000000000000000" pitchFamily="2" charset="2"/>
                        <a:buChar char="Ø"/>
                      </a:pPr>
                      <a:r>
                        <a:rPr lang="de-DE" sz="2200" dirty="0" err="1">
                          <a:latin typeface="Arial" panose="020B0604020202020204" pitchFamily="34" charset="0"/>
                          <a:cs typeface="Arial" panose="020B0604020202020204" pitchFamily="34" charset="0"/>
                          <a:sym typeface="Wingdings" panose="05000000000000000000" pitchFamily="2" charset="2"/>
                        </a:rPr>
                        <a:t>Motivating</a:t>
                      </a:r>
                      <a:r>
                        <a:rPr lang="de-DE" sz="2200" dirty="0">
                          <a:latin typeface="Arial" panose="020B0604020202020204" pitchFamily="34" charset="0"/>
                          <a:cs typeface="Arial" panose="020B0604020202020204" pitchFamily="34" charset="0"/>
                          <a:sym typeface="Wingdings" panose="05000000000000000000" pitchFamily="2" charset="2"/>
                        </a:rPr>
                        <a:t> </a:t>
                      </a:r>
                      <a:r>
                        <a:rPr lang="de-DE" sz="2200" dirty="0" err="1">
                          <a:latin typeface="Arial" panose="020B0604020202020204" pitchFamily="34" charset="0"/>
                          <a:cs typeface="Arial" panose="020B0604020202020204" pitchFamily="34" charset="0"/>
                          <a:sym typeface="Wingdings" panose="05000000000000000000" pitchFamily="2" charset="2"/>
                        </a:rPr>
                        <a:t>staff</a:t>
                      </a:r>
                      <a:r>
                        <a:rPr lang="de-DE" sz="2200" dirty="0">
                          <a:latin typeface="Arial" panose="020B0604020202020204" pitchFamily="34" charset="0"/>
                          <a:cs typeface="Arial" panose="020B0604020202020204" pitchFamily="34" charset="0"/>
                          <a:sym typeface="Wingdings" panose="05000000000000000000" pitchFamily="2" charset="2"/>
                        </a:rPr>
                        <a:t> </a:t>
                      </a:r>
                      <a:r>
                        <a:rPr lang="de-DE" sz="2200" dirty="0" err="1">
                          <a:latin typeface="Arial" panose="020B0604020202020204" pitchFamily="34" charset="0"/>
                          <a:cs typeface="Arial" panose="020B0604020202020204" pitchFamily="34" charset="0"/>
                          <a:sym typeface="Wingdings" panose="05000000000000000000" pitchFamily="2" charset="2"/>
                        </a:rPr>
                        <a:t>for</a:t>
                      </a:r>
                      <a:r>
                        <a:rPr lang="de-DE" sz="2200" dirty="0">
                          <a:latin typeface="Arial" panose="020B0604020202020204" pitchFamily="34" charset="0"/>
                          <a:cs typeface="Arial" panose="020B0604020202020204" pitchFamily="34" charset="0"/>
                          <a:sym typeface="Wingdings" panose="05000000000000000000" pitchFamily="2" charset="2"/>
                        </a:rPr>
                        <a:t> </a:t>
                      </a:r>
                      <a:r>
                        <a:rPr lang="de-DE" sz="2200" dirty="0" err="1">
                          <a:latin typeface="Arial" panose="020B0604020202020204" pitchFamily="34" charset="0"/>
                          <a:cs typeface="Arial" panose="020B0604020202020204" pitchFamily="34" charset="0"/>
                          <a:sym typeface="Wingdings" panose="05000000000000000000" pitchFamily="2" charset="2"/>
                        </a:rPr>
                        <a:t>new</a:t>
                      </a:r>
                      <a:r>
                        <a:rPr lang="de-DE" sz="2200" dirty="0">
                          <a:latin typeface="Arial" panose="020B0604020202020204" pitchFamily="34" charset="0"/>
                          <a:cs typeface="Arial" panose="020B0604020202020204" pitchFamily="34" charset="0"/>
                          <a:sym typeface="Wingdings" panose="05000000000000000000" pitchFamily="2" charset="2"/>
                        </a:rPr>
                        <a:t> </a:t>
                      </a:r>
                      <a:r>
                        <a:rPr lang="de-DE" sz="2200" dirty="0" err="1">
                          <a:latin typeface="Arial" panose="020B0604020202020204" pitchFamily="34" charset="0"/>
                          <a:cs typeface="Arial" panose="020B0604020202020204" pitchFamily="34" charset="0"/>
                          <a:sym typeface="Wingdings" panose="05000000000000000000" pitchFamily="2" charset="2"/>
                        </a:rPr>
                        <a:t>tasks</a:t>
                      </a:r>
                      <a:r>
                        <a:rPr lang="de-DE" sz="2200" dirty="0">
                          <a:latin typeface="Arial" panose="020B0604020202020204" pitchFamily="34" charset="0"/>
                          <a:cs typeface="Arial" panose="020B0604020202020204" pitchFamily="34" charset="0"/>
                          <a:sym typeface="Wingdings" panose="05000000000000000000" pitchFamily="2" charset="2"/>
                        </a:rPr>
                        <a:t> </a:t>
                      </a:r>
                    </a:p>
                    <a:p>
                      <a:pPr marL="342900" indent="-342900">
                        <a:buFont typeface="Wingdings" panose="05000000000000000000" pitchFamily="2" charset="2"/>
                        <a:buChar char="Ø"/>
                      </a:pPr>
                      <a:r>
                        <a:rPr lang="de-DE" sz="2200" dirty="0">
                          <a:latin typeface="Arial" panose="020B0604020202020204" pitchFamily="34" charset="0"/>
                          <a:cs typeface="Arial" panose="020B0604020202020204" pitchFamily="34" charset="0"/>
                          <a:sym typeface="Wingdings" panose="05000000000000000000" pitchFamily="2" charset="2"/>
                        </a:rPr>
                        <a:t>Future-</a:t>
                      </a:r>
                      <a:r>
                        <a:rPr lang="de-DE" sz="2200" dirty="0" err="1">
                          <a:latin typeface="Arial" panose="020B0604020202020204" pitchFamily="34" charset="0"/>
                          <a:cs typeface="Arial" panose="020B0604020202020204" pitchFamily="34" charset="0"/>
                          <a:sym typeface="Wingdings" panose="05000000000000000000" pitchFamily="2" charset="2"/>
                        </a:rPr>
                        <a:t>oriented</a:t>
                      </a:r>
                      <a:r>
                        <a:rPr lang="de-DE" sz="2200" dirty="0">
                          <a:latin typeface="Arial" panose="020B0604020202020204" pitchFamily="34" charset="0"/>
                          <a:cs typeface="Arial" panose="020B0604020202020204" pitchFamily="34" charset="0"/>
                          <a:sym typeface="Wingdings" panose="05000000000000000000" pitchFamily="2" charset="2"/>
                        </a:rPr>
                        <a:t> potential </a:t>
                      </a:r>
                      <a:r>
                        <a:rPr lang="de-DE" sz="2200" dirty="0" err="1">
                          <a:latin typeface="Arial" panose="020B0604020202020204" pitchFamily="34" charset="0"/>
                          <a:cs typeface="Arial" panose="020B0604020202020204" pitchFamily="34" charset="0"/>
                          <a:sym typeface="Wingdings" panose="05000000000000000000" pitchFamily="2" charset="2"/>
                        </a:rPr>
                        <a:t>for</a:t>
                      </a:r>
                      <a:r>
                        <a:rPr lang="de-DE" sz="2200" dirty="0">
                          <a:latin typeface="Arial" panose="020B0604020202020204" pitchFamily="34" charset="0"/>
                          <a:cs typeface="Arial" panose="020B0604020202020204" pitchFamily="34" charset="0"/>
                          <a:sym typeface="Wingdings" panose="05000000000000000000" pitchFamily="2" charset="2"/>
                        </a:rPr>
                        <a:t> </a:t>
                      </a:r>
                      <a:r>
                        <a:rPr lang="de-DE" sz="2200" dirty="0" err="1">
                          <a:latin typeface="Arial" panose="020B0604020202020204" pitchFamily="34" charset="0"/>
                          <a:cs typeface="Arial" panose="020B0604020202020204" pitchFamily="34" charset="0"/>
                          <a:sym typeface="Wingdings" panose="05000000000000000000" pitchFamily="2" charset="2"/>
                        </a:rPr>
                        <a:t>success</a:t>
                      </a:r>
                      <a:r>
                        <a:rPr lang="de-DE" sz="2200" dirty="0">
                          <a:latin typeface="Arial" panose="020B0604020202020204" pitchFamily="34" charset="0"/>
                          <a:cs typeface="Arial" panose="020B0604020202020204" pitchFamily="34" charset="0"/>
                          <a:sym typeface="Wingdings" panose="05000000000000000000" pitchFamily="2" charset="2"/>
                        </a:rPr>
                        <a:t> </a:t>
                      </a:r>
                      <a:r>
                        <a:rPr lang="de-DE" sz="2200" dirty="0" err="1">
                          <a:latin typeface="Arial" panose="020B0604020202020204" pitchFamily="34" charset="0"/>
                          <a:cs typeface="Arial" panose="020B0604020202020204" pitchFamily="34" charset="0"/>
                          <a:sym typeface="Wingdings" panose="05000000000000000000" pitchFamily="2" charset="2"/>
                        </a:rPr>
                        <a:t>and</a:t>
                      </a:r>
                      <a:r>
                        <a:rPr lang="de-DE" sz="2200" dirty="0">
                          <a:latin typeface="Arial" panose="020B0604020202020204" pitchFamily="34" charset="0"/>
                          <a:cs typeface="Arial" panose="020B0604020202020204" pitchFamily="34" charset="0"/>
                          <a:sym typeface="Wingdings" panose="05000000000000000000" pitchFamily="2" charset="2"/>
                        </a:rPr>
                        <a:t> </a:t>
                      </a:r>
                      <a:r>
                        <a:rPr lang="de-DE" sz="2200" dirty="0" err="1">
                          <a:latin typeface="Arial" panose="020B0604020202020204" pitchFamily="34" charset="0"/>
                          <a:cs typeface="Arial" panose="020B0604020202020204" pitchFamily="34" charset="0"/>
                          <a:sym typeface="Wingdings" panose="05000000000000000000" pitchFamily="2" charset="2"/>
                        </a:rPr>
                        <a:t>adapting</a:t>
                      </a:r>
                      <a:r>
                        <a:rPr lang="de-DE" sz="2200" dirty="0">
                          <a:latin typeface="Arial" panose="020B0604020202020204" pitchFamily="34" charset="0"/>
                          <a:cs typeface="Arial" panose="020B0604020202020204" pitchFamily="34" charset="0"/>
                          <a:sym typeface="Wingdings" panose="05000000000000000000" pitchFamily="2" charset="2"/>
                        </a:rPr>
                        <a:t> </a:t>
                      </a:r>
                      <a:r>
                        <a:rPr lang="de-DE" sz="2200" dirty="0" err="1">
                          <a:latin typeface="Arial" panose="020B0604020202020204" pitchFamily="34" charset="0"/>
                          <a:cs typeface="Arial" panose="020B0604020202020204" pitchFamily="34" charset="0"/>
                          <a:sym typeface="Wingdings" panose="05000000000000000000" pitchFamily="2" charset="2"/>
                        </a:rPr>
                        <a:t>services</a:t>
                      </a:r>
                      <a:r>
                        <a:rPr lang="de-DE" sz="2200" dirty="0">
                          <a:latin typeface="Arial" panose="020B0604020202020204" pitchFamily="34" charset="0"/>
                          <a:cs typeface="Arial" panose="020B0604020202020204" pitchFamily="34" charset="0"/>
                          <a:sym typeface="Wingdings" panose="05000000000000000000" pitchFamily="2" charset="2"/>
                        </a:rPr>
                        <a:t> </a:t>
                      </a:r>
                      <a:r>
                        <a:rPr lang="de-DE" sz="2200" dirty="0" err="1">
                          <a:latin typeface="Arial" panose="020B0604020202020204" pitchFamily="34" charset="0"/>
                          <a:cs typeface="Arial" panose="020B0604020202020204" pitchFamily="34" charset="0"/>
                          <a:sym typeface="Wingdings" panose="05000000000000000000" pitchFamily="2" charset="2"/>
                        </a:rPr>
                        <a:t>to</a:t>
                      </a:r>
                      <a:r>
                        <a:rPr lang="de-DE" sz="2200" dirty="0">
                          <a:latin typeface="Arial" panose="020B0604020202020204" pitchFamily="34" charset="0"/>
                          <a:cs typeface="Arial" panose="020B0604020202020204" pitchFamily="34" charset="0"/>
                          <a:sym typeface="Wingdings" panose="05000000000000000000" pitchFamily="2" charset="2"/>
                        </a:rPr>
                        <a:t> </a:t>
                      </a:r>
                      <a:r>
                        <a:rPr lang="de-DE" sz="2200" dirty="0" err="1">
                          <a:latin typeface="Arial" panose="020B0604020202020204" pitchFamily="34" charset="0"/>
                          <a:cs typeface="Arial" panose="020B0604020202020204" pitchFamily="34" charset="0"/>
                          <a:sym typeface="Wingdings" panose="05000000000000000000" pitchFamily="2" charset="2"/>
                        </a:rPr>
                        <a:t>new</a:t>
                      </a:r>
                      <a:r>
                        <a:rPr lang="de-DE" sz="2200" dirty="0">
                          <a:latin typeface="Arial" panose="020B0604020202020204" pitchFamily="34" charset="0"/>
                          <a:cs typeface="Arial" panose="020B0604020202020204" pitchFamily="34" charset="0"/>
                          <a:sym typeface="Wingdings" panose="05000000000000000000" pitchFamily="2" charset="2"/>
                        </a:rPr>
                        <a:t> </a:t>
                      </a:r>
                      <a:r>
                        <a:rPr lang="de-DE" sz="2200" dirty="0" err="1">
                          <a:latin typeface="Arial" panose="020B0604020202020204" pitchFamily="34" charset="0"/>
                          <a:cs typeface="Arial" panose="020B0604020202020204" pitchFamily="34" charset="0"/>
                          <a:sym typeface="Wingdings" panose="05000000000000000000" pitchFamily="2" charset="2"/>
                        </a:rPr>
                        <a:t>market</a:t>
                      </a:r>
                      <a:r>
                        <a:rPr lang="de-DE" sz="2200" dirty="0">
                          <a:latin typeface="Arial" panose="020B0604020202020204" pitchFamily="34" charset="0"/>
                          <a:cs typeface="Arial" panose="020B0604020202020204" pitchFamily="34" charset="0"/>
                          <a:sym typeface="Wingdings" panose="05000000000000000000" pitchFamily="2" charset="2"/>
                        </a:rPr>
                        <a:t> </a:t>
                      </a:r>
                      <a:r>
                        <a:rPr lang="de-DE" sz="2200" dirty="0" err="1">
                          <a:latin typeface="Arial" panose="020B0604020202020204" pitchFamily="34" charset="0"/>
                          <a:cs typeface="Arial" panose="020B0604020202020204" pitchFamily="34" charset="0"/>
                          <a:sym typeface="Wingdings" panose="05000000000000000000" pitchFamily="2" charset="2"/>
                        </a:rPr>
                        <a:t>requirements</a:t>
                      </a:r>
                      <a:r>
                        <a:rPr lang="de-DE" sz="2200" dirty="0">
                          <a:latin typeface="Arial" panose="020B0604020202020204" pitchFamily="34" charset="0"/>
                          <a:cs typeface="Arial" panose="020B0604020202020204" pitchFamily="34" charset="0"/>
                          <a:sym typeface="Wingdings" panose="05000000000000000000" pitchFamily="2" charset="2"/>
                        </a:rPr>
                        <a:t> </a:t>
                      </a:r>
                      <a:endParaRPr lang="de-DE" sz="2200" dirty="0">
                        <a:latin typeface="Arial" panose="020B0604020202020204" pitchFamily="34" charset="0"/>
                        <a:cs typeface="Arial" panose="020B0604020202020204" pitchFamily="34" charset="0"/>
                      </a:endParaRPr>
                    </a:p>
                  </a:txBody>
                  <a:tcPr>
                    <a:solidFill>
                      <a:srgbClr val="0093DD">
                        <a:alpha val="20000"/>
                      </a:srgbClr>
                    </a:solidFill>
                  </a:tcPr>
                </a:tc>
                <a:extLst>
                  <a:ext uri="{0D108BD9-81ED-4DB2-BD59-A6C34878D82A}">
                    <a16:rowId xmlns:a16="http://schemas.microsoft.com/office/drawing/2014/main" val="928584720"/>
                  </a:ext>
                </a:extLst>
              </a:tr>
            </a:tbl>
          </a:graphicData>
        </a:graphic>
      </p:graphicFrame>
    </p:spTree>
    <p:extLst>
      <p:ext uri="{BB962C8B-B14F-4D97-AF65-F5344CB8AC3E}">
        <p14:creationId xmlns:p14="http://schemas.microsoft.com/office/powerpoint/2010/main" val="247588317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12407</Words>
  <Application>Microsoft Macintosh PowerPoint</Application>
  <PresentationFormat>Breitbild</PresentationFormat>
  <Paragraphs>1130</Paragraphs>
  <Slides>72</Slides>
  <Notes>69</Notes>
  <HiddenSlides>7</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72</vt:i4>
      </vt:variant>
    </vt:vector>
  </HeadingPairs>
  <TitlesOfParts>
    <vt:vector size="81" baseType="lpstr">
      <vt:lpstr>Arial</vt:lpstr>
      <vt:lpstr>Calibri</vt:lpstr>
      <vt:lpstr>Calibri Light</vt:lpstr>
      <vt:lpstr>Century Schoolbook</vt:lpstr>
      <vt:lpstr>Courier New</vt:lpstr>
      <vt:lpstr>Symbol</vt:lpstr>
      <vt:lpstr>Times New Roman</vt:lpstr>
      <vt:lpstr>Wingdings</vt:lpstr>
      <vt:lpstr>Office</vt:lpstr>
      <vt:lpstr>PowerPoint-Präsentation</vt:lpstr>
      <vt:lpstr>PowerPoint-Präsentation</vt:lpstr>
      <vt:lpstr>Overview of the module</vt:lpstr>
      <vt:lpstr>PowerPoint-Präsentation</vt:lpstr>
      <vt:lpstr>Definitions</vt:lpstr>
      <vt:lpstr>The controlling cycle</vt:lpstr>
      <vt:lpstr>The connection of management and controlling </vt:lpstr>
      <vt:lpstr>Controlling concepts </vt:lpstr>
      <vt:lpstr>Operational vs. Strategic controlling </vt:lpstr>
      <vt:lpstr>Operational vs. Strategic controlling </vt:lpstr>
      <vt:lpstr>Requirements for controlling in Social Economy organisations </vt:lpstr>
      <vt:lpstr>Requirements for controlling in Social Economy organisations – special conditions</vt:lpstr>
      <vt:lpstr>PowerPoint-Präsentation</vt:lpstr>
      <vt:lpstr>Practical Example: Caritas Vienna and Equalizent </vt:lpstr>
      <vt:lpstr>Practical Example: Controlling at Caritas Vienna</vt:lpstr>
      <vt:lpstr>Practical Example: Controlling at Equalizent</vt:lpstr>
      <vt:lpstr>PowerPoint-Präsentation</vt:lpstr>
      <vt:lpstr>Practical Example: Comparison of the controlling approaches </vt:lpstr>
      <vt:lpstr>PowerPoint-Präsentation</vt:lpstr>
      <vt:lpstr>Overview of the module</vt:lpstr>
      <vt:lpstr>Objectives and key figures </vt:lpstr>
      <vt:lpstr>Objectives and key figures </vt:lpstr>
      <vt:lpstr>Objectives and key figures </vt:lpstr>
      <vt:lpstr>Objectives and key figures – examples  </vt:lpstr>
      <vt:lpstr>Objectives and key figures </vt:lpstr>
      <vt:lpstr>Green Controlling  </vt:lpstr>
      <vt:lpstr>Green Controlling – main tasks   </vt:lpstr>
      <vt:lpstr>Process of implementing Green Controlling I   </vt:lpstr>
      <vt:lpstr>Process of implementing Green Controlling II   </vt:lpstr>
      <vt:lpstr>Process of implementing Green Controlling III   </vt:lpstr>
      <vt:lpstr>Process of implementing Green Controlling IV   </vt:lpstr>
      <vt:lpstr>Process of implementing Green Controlling V   </vt:lpstr>
      <vt:lpstr>Green Controlling – requirements    </vt:lpstr>
      <vt:lpstr>PowerPoint-Präsentation</vt:lpstr>
      <vt:lpstr>Green Controlling – Practical Example     </vt:lpstr>
      <vt:lpstr>Process of implementation Organisation: strongly engaged in social sustainability aspects   implementation of environmental goals </vt:lpstr>
      <vt:lpstr>Measures     </vt:lpstr>
      <vt:lpstr>PowerPoint-Präsentation</vt:lpstr>
      <vt:lpstr>Sustainability Balanced Scorecard (SBSC) I</vt:lpstr>
      <vt:lpstr>Sustainability Balanced Scorecard (SBSC) II</vt:lpstr>
      <vt:lpstr>Option 1: implementing the aspects and indicators of sustainability into the regular BSC </vt:lpstr>
      <vt:lpstr>PowerPoint-Präsentation</vt:lpstr>
      <vt:lpstr>Option 2: expanding the classic BSC Dimensions by dimensions about sustainability </vt:lpstr>
      <vt:lpstr>PowerPoint-Präsentation</vt:lpstr>
      <vt:lpstr>PowerPoint-Präsentation</vt:lpstr>
      <vt:lpstr>Overview of the module</vt:lpstr>
      <vt:lpstr>Environmental goals </vt:lpstr>
      <vt:lpstr>Environmental goals      </vt:lpstr>
      <vt:lpstr>Environmental key figures      </vt:lpstr>
      <vt:lpstr>Environmental key figures – approaches and tools       </vt:lpstr>
      <vt:lpstr>Environmental key figures – examples </vt:lpstr>
      <vt:lpstr>Social goals </vt:lpstr>
      <vt:lpstr>Common Good report     </vt:lpstr>
      <vt:lpstr>Common Good report – Matrix      </vt:lpstr>
      <vt:lpstr>A1: Human Dignity in the supply chain </vt:lpstr>
      <vt:lpstr>B2: Social position in relation to financial resources </vt:lpstr>
      <vt:lpstr>C3: Environmental friendly behaviour of staff </vt:lpstr>
      <vt:lpstr>D4: Customer participation and product transparency </vt:lpstr>
      <vt:lpstr>E1: The purpose of products and services and their effect on society </vt:lpstr>
      <vt:lpstr>PowerPoint-Präsentation</vt:lpstr>
      <vt:lpstr>Environmental sustainability </vt:lpstr>
      <vt:lpstr>Environmental key figures</vt:lpstr>
      <vt:lpstr>Social and health sustainability</vt:lpstr>
      <vt:lpstr>Economic sustainability</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Marianne Skopal</dc:creator>
  <cp:lastModifiedBy>Marianne Skopal</cp:lastModifiedBy>
  <cp:revision>155</cp:revision>
  <dcterms:created xsi:type="dcterms:W3CDTF">2022-03-22T08:01:40Z</dcterms:created>
  <dcterms:modified xsi:type="dcterms:W3CDTF">2023-08-30T14:33:11Z</dcterms:modified>
</cp:coreProperties>
</file>